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notesSlides/notesSlide17.xml" ContentType="application/vnd.openxmlformats-officedocument.presentationml.notesSl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9"/>
  </p:notesMasterIdLst>
  <p:handoutMasterIdLst>
    <p:handoutMasterId r:id="rId20"/>
  </p:handoutMasterIdLst>
  <p:sldIdLst>
    <p:sldId id="272" r:id="rId2"/>
    <p:sldId id="274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4" r:id="rId11"/>
    <p:sldId id="285" r:id="rId12"/>
    <p:sldId id="291" r:id="rId13"/>
    <p:sldId id="287" r:id="rId14"/>
    <p:sldId id="288" r:id="rId15"/>
    <p:sldId id="289" r:id="rId16"/>
    <p:sldId id="290" r:id="rId17"/>
    <p:sldId id="283" r:id="rId18"/>
  </p:sldIdLst>
  <p:sldSz cx="9144000" cy="6858000" type="screen4x3"/>
  <p:notesSz cx="6858000" cy="91995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448" y="-11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BB9D3-43D0-4CB9-A153-3B8C97BF6461}" type="datetimeFigureOut">
              <a:rPr lang="en-US" smtClean="0"/>
              <a:t>8/12/2010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3FC2D-4443-4F31-82CB-0346D2D908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42729-A9DE-4982-B93E-F9C122B99535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90563"/>
            <a:ext cx="4597400" cy="3449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69793"/>
            <a:ext cx="5486400" cy="4139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5DBB2-5EC7-49ED-A340-7A6AF468A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5DBB2-5EC7-49ED-A340-7A6AF468A77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4800" y="3048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cap="small" dirty="0" smtClean="0"/>
              <a:t>Pennsylvania</a:t>
            </a:r>
            <a:r>
              <a:rPr lang="en-US" cap="small" baseline="0" dirty="0" smtClean="0"/>
              <a:t> Department of Transportation</a:t>
            </a:r>
            <a:endParaRPr lang="en-US" cap="small" dirty="0"/>
          </a:p>
        </p:txBody>
      </p:sp>
    </p:spTree>
    <p:extLst>
      <p:ext uri="{BB962C8B-B14F-4D97-AF65-F5344CB8AC3E}">
        <p14:creationId xmlns="" xmlns:p14="http://schemas.microsoft.com/office/powerpoint/2010/main" val="16785025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483286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965290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155002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46238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62199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46238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199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912054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1518265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67481"/>
            <a:ext cx="4495800" cy="1265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1466257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68166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00199"/>
            <a:ext cx="5446712" cy="4008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67481"/>
            <a:ext cx="4495800" cy="12652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265729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579955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alphaModFix amt="10000"/>
            <a:lum/>
          </a:blip>
          <a:srcRect/>
          <a:stretch>
            <a:fillRect t="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6200" y="76200"/>
            <a:ext cx="8991600" cy="1447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67481"/>
            <a:ext cx="4495800" cy="12652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CFD4753-CAE1-45C2-AED9-4C3C5816FB7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7E25AD-E215-4D8F-A7A2-69461C7785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248400" y="443555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1400" b="1" cap="all" spc="0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2010 SNOW ACADEMY</a:t>
            </a:r>
            <a:endParaRPr lang="en-US" sz="1400" b="1" cap="all" spc="0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6019800" y="800100"/>
            <a:ext cx="2286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3610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i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2010-11%20Snow%20Academy%20-%20Home.pptx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After-Action-Reviews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	The AAR is an after-event learning process that enables organizations to achieve continuous improvement by building on successes while correcting mistakes. The AAR is a tool that can be used to collect feedback to improve products and services to our customers.</a:t>
            </a:r>
          </a:p>
          <a:p>
            <a:pPr algn="ctr"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Include personnel from all levels of the organization; operators, supervisors, garage and office staff and managers.</a:t>
            </a:r>
          </a:p>
          <a:p>
            <a:pPr algn="ctr">
              <a:buNone/>
            </a:pPr>
            <a:endParaRPr lang="en-US" sz="28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Analysis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Review the AAR</a:t>
            </a:r>
          </a:p>
          <a:p>
            <a:endParaRPr lang="en-US" sz="2800" dirty="0" smtClean="0"/>
          </a:p>
          <a:p>
            <a:r>
              <a:rPr lang="en-US" sz="2800" dirty="0" smtClean="0"/>
              <a:t>Identify an action plan for improvement</a:t>
            </a:r>
          </a:p>
          <a:p>
            <a:endParaRPr lang="en-US" sz="2800" dirty="0" smtClean="0"/>
          </a:p>
          <a:p>
            <a:r>
              <a:rPr lang="en-US" sz="2800" dirty="0" smtClean="0"/>
              <a:t>Assign tasks and deadlines associated with the action plan</a:t>
            </a:r>
          </a:p>
          <a:p>
            <a:endParaRPr lang="en-US" sz="2800" dirty="0" smtClean="0"/>
          </a:p>
          <a:p>
            <a:r>
              <a:rPr lang="en-US" sz="2800" dirty="0" smtClean="0"/>
              <a:t>Monitor results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When to use the AAR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After each winter event.</a:t>
            </a:r>
          </a:p>
          <a:p>
            <a:endParaRPr lang="en-US" dirty="0" smtClean="0"/>
          </a:p>
          <a:p>
            <a:r>
              <a:rPr lang="en-US" dirty="0" smtClean="0"/>
              <a:t>At the end of the winter season.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Topics for Review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Equipment Routing / Performance</a:t>
            </a:r>
          </a:p>
          <a:p>
            <a:endParaRPr lang="en-US" sz="2400" dirty="0" smtClean="0"/>
          </a:p>
          <a:p>
            <a:r>
              <a:rPr lang="en-US" sz="2400" dirty="0" smtClean="0"/>
              <a:t>Snow Route Cycle Times</a:t>
            </a:r>
          </a:p>
          <a:p>
            <a:endParaRPr lang="en-US" sz="2400" dirty="0" smtClean="0"/>
          </a:p>
          <a:p>
            <a:r>
              <a:rPr lang="en-US" sz="2400" dirty="0" smtClean="0"/>
              <a:t>Materials and Application Rates</a:t>
            </a:r>
          </a:p>
          <a:p>
            <a:endParaRPr lang="en-US" sz="2400" dirty="0" smtClean="0"/>
          </a:p>
          <a:p>
            <a:r>
              <a:rPr lang="en-US" sz="2400" dirty="0" smtClean="0"/>
              <a:t>Rental Agreements and Municipal Contracts</a:t>
            </a:r>
          </a:p>
          <a:p>
            <a:endParaRPr lang="en-US" sz="2400" dirty="0" smtClean="0"/>
          </a:p>
          <a:p>
            <a:r>
              <a:rPr lang="en-US" sz="2400" dirty="0" smtClean="0"/>
              <a:t>Shift Schedules</a:t>
            </a:r>
          </a:p>
          <a:p>
            <a:endParaRPr lang="en-US" sz="2400" dirty="0" smtClean="0"/>
          </a:p>
          <a:p>
            <a:r>
              <a:rPr lang="en-US" sz="2400" dirty="0" smtClean="0"/>
              <a:t>Call-Out Procedures</a:t>
            </a:r>
          </a:p>
          <a:p>
            <a:endParaRPr lang="en-US" sz="2400" dirty="0" smtClean="0"/>
          </a:p>
          <a:p>
            <a:r>
              <a:rPr lang="en-US" sz="2400" dirty="0" smtClean="0"/>
              <a:t>Use of Temps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After Each Event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600" dirty="0" smtClean="0"/>
              <a:t>This process starts at the AAR from the previous storm (were the recommendations from previous AAR implemented?)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dirty="0" smtClean="0"/>
              <a:t>And ends with the storm clean-up</a:t>
            </a:r>
          </a:p>
          <a:p>
            <a:endParaRPr lang="en-US" sz="2600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Don’t Start the Process at the Beginning of the Storm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26523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At the End of the Winter Season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This process starts at the AAR from the previous winter.</a:t>
            </a:r>
          </a:p>
          <a:p>
            <a:endParaRPr lang="en-US" sz="2800" dirty="0" smtClean="0"/>
          </a:p>
          <a:p>
            <a:r>
              <a:rPr lang="en-US" sz="2800" dirty="0" smtClean="0"/>
              <a:t>And ends with the AAR conducted at the close of the current winter season.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Don’t Start the Process at the Beginning of the Storm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Elements of a Successful AAR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sz="2600" dirty="0" smtClean="0"/>
              <a:t>Don’t short cut the process, resist the urge to jump straight to the “needs improvement” step.</a:t>
            </a:r>
          </a:p>
          <a:p>
            <a:endParaRPr lang="en-US" sz="2600" dirty="0" smtClean="0"/>
          </a:p>
          <a:p>
            <a:r>
              <a:rPr lang="en-US" sz="2600" dirty="0" smtClean="0"/>
              <a:t>Begin at the beginning, </a:t>
            </a:r>
          </a:p>
          <a:p>
            <a:pPr lvl="1"/>
            <a:r>
              <a:rPr lang="en-US" dirty="0" smtClean="0"/>
              <a:t>limiting the winter event AAR to the duration of the storm will skip over the preparation and cleanup activities that are key elements of a winter event strategy.</a:t>
            </a:r>
          </a:p>
          <a:p>
            <a:endParaRPr lang="en-US" sz="2600" dirty="0" smtClean="0"/>
          </a:p>
          <a:p>
            <a:r>
              <a:rPr lang="en-US" sz="2600" dirty="0" smtClean="0"/>
              <a:t>Include personnel from all levels of the organization; operators, supervisors, garage and office staff and managers, the success or failure was a team effort.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End of Season AAR</a:t>
            </a:r>
            <a:br>
              <a:rPr lang="en-US" sz="3600" b="1" dirty="0" smtClean="0"/>
            </a:br>
            <a:r>
              <a:rPr lang="en-US" sz="3600" b="1" dirty="0" smtClean="0"/>
              <a:t>Due Dates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endParaRPr lang="en-US" sz="2400" dirty="0" smtClean="0"/>
          </a:p>
          <a:p>
            <a:pPr lvl="0">
              <a:buNone/>
            </a:pPr>
            <a:r>
              <a:rPr lang="en-US" sz="2400" b="1" dirty="0" smtClean="0"/>
              <a:t>County AAR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Outline of Results Due to ADE-M by April 15th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CMM, ACMM, CEM, and other key personnel</a:t>
            </a:r>
          </a:p>
          <a:p>
            <a:pPr lvl="0">
              <a:buNone/>
            </a:pPr>
            <a:endParaRPr lang="en-US" sz="2400" dirty="0" smtClean="0"/>
          </a:p>
          <a:p>
            <a:pPr lvl="0">
              <a:buNone/>
            </a:pPr>
            <a:r>
              <a:rPr lang="en-US" sz="2400" b="1" dirty="0" smtClean="0"/>
              <a:t>Central Office Review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Reviewed by Bureau Director and Staff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Identify and Share Best Practices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More Information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For the latest version of the After-Action-Review Guidelines: P-Drive/PENNDOT Shared/After Action Review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Contact Paul Reed, </a:t>
            </a:r>
            <a:r>
              <a:rPr lang="en-US" b="1" i="1" dirty="0" smtClean="0"/>
              <a:t>pareed@state.pa.us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  <p:pic>
        <p:nvPicPr>
          <p:cNvPr id="5" name="Picture 4" descr="Picture5.png">
            <a:hlinkClick r:id="rId3" action="ppaction://hlinkpres?slideindex=1&amp;slidetitle=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53400" y="5715000"/>
            <a:ext cx="798510" cy="95089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Benefits of the AAR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endParaRPr lang="en-US" dirty="0" smtClean="0"/>
          </a:p>
          <a:p>
            <a:pPr lvl="0"/>
            <a:r>
              <a:rPr lang="en-US" sz="2900" dirty="0" smtClean="0"/>
              <a:t>To gain a clear understanding of what was good, bad, and average about individual and collective performance.</a:t>
            </a:r>
          </a:p>
          <a:p>
            <a:pPr lvl="0"/>
            <a:r>
              <a:rPr lang="en-US" sz="2900" dirty="0" smtClean="0"/>
              <a:t>An assessment tool that provides immediate results to use in planning and conducting future activities.</a:t>
            </a:r>
          </a:p>
          <a:p>
            <a:pPr lvl="0"/>
            <a:r>
              <a:rPr lang="en-US" sz="2900" dirty="0" smtClean="0"/>
              <a:t>Will produce a list of lessons learned that should be shared with the rest of organization.</a:t>
            </a:r>
          </a:p>
          <a:p>
            <a:pPr lvl="0"/>
            <a:r>
              <a:rPr lang="en-US" sz="2900" dirty="0" smtClean="0"/>
              <a:t>As better results are achieved with each successive event, teamwork improves and builds greater team confidence.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Objectives of the AAR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500" dirty="0" smtClean="0"/>
              <a:t>To provide useful feedback on mission and task performance relative to specific goals and objectives.</a:t>
            </a:r>
          </a:p>
          <a:p>
            <a:endParaRPr lang="en-US" sz="2500" dirty="0" smtClean="0"/>
          </a:p>
          <a:p>
            <a:r>
              <a:rPr lang="en-US" sz="2500" dirty="0" smtClean="0"/>
              <a:t>To routinely evaluate training and strategic, tactical, and operational activities.</a:t>
            </a:r>
          </a:p>
          <a:p>
            <a:endParaRPr lang="en-US" sz="2500" dirty="0" smtClean="0"/>
          </a:p>
          <a:p>
            <a:r>
              <a:rPr lang="en-US" sz="2500" dirty="0" smtClean="0"/>
              <a:t>To reinforce the culture necessary to bring about candid, group dialogue in a meaningful learning process.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Format of the AAR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sz="2500" dirty="0" smtClean="0"/>
              <a:t>Overview</a:t>
            </a:r>
          </a:p>
          <a:p>
            <a:pPr marL="514350" indent="-514350">
              <a:buAutoNum type="arabicPeriod"/>
            </a:pPr>
            <a:endParaRPr lang="en-US" sz="2500" dirty="0" smtClean="0"/>
          </a:p>
          <a:p>
            <a:pPr marL="514350" indent="-514350">
              <a:buNone/>
            </a:pPr>
            <a:r>
              <a:rPr lang="en-US" sz="2500" dirty="0" smtClean="0"/>
              <a:t>2.	Expectations</a:t>
            </a:r>
          </a:p>
          <a:p>
            <a:pPr marL="514350" indent="-514350">
              <a:buNone/>
            </a:pPr>
            <a:endParaRPr lang="en-US" sz="2500" dirty="0" smtClean="0"/>
          </a:p>
          <a:p>
            <a:pPr marL="514350" indent="-514350">
              <a:buNone/>
            </a:pPr>
            <a:r>
              <a:rPr lang="en-US" sz="2500" dirty="0" smtClean="0"/>
              <a:t>3.	Outcomes: what actually happened?</a:t>
            </a:r>
          </a:p>
          <a:p>
            <a:pPr marL="514350" indent="-514350">
              <a:buNone/>
            </a:pPr>
            <a:endParaRPr lang="en-US" sz="2500" dirty="0" smtClean="0"/>
          </a:p>
          <a:p>
            <a:pPr marL="514350" indent="-514350">
              <a:buNone/>
            </a:pPr>
            <a:r>
              <a:rPr lang="en-US" sz="2500" dirty="0" smtClean="0"/>
              <a:t>4.	Lessons Learned: what went well (sustain)?</a:t>
            </a:r>
          </a:p>
          <a:p>
            <a:pPr marL="514350" indent="-514350">
              <a:buNone/>
            </a:pPr>
            <a:endParaRPr lang="en-US" sz="2500" dirty="0" smtClean="0"/>
          </a:p>
          <a:p>
            <a:pPr marL="514350" indent="-514350">
              <a:buNone/>
            </a:pPr>
            <a:r>
              <a:rPr lang="en-US" sz="2500" dirty="0" smtClean="0"/>
              <a:t>5.	Lessons Learned: what didn’t go well (improve)?</a:t>
            </a:r>
          </a:p>
          <a:p>
            <a:pPr marL="514350" indent="-514350">
              <a:buNone/>
            </a:pPr>
            <a:endParaRPr lang="en-US" sz="2500" dirty="0" smtClean="0"/>
          </a:p>
          <a:p>
            <a:pPr marL="514350" indent="-514350">
              <a:buNone/>
            </a:pPr>
            <a:r>
              <a:rPr lang="en-US" sz="2500" dirty="0" smtClean="0"/>
              <a:t>6.	Analysis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Overview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/>
              <a:t>5-10 minutes to review the project life span from start to finish identifying key actions and dates.  This is a general review only and doesn’t require much detail.  </a:t>
            </a:r>
          </a:p>
          <a:p>
            <a:r>
              <a:rPr lang="en-US" sz="2700" dirty="0" smtClean="0"/>
              <a:t>The purpose is to provide a useful time sequence framework to refer to during the AAR.  </a:t>
            </a:r>
          </a:p>
          <a:p>
            <a:r>
              <a:rPr lang="en-US" sz="2700" dirty="0" smtClean="0"/>
              <a:t>Record on a flip chart using bullet notation cross referencing key events with dates.  </a:t>
            </a:r>
          </a:p>
          <a:p>
            <a:r>
              <a:rPr lang="en-US" sz="2700" dirty="0" smtClean="0"/>
              <a:t>When completed, display where everyone can see it and refer to it as needed.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Expectations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endParaRPr lang="en-US" i="1" dirty="0" smtClean="0"/>
          </a:p>
          <a:p>
            <a:pPr lvl="0"/>
            <a:endParaRPr lang="en-US" sz="2900" i="1" dirty="0" smtClean="0"/>
          </a:p>
          <a:p>
            <a:pPr lvl="0"/>
            <a:r>
              <a:rPr lang="en-US" sz="5700" i="1" dirty="0" smtClean="0"/>
              <a:t>Objectives</a:t>
            </a:r>
            <a:r>
              <a:rPr lang="en-US" sz="5700" dirty="0" smtClean="0"/>
              <a:t> should be clearly thought out and articulated at the beginning of the project to guide the planning phase.  </a:t>
            </a:r>
          </a:p>
          <a:p>
            <a:pPr lvl="0"/>
            <a:endParaRPr lang="en-US" sz="5700" dirty="0" smtClean="0"/>
          </a:p>
          <a:p>
            <a:pPr lvl="0"/>
            <a:r>
              <a:rPr lang="en-US" sz="5700" i="1" dirty="0" smtClean="0"/>
              <a:t>Intent</a:t>
            </a:r>
            <a:r>
              <a:rPr lang="en-US" sz="5700" dirty="0" smtClean="0"/>
              <a:t> may include additional matters of desired outcome not specifically identified in the project’s objective statement.</a:t>
            </a:r>
          </a:p>
          <a:p>
            <a:pPr lvl="0"/>
            <a:endParaRPr lang="en-US" sz="5700" dirty="0" smtClean="0"/>
          </a:p>
          <a:p>
            <a:r>
              <a:rPr lang="en-US" sz="5700" dirty="0" smtClean="0"/>
              <a:t> S</a:t>
            </a:r>
            <a:r>
              <a:rPr lang="en-US" sz="5700" i="1" dirty="0" smtClean="0"/>
              <a:t>tandards</a:t>
            </a:r>
            <a:r>
              <a:rPr lang="en-US" sz="5700" dirty="0" smtClean="0"/>
              <a:t> refer to the professional expectation that an event will start on time, keep on schedule, end on time, be conducted in a professional manner, be accomplished in compliance with technical specifications, and stay within budget. 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Outcomes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What actually happened during the execution of the event?  </a:t>
            </a:r>
          </a:p>
          <a:p>
            <a:pPr marL="514350" indent="-514350" algn="ctr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Introduce positive and negative elements and offer explanations as to why it happened that way.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Lessons Learned:</a:t>
            </a:r>
            <a:br>
              <a:rPr lang="en-US" sz="3600" b="1" dirty="0" smtClean="0"/>
            </a:br>
            <a:r>
              <a:rPr lang="en-US" sz="3600" b="1" dirty="0" smtClean="0"/>
              <a:t>What went well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Identify those things that the organization did well that should be sustained through future events.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Lessons Learned:</a:t>
            </a:r>
            <a:br>
              <a:rPr lang="en-US" sz="3600" b="1" dirty="0" smtClean="0"/>
            </a:br>
            <a:r>
              <a:rPr lang="en-US" sz="3600" b="1" dirty="0" smtClean="0"/>
              <a:t>What didn’t go well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Identify those things that didn’t go well or as planned and record them as things to be improved for future events.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no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snow template</Template>
  <TotalTime>1630</TotalTime>
  <Words>569</Words>
  <Application>Microsoft Office PowerPoint</Application>
  <PresentationFormat>On-screen Show (4:3)</PresentationFormat>
  <Paragraphs>140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snow template</vt:lpstr>
      <vt:lpstr>After-Action-Reviews</vt:lpstr>
      <vt:lpstr>Benefits of the AAR</vt:lpstr>
      <vt:lpstr>Objectives of the AAR</vt:lpstr>
      <vt:lpstr>Format of the AAR</vt:lpstr>
      <vt:lpstr>Overview</vt:lpstr>
      <vt:lpstr>Expectations</vt:lpstr>
      <vt:lpstr>Outcomes</vt:lpstr>
      <vt:lpstr>Lessons Learned: What went well</vt:lpstr>
      <vt:lpstr>Lessons Learned: What didn’t go well</vt:lpstr>
      <vt:lpstr>Analysis</vt:lpstr>
      <vt:lpstr>When to use the AAR</vt:lpstr>
      <vt:lpstr>Topics for Review</vt:lpstr>
      <vt:lpstr>After Each Event</vt:lpstr>
      <vt:lpstr>At the End of the Winter Season</vt:lpstr>
      <vt:lpstr>Elements of a Successful AAR</vt:lpstr>
      <vt:lpstr>End of Season AAR Due Dates</vt:lpstr>
      <vt:lpstr>More Information</vt:lpstr>
    </vt:vector>
  </TitlesOfParts>
  <Company>CHSS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2010/11 Snow Academy for  Supervisors and Managers</dc:title>
  <dc:creator>Admin</dc:creator>
  <cp:lastModifiedBy>Jason M Norville</cp:lastModifiedBy>
  <cp:revision>120</cp:revision>
  <dcterms:created xsi:type="dcterms:W3CDTF">2010-04-27T14:02:34Z</dcterms:created>
  <dcterms:modified xsi:type="dcterms:W3CDTF">2010-08-12T18:09:14Z</dcterms:modified>
</cp:coreProperties>
</file>