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049BE1-7642-4092-AC5C-080A0018BA1D}" type="datetimeFigureOut">
              <a:rPr lang="en-US" smtClean="0"/>
              <a:t>8/13/2013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9BFA9-4DA3-4CCE-B0C4-BFCBD692E98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a:xfrm>
            <a:off x="1731963" y="762000"/>
            <a:ext cx="3251200" cy="2438400"/>
          </a:xfrm>
          <a:ln/>
        </p:spPr>
      </p:sp>
      <p:sp>
        <p:nvSpPr>
          <p:cNvPr id="206851" name="Rectangle 3"/>
          <p:cNvSpPr>
            <a:spLocks noGrp="1" noChangeArrowheads="1"/>
          </p:cNvSpPr>
          <p:nvPr>
            <p:ph type="body" idx="1"/>
          </p:nvPr>
        </p:nvSpPr>
        <p:spPr>
          <a:xfrm>
            <a:off x="381000" y="3277324"/>
            <a:ext cx="6096000" cy="5180284"/>
          </a:xfrm>
          <a:noFill/>
          <a:ln/>
        </p:spPr>
        <p:txBody>
          <a:bodyPr/>
          <a:lstStyle/>
          <a:p>
            <a:pPr eaLnBrk="1" hangingPunct="1"/>
            <a:r>
              <a:rPr lang="en-US" smtClean="0"/>
              <a:t>In this section we need to discuss:</a:t>
            </a:r>
          </a:p>
          <a:p>
            <a:pPr lvl="1" eaLnBrk="1" hangingPunct="1"/>
            <a:r>
              <a:rPr lang="en-US" smtClean="0"/>
              <a:t>Policies and procedures regarding plow operation</a:t>
            </a:r>
          </a:p>
          <a:p>
            <a:pPr lvl="1" eaLnBrk="1" hangingPunct="1"/>
            <a:r>
              <a:rPr lang="en-US" smtClean="0"/>
              <a:t>Actual plowing techniques for different types of roads and for different situations. We’ll also look at the use of different types of plows.</a:t>
            </a:r>
          </a:p>
          <a:p>
            <a:pPr lvl="1" eaLnBrk="1" hangingPunct="1"/>
            <a:r>
              <a:rPr lang="en-US" smtClean="0"/>
              <a:t>And we’ll consider those special problems that may be encountered while plowing.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a:ln/>
        </p:spPr>
      </p:sp>
      <p:sp>
        <p:nvSpPr>
          <p:cNvPr id="216067"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E31D3F9A-8217-4506-895E-D350538C6DE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 (Continued)</a:t>
            </a:r>
          </a:p>
          <a:p>
            <a:endParaRPr lang="en-US" smtClean="0"/>
          </a:p>
          <a:p>
            <a:r>
              <a:rPr lang="en-US" b="1" u="sng" smtClean="0"/>
              <a:t>Third Priority Routes</a:t>
            </a:r>
            <a:endParaRPr lang="en-US" smtClean="0"/>
          </a:p>
          <a:p>
            <a:r>
              <a:rPr lang="en-US" smtClean="0"/>
              <a:t>Snow lane mile assignments on these roads, especially the MFC-E roads, will be too long to allow trucks to spread the entire length of their route. Therefore, the Department will rely mainly on plowing operations to maintain these roads.</a:t>
            </a:r>
          </a:p>
          <a:p>
            <a:r>
              <a:rPr lang="en-US" smtClean="0"/>
              <a:t>Spreading materials shall be confined for the most part to hills and curves and other hazardous areas. It is permissible to exceed the maximum application rate limitations listed above based on local road conditions.</a:t>
            </a:r>
          </a:p>
          <a:p>
            <a:r>
              <a:rPr lang="en-US" smtClean="0"/>
              <a:t>Any location with long or steep hills or sharp curves where the proposed application rate could constantly exceed the recommended application rate must be pre-approved by the County Maintenance Manager.</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1731963" y="762000"/>
            <a:ext cx="3251200" cy="2438400"/>
          </a:xfrm>
          <a:ln/>
        </p:spPr>
      </p:sp>
      <p:sp>
        <p:nvSpPr>
          <p:cNvPr id="218115" name="Rectangle 3"/>
          <p:cNvSpPr>
            <a:spLocks noGrp="1" noChangeArrowheads="1"/>
          </p:cNvSpPr>
          <p:nvPr>
            <p:ph type="body" idx="1"/>
          </p:nvPr>
        </p:nvSpPr>
        <p:spPr>
          <a:xfrm>
            <a:off x="381000" y="3277324"/>
            <a:ext cx="6096000" cy="5180284"/>
          </a:xfrm>
          <a:noFill/>
          <a:ln/>
        </p:spPr>
        <p:txBody>
          <a:bodyPr/>
          <a:lstStyle/>
          <a:p>
            <a:r>
              <a:rPr lang="en-US" smtClean="0"/>
              <a:t>We should review the notes associated with Table 2.</a:t>
            </a:r>
          </a:p>
          <a:p>
            <a:r>
              <a:rPr lang="en-US" i="1" smtClean="0"/>
              <a:t>Review notes using this slide and the next slide.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Rot="1" noChangeAspect="1" noChangeArrowheads="1" noTextEdit="1"/>
          </p:cNvSpPr>
          <p:nvPr>
            <p:ph type="sldImg"/>
          </p:nvPr>
        </p:nvSpPr>
        <p:spPr>
          <a:xfrm>
            <a:off x="1731963" y="762000"/>
            <a:ext cx="3251200" cy="2438400"/>
          </a:xfrm>
          <a:ln/>
        </p:spPr>
      </p:sp>
      <p:sp>
        <p:nvSpPr>
          <p:cNvPr id="219139" name="Rectangle 3"/>
          <p:cNvSpPr>
            <a:spLocks noGrp="1" noChangeArrowheads="1"/>
          </p:cNvSpPr>
          <p:nvPr>
            <p:ph type="body" idx="1"/>
          </p:nvPr>
        </p:nvSpPr>
        <p:spPr>
          <a:xfrm>
            <a:off x="381000" y="3277324"/>
            <a:ext cx="6096000" cy="5180284"/>
          </a:xfrm>
          <a:noFill/>
          <a:ln/>
        </p:spPr>
        <p:txBody>
          <a:bodyPr/>
          <a:lstStyle/>
          <a:p>
            <a:r>
              <a:rPr lang="en-US" i="1" smtClean="0"/>
              <a:t>Review General notes.</a:t>
            </a:r>
          </a:p>
          <a:p>
            <a:r>
              <a:rPr lang="en-US" i="1" smtClean="0"/>
              <a:t>You can refer to the handout for Table 3 with a review/explanation and discussion as desired. The application rates for four other chemicals are compared to an equivalent application rate for salt for the respective temperature ranges in Table 2.</a:t>
            </a:r>
          </a:p>
          <a:p>
            <a:r>
              <a:rPr lang="en-US" i="1" smtClean="0"/>
              <a:t>We will be discussing prewetting and anti-icing and associated rates later in the session.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xfrm>
            <a:off x="1731963" y="762000"/>
            <a:ext cx="3251200" cy="2438400"/>
          </a:xfrm>
          <a:ln/>
        </p:spPr>
      </p:sp>
      <p:sp>
        <p:nvSpPr>
          <p:cNvPr id="220163" name="Rectangle 3"/>
          <p:cNvSpPr>
            <a:spLocks noGrp="1" noChangeArrowheads="1"/>
          </p:cNvSpPr>
          <p:nvPr>
            <p:ph type="body" idx="1"/>
          </p:nvPr>
        </p:nvSpPr>
        <p:spPr>
          <a:xfrm>
            <a:off x="914400" y="3277324"/>
            <a:ext cx="5029200" cy="5180284"/>
          </a:xfrm>
          <a:noFill/>
          <a:ln/>
        </p:spPr>
        <p:txBody>
          <a:bodyPr/>
          <a:lstStyle/>
          <a:p>
            <a:pPr eaLnBrk="1" hangingPunct="1"/>
            <a:r>
              <a:rPr lang="en-US" smtClean="0"/>
              <a:t>Bounce and scatter tends to waste material.</a:t>
            </a:r>
          </a:p>
          <a:p>
            <a:pPr eaLnBrk="1" hangingPunct="1"/>
            <a:r>
              <a:rPr lang="en-US" smtClean="0"/>
              <a:t>A typical field research project is demonstrated by this drawing - if 100% of salt is spread in the center 1/3 of a dry road, only 46% stays in the center with 12% on each of the outer thirds of the road, and we can lose 15% off each side of the road.</a:t>
            </a:r>
          </a:p>
          <a:p>
            <a:pPr eaLnBrk="1" hangingPunct="1"/>
            <a:r>
              <a:rPr lang="en-US" smtClean="0"/>
              <a:t>That equates to a 30% loss of material off the road.</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Rot="1" noChangeAspect="1" noChangeArrowheads="1" noTextEdit="1"/>
          </p:cNvSpPr>
          <p:nvPr>
            <p:ph type="sldImg"/>
          </p:nvPr>
        </p:nvSpPr>
        <p:spPr>
          <a:xfrm>
            <a:off x="1731963" y="762000"/>
            <a:ext cx="3251200" cy="2438400"/>
          </a:xfrm>
          <a:ln/>
        </p:spPr>
      </p:sp>
      <p:sp>
        <p:nvSpPr>
          <p:cNvPr id="221187" name="Rectangle 3"/>
          <p:cNvSpPr>
            <a:spLocks noGrp="1" noChangeArrowheads="1"/>
          </p:cNvSpPr>
          <p:nvPr>
            <p:ph type="body" idx="1"/>
          </p:nvPr>
        </p:nvSpPr>
        <p:spPr>
          <a:xfrm>
            <a:off x="914400" y="3277324"/>
            <a:ext cx="5029200" cy="5180284"/>
          </a:xfrm>
          <a:noFill/>
          <a:ln/>
        </p:spPr>
        <p:txBody>
          <a:bodyPr/>
          <a:lstStyle/>
          <a:p>
            <a:pPr eaLnBrk="1" hangingPunct="1"/>
            <a:r>
              <a:rPr lang="en-US" smtClean="0"/>
              <a:t>If we spread prewetted salt on the center 1/3 of a dry road, 78% percent remains in the center, with 9% going to each outer third, and 2% off each edge of the road.</a:t>
            </a:r>
          </a:p>
          <a:p>
            <a:pPr eaLnBrk="1" hangingPunct="1"/>
            <a:r>
              <a:rPr lang="en-US" smtClean="0"/>
              <a:t>Giving a total loss of only 4% of the material spread.</a:t>
            </a:r>
          </a:p>
          <a:p>
            <a:pPr eaLnBrk="1" hangingPunct="1"/>
            <a:r>
              <a:rPr lang="en-US" smtClean="0"/>
              <a:t>Comparing the 30% loss and the 4% loss indicates that we could apply 26% less prewetted salt on the road and get the same results - actually better results since the prewetted salt will give more effective melting action.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a:t>
            </a:r>
          </a:p>
          <a:p>
            <a:endParaRPr lang="en-US" smtClean="0"/>
          </a:p>
          <a:p>
            <a:r>
              <a:rPr lang="en-US" b="1" u="sng" smtClean="0"/>
              <a:t>First Priority Routes</a:t>
            </a:r>
            <a:endParaRPr lang="en-US" smtClean="0"/>
          </a:p>
          <a:p>
            <a:r>
              <a:rPr lang="en-US" b="1" smtClean="0"/>
              <a:t>PRE-WETTING SALT </a:t>
            </a:r>
            <a:endParaRPr lang="en-US" smtClean="0"/>
          </a:p>
          <a:p>
            <a:r>
              <a:rPr lang="en-US" smtClean="0"/>
              <a:t> In order for a chemical to act as a freezing point depressant, the chemical must go into a solution. The rate at which salt goes into a solution can be accelerated if a liquid is added. The type of liquid and methods used to pre-wet salt varies depending on the resources. Suggested application rates for the liquid vary from 6 to 12 gallons per ton of salt. Salt that contains a lot of fine material or has a higher moisture content will require less liquid to be added. To achieve the most benefit from adding a pre-wetting agent to dry salt is after pavement temperatures should be no more than 24 degrees and is falling. Pre-wetting salt at a temperature above 25 degrees could have a minimal impact on increased efficiency. </a:t>
            </a:r>
          </a:p>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a:noFill/>
          <a:ln/>
        </p:spPr>
        <p:txBody>
          <a:bodyPr/>
          <a:lstStyle/>
          <a:p>
            <a:pPr>
              <a:lnSpc>
                <a:spcPct val="90000"/>
              </a:lnSpc>
            </a:pPr>
            <a:r>
              <a:rPr lang="en-US" sz="1000" b="1" smtClean="0"/>
              <a:t>4.5.3	MATERIAL APPLICATIONS AND PLOWING PROCEDURES FOR FIRST, SECOND AND THIRD PRIORITY ROUTES (Continued)</a:t>
            </a:r>
          </a:p>
          <a:p>
            <a:pPr>
              <a:lnSpc>
                <a:spcPct val="90000"/>
              </a:lnSpc>
            </a:pPr>
            <a:endParaRPr lang="en-US" sz="1000" smtClean="0"/>
          </a:p>
          <a:p>
            <a:pPr>
              <a:lnSpc>
                <a:spcPct val="90000"/>
              </a:lnSpc>
            </a:pPr>
            <a:r>
              <a:rPr lang="en-US" sz="1000" b="1" u="sng" smtClean="0"/>
              <a:t>First Priority Routes</a:t>
            </a:r>
            <a:endParaRPr lang="en-US" sz="1000" smtClean="0"/>
          </a:p>
          <a:p>
            <a:pPr>
              <a:lnSpc>
                <a:spcPct val="90000"/>
              </a:lnSpc>
            </a:pPr>
            <a:r>
              <a:rPr lang="en-US" sz="1000" b="1" smtClean="0"/>
              <a:t>SPREADING OPERATION </a:t>
            </a:r>
            <a:r>
              <a:rPr lang="en-US" sz="1000" smtClean="0"/>
              <a:t> </a:t>
            </a:r>
          </a:p>
          <a:p>
            <a:pPr>
              <a:lnSpc>
                <a:spcPct val="90000"/>
              </a:lnSpc>
            </a:pPr>
            <a:r>
              <a:rPr lang="en-US" sz="1000" smtClean="0"/>
              <a:t>These roads may be treated with straight salt or salt mixed with a chemical enhancer. A salt/anti-skid mix can be used when conditions are such that straight chemical applications are not effective due to lower temperatures. Although the decision to use a straight chemical application or a salt/anti-skid mix is basically a field decision, the following application rate guidelines are suggested for first priority highways:</a:t>
            </a:r>
          </a:p>
          <a:p>
            <a:pPr>
              <a:lnSpc>
                <a:spcPct val="90000"/>
              </a:lnSpc>
            </a:pPr>
            <a:r>
              <a:rPr lang="en-US" sz="1000" i="1" smtClean="0"/>
              <a:t>If Surface Temperature	Application Rate of</a:t>
            </a:r>
            <a:endParaRPr lang="en-US" sz="1000" smtClean="0"/>
          </a:p>
          <a:p>
            <a:pPr>
              <a:lnSpc>
                <a:spcPct val="90000"/>
              </a:lnSpc>
            </a:pPr>
            <a:r>
              <a:rPr lang="en-US" sz="1000" i="1" smtClean="0"/>
              <a:t>Is:	Dry or Pre-wetted Salt:</a:t>
            </a:r>
            <a:endParaRPr lang="en-US" sz="1000" smtClean="0"/>
          </a:p>
          <a:p>
            <a:pPr>
              <a:lnSpc>
                <a:spcPct val="90000"/>
              </a:lnSpc>
            </a:pPr>
            <a:r>
              <a:rPr lang="en-US" sz="1000" smtClean="0"/>
              <a:t>25°F or above: 	 130 lbs. of dry or pre-wet </a:t>
            </a:r>
          </a:p>
          <a:p>
            <a:pPr>
              <a:lnSpc>
                <a:spcPct val="90000"/>
              </a:lnSpc>
            </a:pPr>
            <a:r>
              <a:rPr lang="en-US" sz="1000" smtClean="0"/>
              <a:t>salt per Snow Lane Mile.</a:t>
            </a:r>
          </a:p>
          <a:p>
            <a:pPr>
              <a:lnSpc>
                <a:spcPct val="90000"/>
              </a:lnSpc>
            </a:pPr>
            <a:r>
              <a:rPr lang="en-US" sz="1000" smtClean="0"/>
              <a:t>20°F to 25°F 	 170 lbs of pre-wet salt</a:t>
            </a:r>
          </a:p>
          <a:p>
            <a:pPr>
              <a:lnSpc>
                <a:spcPct val="90000"/>
              </a:lnSpc>
            </a:pPr>
            <a:r>
              <a:rPr lang="en-US" sz="1000" smtClean="0"/>
              <a:t>per Snow Lane Mile.</a:t>
            </a:r>
          </a:p>
          <a:p>
            <a:pPr>
              <a:lnSpc>
                <a:spcPct val="90000"/>
              </a:lnSpc>
            </a:pPr>
            <a:r>
              <a:rPr lang="en-US" sz="1000" smtClean="0"/>
              <a:t>10°F to 20°F 	 230 lbs. of pre-wet salt</a:t>
            </a:r>
          </a:p>
          <a:p>
            <a:pPr>
              <a:lnSpc>
                <a:spcPct val="90000"/>
              </a:lnSpc>
            </a:pPr>
            <a:r>
              <a:rPr lang="en-US" sz="1000" smtClean="0"/>
              <a:t>per Snow Lane Mile.</a:t>
            </a:r>
          </a:p>
          <a:p>
            <a:pPr>
              <a:lnSpc>
                <a:spcPct val="90000"/>
              </a:lnSpc>
            </a:pPr>
            <a:r>
              <a:rPr lang="en-US" sz="1000" smtClean="0"/>
              <a:t>Below 10°F 	 Recommend Straight</a:t>
            </a:r>
          </a:p>
          <a:p>
            <a:pPr>
              <a:lnSpc>
                <a:spcPct val="90000"/>
              </a:lnSpc>
            </a:pPr>
            <a:r>
              <a:rPr lang="en-US" sz="1000" smtClean="0"/>
              <a:t>Anytime	Anti-Skid be used*</a:t>
            </a:r>
          </a:p>
          <a:p>
            <a:pPr>
              <a:lnSpc>
                <a:spcPct val="90000"/>
              </a:lnSpc>
            </a:pPr>
            <a:r>
              <a:rPr lang="en-US" sz="1000" smtClean="0"/>
              <a:t>*It is permissible to add a small amount of salt to anti- </a:t>
            </a:r>
          </a:p>
          <a:p>
            <a:pPr>
              <a:lnSpc>
                <a:spcPct val="90000"/>
              </a:lnSpc>
            </a:pPr>
            <a:r>
              <a:rPr lang="en-US" sz="1000" smtClean="0"/>
              <a:t>skid to keep the material from freezing.</a:t>
            </a:r>
          </a:p>
          <a:p>
            <a:pPr>
              <a:lnSpc>
                <a:spcPct val="90000"/>
              </a:lnSpc>
            </a:pPr>
            <a:endParaRPr lang="en-US" sz="10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 (Continued)</a:t>
            </a:r>
          </a:p>
          <a:p>
            <a:endParaRPr lang="en-US" smtClean="0"/>
          </a:p>
          <a:p>
            <a:r>
              <a:rPr lang="en-US" b="1" u="sng" smtClean="0"/>
              <a:t>First Priority Routes</a:t>
            </a:r>
          </a:p>
          <a:p>
            <a:r>
              <a:rPr lang="en-US" b="1" u="sng" smtClean="0"/>
              <a:t>SPREADING OPERATION</a:t>
            </a:r>
          </a:p>
          <a:p>
            <a:r>
              <a:rPr lang="en-US" smtClean="0"/>
              <a:t>During cold temperatures, the ability of chemicals to react and the effectiveness of individual or combinations of deicing materials is difficult to predict. A straight salt application may be effective with heavy traffic, sunlight and calm air. If available, a premixed combination of 5 parts salt to 1 part bag calcium chloride may prove effective or a liquid chemical deicer may be mixed with salt by field personnel. Mixtures of anti-skid material and salt ranging from 1, 2 or 3 parts of salt to 1 part of anti- skid to salt can be used at low temperatures with the mix shifting more heavily to anti-skid material as the temperature drops. Anti-skid salt mixes provide traction until salt reaction takes place. Under certain conditions, the granular nature of salt may provides traction until melting action takes place. Liquid enhancers such as Salt Brine, Calcium Chloride or Magnesium Chloride may be used as a pre-wetting agent to augment the activity of the salt. Rate of usage for liquid chemicals should be as per the manufacturers’ recommendations. Ultimately field personnel must decide the final selection of deicing materials or a combination of materials.</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a:noFill/>
          <a:ln/>
        </p:spPr>
        <p:txBody>
          <a:bodyPr/>
          <a:lstStyle/>
          <a:p>
            <a:pPr>
              <a:lnSpc>
                <a:spcPct val="90000"/>
              </a:lnSpc>
            </a:pPr>
            <a:r>
              <a:rPr lang="en-US" sz="1000" b="1" smtClean="0"/>
              <a:t>4.5.3	MATERIAL APPLICATIONS AND PLOWING PROCEDURES FOR FIRST, SECOND AND THIRD PRIORITY ROUTES (Continued)</a:t>
            </a:r>
          </a:p>
          <a:p>
            <a:pPr>
              <a:lnSpc>
                <a:spcPct val="90000"/>
              </a:lnSpc>
            </a:pPr>
            <a:endParaRPr lang="en-US" sz="1000" smtClean="0"/>
          </a:p>
          <a:p>
            <a:pPr>
              <a:lnSpc>
                <a:spcPct val="90000"/>
              </a:lnSpc>
            </a:pPr>
            <a:r>
              <a:rPr lang="en-US" sz="1000" b="1" u="sng" smtClean="0"/>
              <a:t>First Priority Routes</a:t>
            </a:r>
            <a:endParaRPr lang="en-US" sz="1000" smtClean="0"/>
          </a:p>
          <a:p>
            <a:pPr>
              <a:lnSpc>
                <a:spcPct val="90000"/>
              </a:lnSpc>
            </a:pPr>
            <a:r>
              <a:rPr lang="en-US" sz="1000" b="1" smtClean="0"/>
              <a:t>SPREADING OPERATION </a:t>
            </a:r>
            <a:r>
              <a:rPr lang="en-US" sz="1000" smtClean="0"/>
              <a:t> </a:t>
            </a:r>
          </a:p>
          <a:p>
            <a:pPr>
              <a:lnSpc>
                <a:spcPct val="90000"/>
              </a:lnSpc>
            </a:pPr>
            <a:r>
              <a:rPr lang="en-US" sz="1000" smtClean="0"/>
              <a:t>These roads may be treated with straight salt or salt mixed with a chemical enhancer. A salt/anti-skid mix can be used when conditions are such that straight chemical applications are not effective due to lower temperatures. Although the decision to use a straight chemical application or a salt/anti-skid mix is basically a field decision, the following application rate guidelines are suggested for first priority highways:</a:t>
            </a:r>
          </a:p>
          <a:p>
            <a:pPr>
              <a:lnSpc>
                <a:spcPct val="90000"/>
              </a:lnSpc>
            </a:pPr>
            <a:r>
              <a:rPr lang="en-US" sz="1000" i="1" smtClean="0"/>
              <a:t>If Surface Temperature	Application Rate of</a:t>
            </a:r>
            <a:endParaRPr lang="en-US" sz="1000" smtClean="0"/>
          </a:p>
          <a:p>
            <a:pPr>
              <a:lnSpc>
                <a:spcPct val="90000"/>
              </a:lnSpc>
            </a:pPr>
            <a:r>
              <a:rPr lang="en-US" sz="1000" i="1" smtClean="0"/>
              <a:t>Is:	Dry or Pre-wetted Salt:</a:t>
            </a:r>
            <a:endParaRPr lang="en-US" sz="1000" smtClean="0"/>
          </a:p>
          <a:p>
            <a:pPr>
              <a:lnSpc>
                <a:spcPct val="90000"/>
              </a:lnSpc>
            </a:pPr>
            <a:r>
              <a:rPr lang="en-US" sz="1000" smtClean="0"/>
              <a:t>25°F or above: 	 130 lbs. of dry or pre-wet </a:t>
            </a:r>
          </a:p>
          <a:p>
            <a:pPr>
              <a:lnSpc>
                <a:spcPct val="90000"/>
              </a:lnSpc>
            </a:pPr>
            <a:r>
              <a:rPr lang="en-US" sz="1000" smtClean="0"/>
              <a:t>salt per Snow Lane Mile.</a:t>
            </a:r>
          </a:p>
          <a:p>
            <a:pPr>
              <a:lnSpc>
                <a:spcPct val="90000"/>
              </a:lnSpc>
            </a:pPr>
            <a:r>
              <a:rPr lang="en-US" sz="1000" smtClean="0"/>
              <a:t>20°F to 25°F 	 170 lbs of pre-wet salt</a:t>
            </a:r>
          </a:p>
          <a:p>
            <a:pPr>
              <a:lnSpc>
                <a:spcPct val="90000"/>
              </a:lnSpc>
            </a:pPr>
            <a:r>
              <a:rPr lang="en-US" sz="1000" smtClean="0"/>
              <a:t>per Snow Lane Mile.</a:t>
            </a:r>
          </a:p>
          <a:p>
            <a:pPr>
              <a:lnSpc>
                <a:spcPct val="90000"/>
              </a:lnSpc>
            </a:pPr>
            <a:r>
              <a:rPr lang="en-US" sz="1000" smtClean="0"/>
              <a:t>10°F to 20°F 	 230 lbs. of pre-wet salt</a:t>
            </a:r>
          </a:p>
          <a:p>
            <a:pPr>
              <a:lnSpc>
                <a:spcPct val="90000"/>
              </a:lnSpc>
            </a:pPr>
            <a:r>
              <a:rPr lang="en-US" sz="1000" smtClean="0"/>
              <a:t>per Snow Lane Mile.</a:t>
            </a:r>
          </a:p>
          <a:p>
            <a:pPr>
              <a:lnSpc>
                <a:spcPct val="90000"/>
              </a:lnSpc>
            </a:pPr>
            <a:r>
              <a:rPr lang="en-US" sz="1000" smtClean="0"/>
              <a:t>Below 10°F 	 Recommend Straight</a:t>
            </a:r>
          </a:p>
          <a:p>
            <a:pPr>
              <a:lnSpc>
                <a:spcPct val="90000"/>
              </a:lnSpc>
            </a:pPr>
            <a:r>
              <a:rPr lang="en-US" sz="1000" smtClean="0"/>
              <a:t>Anytime	Anti-Skid be used*</a:t>
            </a:r>
          </a:p>
          <a:p>
            <a:pPr>
              <a:lnSpc>
                <a:spcPct val="90000"/>
              </a:lnSpc>
            </a:pPr>
            <a:r>
              <a:rPr lang="en-US" sz="1000" smtClean="0"/>
              <a:t>*It is permissible to add a small amount of salt to anti- </a:t>
            </a:r>
          </a:p>
          <a:p>
            <a:pPr>
              <a:lnSpc>
                <a:spcPct val="90000"/>
              </a:lnSpc>
            </a:pPr>
            <a:r>
              <a:rPr lang="en-US" sz="1000" smtClean="0"/>
              <a:t>skid to keep the material from freezing.</a:t>
            </a:r>
          </a:p>
          <a:p>
            <a:pPr>
              <a:lnSpc>
                <a:spcPct val="90000"/>
              </a:lnSpc>
            </a:pPr>
            <a:endParaRPr lang="en-US" sz="10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 (Continued)</a:t>
            </a:r>
          </a:p>
          <a:p>
            <a:endParaRPr lang="en-US" smtClean="0"/>
          </a:p>
          <a:p>
            <a:r>
              <a:rPr lang="en-US" b="1" u="sng" smtClean="0"/>
              <a:t>Second Priority Routes</a:t>
            </a:r>
          </a:p>
          <a:p>
            <a:r>
              <a:rPr lang="en-US" b="1" smtClean="0"/>
              <a:t>Salt may be used on second priority routes to accommodate high volume of traffic as conditions warrant.</a:t>
            </a:r>
          </a:p>
          <a:p>
            <a:r>
              <a:rPr lang="en-US" b="1" smtClean="0"/>
              <a:t>Secondary priority routes are characterized by median barriers, traffic separators, drainage facilities, etc., which present cleanup problems when abrasives are spread.</a:t>
            </a:r>
          </a:p>
          <a:p>
            <a:r>
              <a:rPr lang="en-US" b="1" smtClean="0"/>
              <a:t>Abrasives are recommended on second priority routes under the following conditions:</a:t>
            </a:r>
          </a:p>
          <a:p>
            <a:r>
              <a:rPr lang="en-US" b="1" smtClean="0"/>
              <a:t>Temperature is 20°F and falling during daylight hours.</a:t>
            </a:r>
          </a:p>
          <a:p>
            <a:r>
              <a:rPr lang="en-US" b="1" smtClean="0"/>
              <a:t>Steep grades and curves during non-peak traffic hours to provide traction.</a:t>
            </a:r>
          </a:p>
          <a:p>
            <a:r>
              <a:rPr lang="en-US" b="1" smtClean="0"/>
              <a:t>Plowing operations should be scheduled to give priority to routes heading into major work areas in the morning and outbound routes in the afternoon hours.</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a:noFill/>
          <a:ln/>
        </p:spPr>
        <p:txBody>
          <a:bodyPr/>
          <a:lstStyle/>
          <a:p>
            <a:r>
              <a:rPr lang="en-US" sz="1000" b="1" smtClean="0"/>
              <a:t>4.5.3	MATERIAL APPLICATIONS AND PLOWING PROCEDURES FOR FIRST, SECOND AND THIRD PRIORITY ROUTES (Continued)</a:t>
            </a:r>
          </a:p>
          <a:p>
            <a:endParaRPr lang="en-US" sz="1000" smtClean="0"/>
          </a:p>
          <a:p>
            <a:r>
              <a:rPr lang="en-US" sz="1000" b="1" u="sng" smtClean="0"/>
              <a:t>Second Priority Routes</a:t>
            </a:r>
          </a:p>
          <a:p>
            <a:r>
              <a:rPr lang="en-US" sz="1000" b="1" smtClean="0"/>
              <a:t>The following application rate guidelines are recommended for second priority routes. Deviations from these guidelines may be justified by factors such as weather forecasts, road conditions, material availability and time.</a:t>
            </a:r>
            <a:endParaRPr lang="en-US" sz="1000" b="1" i="1" smtClean="0"/>
          </a:p>
          <a:p>
            <a:r>
              <a:rPr lang="en-US" sz="1000" b="1" i="1" smtClean="0"/>
              <a:t>If Surface Temperature	Application Rate of</a:t>
            </a:r>
          </a:p>
          <a:p>
            <a:r>
              <a:rPr lang="en-US" sz="1000" b="1" i="1" smtClean="0"/>
              <a:t>Is:		     Dry or Pre-wetted Salt:</a:t>
            </a:r>
            <a:endParaRPr lang="en-US" sz="1000" b="1" smtClean="0"/>
          </a:p>
          <a:p>
            <a:r>
              <a:rPr lang="en-US" sz="1000" b="1" smtClean="0"/>
              <a:t>25°F or above: 	 130 lbs. of dry or pre-wet </a:t>
            </a:r>
          </a:p>
          <a:p>
            <a:r>
              <a:rPr lang="en-US" sz="1000" b="1" smtClean="0"/>
              <a:t>Time: 6 am to 6 pm	salt per Snow Lane Mile.</a:t>
            </a:r>
          </a:p>
          <a:p>
            <a:r>
              <a:rPr lang="en-US" sz="1000" b="1" smtClean="0"/>
              <a:t> 20°F to 25°F 	 170lbs of pre-wet salt</a:t>
            </a:r>
          </a:p>
          <a:p>
            <a:r>
              <a:rPr lang="en-US" sz="1000" b="1" smtClean="0"/>
              <a:t>Time: 6 am to 6 pm	per Snow Lane Mile.</a:t>
            </a:r>
          </a:p>
          <a:p>
            <a:r>
              <a:rPr lang="en-US" sz="1000" b="1" smtClean="0"/>
              <a:t>10°F to 20°F 	 230 lbs. of pre-wet salt</a:t>
            </a:r>
          </a:p>
          <a:p>
            <a:r>
              <a:rPr lang="en-US" sz="1000" b="1" smtClean="0"/>
              <a:t>Time: 6 am to 6 pm	per Snow Lane Mile.</a:t>
            </a:r>
          </a:p>
          <a:p>
            <a:r>
              <a:rPr lang="en-US" sz="1000" b="1" smtClean="0"/>
              <a:t>Below 10°F 	 Recommend Straight</a:t>
            </a:r>
          </a:p>
          <a:p>
            <a:r>
              <a:rPr lang="en-US" sz="1000" b="1" smtClean="0"/>
              <a:t>Anytime	Anti-Skid be used*</a:t>
            </a:r>
          </a:p>
          <a:p>
            <a:r>
              <a:rPr lang="en-US" sz="1000" b="1" smtClean="0"/>
              <a:t>*It is permissible to add a small amount of salt to anti-skid to keep the material from freezing.</a:t>
            </a:r>
          </a:p>
          <a:p>
            <a:endParaRPr lang="en-US"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 (Continued)</a:t>
            </a:r>
          </a:p>
          <a:p>
            <a:endParaRPr lang="en-US" smtClean="0"/>
          </a:p>
          <a:p>
            <a:r>
              <a:rPr lang="en-US" b="1" u="sng" smtClean="0"/>
              <a:t>Third Priority Routes</a:t>
            </a:r>
            <a:endParaRPr lang="en-US" smtClean="0"/>
          </a:p>
          <a:p>
            <a:r>
              <a:rPr lang="en-US" smtClean="0"/>
              <a:t>Since it is not required to completely clear low traffic volume third priority routes of snow by any action other than plowing, continuous material applications over the entire roadway length may not be necessary. Straight salt should not be used on low traffic volume third priority roads. Treatment for these roads will primarily be a mixture of 3 parts anti-skid material to 1 part salt or straight anti-skid. With this type of material being used, weather conditions and temperatures are the limiting factors. It is important to spread the critical areas as soon as noticeable snowfall (1/2" to 1") has accumulated in order to establish a good base of material to provide vehicle traction. Also, since the goal here is to spot spread select locations, heavier material application rates are required. The following application rate guidelines are recommended for third priority roads. Deviation from these guidelines may be justified by factors such as weather forecasts, road conditions, material availability or time.</a:t>
            </a:r>
          </a:p>
          <a:p>
            <a:r>
              <a:rPr lang="en-US" smtClean="0"/>
              <a:t>Temperature - Not a factor</a:t>
            </a:r>
          </a:p>
          <a:p>
            <a:r>
              <a:rPr lang="en-US" smtClean="0"/>
              <a:t>Recommended Material - 3 parts anti-skid to 1 part salt or straight anti-skid.</a:t>
            </a:r>
          </a:p>
          <a:p>
            <a:r>
              <a:rPr lang="en-US" smtClean="0"/>
              <a:t> Recommended Application Rates – </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a:noFill/>
          <a:ln/>
        </p:spPr>
        <p:txBody>
          <a:bodyPr/>
          <a:lstStyle/>
          <a:p>
            <a:r>
              <a:rPr lang="en-US" b="1" smtClean="0"/>
              <a:t>4.5.3	MATERIAL APPLICATIONS AND PLOWING PROCEDURES FOR FIRST, SECOND AND THIRD PRIORITY ROUTES (Continued)</a:t>
            </a:r>
          </a:p>
          <a:p>
            <a:endParaRPr lang="en-US" smtClean="0"/>
          </a:p>
          <a:p>
            <a:r>
              <a:rPr lang="en-US" b="1" u="sng" smtClean="0"/>
              <a:t>Third Priority Routes</a:t>
            </a:r>
            <a:endParaRPr lang="en-US" smtClean="0"/>
          </a:p>
          <a:p>
            <a:r>
              <a:rPr lang="en-US" smtClean="0"/>
              <a:t>Since it is not required to completely clear low traffic volume third priority routes of snow by any action other than plowing, continuous material applications over the entire roadway length may not be necessary. Straight salt should not be used on low traffic volume third priority roads. Treatment for these roads will primarily be a mixture of 3 parts anti-skid material to 1 part salt or straight anti-skid. With this type of material being used, weather conditions and temperatures are the limiting factors. It is important to spread the critical areas as soon as noticeable snowfall (1/2" to 1") has accumulated in order to establish a good base of material to provide vehicle traction. Also, since the goal here is to spot spread select locations, heavier material application rates are required. The following application rate guidelines are recommended for third priority roads. Deviation from these guidelines may be justified by factors such as weather forecasts, road conditions, material availability or time.</a:t>
            </a:r>
          </a:p>
          <a:p>
            <a:r>
              <a:rPr lang="en-US" smtClean="0"/>
              <a:t>Temperature - Not a factor</a:t>
            </a:r>
          </a:p>
          <a:p>
            <a:r>
              <a:rPr lang="en-US" smtClean="0"/>
              <a:t>Recommended Material - 3 parts anti-skid to 1 part salt or straight anti-skid.</a:t>
            </a:r>
          </a:p>
          <a:p>
            <a:r>
              <a:rPr lang="en-US" smtClean="0"/>
              <a:t> Recommended Application Rates – </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B674AF-A811-419E-BD87-88040A2F1B2C}"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674AF-A811-419E-BD87-88040A2F1B2C}"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674AF-A811-419E-BD87-88040A2F1B2C}"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674AF-A811-419E-BD87-88040A2F1B2C}"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B674AF-A811-419E-BD87-88040A2F1B2C}"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B674AF-A811-419E-BD87-88040A2F1B2C}"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B674AF-A811-419E-BD87-88040A2F1B2C}" type="datetimeFigureOut">
              <a:rPr lang="en-US" smtClean="0"/>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B674AF-A811-419E-BD87-88040A2F1B2C}" type="datetimeFigureOut">
              <a:rPr lang="en-US" smtClean="0"/>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674AF-A811-419E-BD87-88040A2F1B2C}" type="datetimeFigureOut">
              <a:rPr lang="en-US" smtClean="0"/>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674AF-A811-419E-BD87-88040A2F1B2C}"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674AF-A811-419E-BD87-88040A2F1B2C}"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00283-DC78-4602-9E5C-B5DFAA043D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B674AF-A811-419E-BD87-88040A2F1B2C}" type="datetimeFigureOut">
              <a:rPr lang="en-US" smtClean="0"/>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00283-DC78-4602-9E5C-B5DFAA043D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a:xfrm>
            <a:off x="152400" y="152400"/>
            <a:ext cx="5410200" cy="1266825"/>
          </a:xfrm>
        </p:spPr>
        <p:txBody>
          <a:bodyPr/>
          <a:lstStyle/>
          <a:p>
            <a:pPr algn="l" eaLnBrk="1" hangingPunct="1"/>
            <a:r>
              <a:rPr lang="en-US" smtClean="0"/>
              <a:t>Spreading Operations</a:t>
            </a:r>
          </a:p>
        </p:txBody>
      </p:sp>
      <p:sp>
        <p:nvSpPr>
          <p:cNvPr id="91139" name="Rectangle 3"/>
          <p:cNvSpPr>
            <a:spLocks noGrp="1"/>
          </p:cNvSpPr>
          <p:nvPr>
            <p:ph type="body" sz="half" idx="4294967295"/>
          </p:nvPr>
        </p:nvSpPr>
        <p:spPr>
          <a:xfrm>
            <a:off x="381000" y="1981200"/>
            <a:ext cx="7848600" cy="4525963"/>
          </a:xfrm>
        </p:spPr>
        <p:txBody>
          <a:bodyPr/>
          <a:lstStyle/>
          <a:p>
            <a:pPr marL="0" indent="0" algn="ctr" eaLnBrk="1" hangingPunct="1">
              <a:buFont typeface="Arial" charset="0"/>
              <a:buNone/>
            </a:pPr>
            <a:r>
              <a:rPr lang="en-US" sz="3200" smtClean="0"/>
              <a:t>Policies and Procedures</a:t>
            </a:r>
          </a:p>
          <a:p>
            <a:pPr marL="0" indent="0" algn="ctr" eaLnBrk="1" hangingPunct="1">
              <a:buFont typeface="Arial" charset="0"/>
              <a:buNone/>
            </a:pPr>
            <a:endParaRPr lang="en-US" sz="3200" smtClean="0"/>
          </a:p>
          <a:p>
            <a:pPr marL="0" indent="0" algn="ctr" eaLnBrk="1" hangingPunct="1">
              <a:buFont typeface="Arial" charset="0"/>
              <a:buNone/>
            </a:pPr>
            <a:r>
              <a:rPr lang="en-US" sz="3200" smtClean="0"/>
              <a:t>Mix ratios/rates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100355" name="Line 3"/>
          <p:cNvSpPr>
            <a:spLocks noChangeShapeType="1"/>
          </p:cNvSpPr>
          <p:nvPr/>
        </p:nvSpPr>
        <p:spPr bwMode="auto">
          <a:xfrm>
            <a:off x="5040313" y="3140075"/>
            <a:ext cx="0" cy="0"/>
          </a:xfrm>
          <a:prstGeom prst="line">
            <a:avLst/>
          </a:prstGeom>
          <a:noFill/>
          <a:ln w="12700" cap="rnd">
            <a:solidFill>
              <a:srgbClr val="000000"/>
            </a:solidFill>
            <a:round/>
            <a:headEnd/>
            <a:tailEnd/>
          </a:ln>
        </p:spPr>
        <p:txBody>
          <a:bodyPr/>
          <a:lstStyle/>
          <a:p>
            <a:endParaRPr lang="en-US"/>
          </a:p>
        </p:txBody>
      </p:sp>
      <p:graphicFrame>
        <p:nvGraphicFramePr>
          <p:cNvPr id="591905" name="Group 33"/>
          <p:cNvGraphicFramePr>
            <a:graphicFrameLocks noGrp="1"/>
          </p:cNvGraphicFramePr>
          <p:nvPr/>
        </p:nvGraphicFramePr>
        <p:xfrm>
          <a:off x="1066800" y="2514600"/>
          <a:ext cx="6781800" cy="3632518"/>
        </p:xfrm>
        <a:graphic>
          <a:graphicData uri="http://schemas.openxmlformats.org/drawingml/2006/table">
            <a:tbl>
              <a:tblPr/>
              <a:tblGrid>
                <a:gridCol w="2809875"/>
                <a:gridCol w="1689100"/>
                <a:gridCol w="1851025"/>
                <a:gridCol w="431800"/>
              </a:tblGrid>
              <a:tr h="549275">
                <a:tc gridSpan="4">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Third Priority Application Rate Guideline</a:t>
                      </a:r>
                      <a:endParaRPr kumimoji="0" lang="en-US" sz="2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000" b="0" i="0" u="none" strike="noStrike" cap="none" normalizeH="0" baseline="0" smtClean="0">
                          <a:ln>
                            <a:noFill/>
                          </a:ln>
                          <a:solidFill>
                            <a:schemeClr val="tx1"/>
                          </a:solidFill>
                          <a:effectLst/>
                          <a:latin typeface="Arial" charset="0"/>
                          <a:cs typeface="Times New Roman" pitchFamily="18" charset="0"/>
                        </a:rPr>
                        <a:t> </a:t>
                      </a:r>
                      <a:endParaRPr kumimoji="0" lang="en-US" sz="17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5245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Anti-Skid/Salt Mix</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   (AS)         (S)</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75/25     AS/S Mix</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50/50   AS/S Mix </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000" b="0" i="0" u="none" strike="noStrike" cap="none" normalizeH="0" baseline="0" smtClean="0">
                          <a:ln>
                            <a:noFill/>
                          </a:ln>
                          <a:solidFill>
                            <a:schemeClr val="tx1"/>
                          </a:solidFill>
                          <a:effectLst/>
                          <a:latin typeface="Arial" charset="0"/>
                          <a:cs typeface="Times New Roman" pitchFamily="18" charset="0"/>
                        </a:rPr>
                        <a:t> </a:t>
                      </a:r>
                      <a:endParaRPr kumimoji="0" lang="en-US" sz="1700" b="0" i="0" u="none" strike="noStrike" cap="none" normalizeH="0" baseline="0" smtClean="0">
                        <a:ln>
                          <a:noFill/>
                        </a:ln>
                        <a:solidFill>
                          <a:schemeClr val="tx1"/>
                        </a:solidFill>
                        <a:effectLst/>
                        <a:latin typeface="Arial" charset="0"/>
                        <a:cs typeface="Arial" charset="0"/>
                      </a:endParaRPr>
                    </a:p>
                  </a:txBody>
                  <a:tcPr anchor="ctr" horzOverflow="overflow">
                    <a:lnL>
                      <a:noFill/>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96875">
                <a:tc rowSpan="2">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Not Temperature Dependent</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270 lbs.</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200 lbs.</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000" b="0" i="0" u="none" strike="noStrike" cap="none" normalizeH="0" baseline="0" smtClean="0">
                          <a:ln>
                            <a:noFill/>
                          </a:ln>
                          <a:solidFill>
                            <a:schemeClr val="tx1"/>
                          </a:solidFill>
                          <a:effectLst/>
                          <a:latin typeface="Arial" charset="0"/>
                          <a:cs typeface="Times New Roman" pitchFamily="18" charset="0"/>
                        </a:rPr>
                        <a:t> </a:t>
                      </a:r>
                      <a:endParaRPr kumimoji="0" lang="en-US" sz="1700" b="0" i="0" u="none" strike="noStrike" cap="none" normalizeH="0" baseline="0" smtClean="0">
                        <a:ln>
                          <a:noFill/>
                        </a:ln>
                        <a:solidFill>
                          <a:schemeClr val="tx1"/>
                        </a:solidFill>
                        <a:effectLst/>
                        <a:latin typeface="Arial" charset="0"/>
                        <a:cs typeface="Arial" charset="0"/>
                      </a:endParaRPr>
                    </a:p>
                  </a:txBody>
                  <a:tcPr anchor="ctr" horzOverflow="overflow">
                    <a:lnL>
                      <a:noFill/>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1938">
                <a:tc v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035050">
                <a:tc gridSpan="4">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tab pos="1920875" algn="l"/>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Surface Temperature Below 10</a:t>
                      </a:r>
                      <a:r>
                        <a:rPr kumimoji="0" lang="en-US" sz="2000" b="0" i="0" u="none" strike="noStrike" cap="none" normalizeH="0" baseline="30000" smtClean="0">
                          <a:ln>
                            <a:noFill/>
                          </a:ln>
                          <a:solidFill>
                            <a:srgbClr val="000000"/>
                          </a:solidFill>
                          <a:effectLst/>
                          <a:latin typeface="Times New (W1)"/>
                          <a:cs typeface="Times New Roman" pitchFamily="18" charset="0"/>
                        </a:rPr>
                        <a:t>o</a:t>
                      </a: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 Recommend Straight Anti-Skid Applications. It is permissible to add a small amount of salt to anti-skid to keep the material from freezing.</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54038">
                <a:tc gridSpan="4">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Application Rate based on a single Snow Lane Mile application.</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00383" name="Rectangle 37"/>
          <p:cNvSpPr>
            <a:spLocks noChangeArrowheads="1"/>
          </p:cNvSpPr>
          <p:nvPr/>
        </p:nvSpPr>
        <p:spPr bwMode="auto">
          <a:xfrm>
            <a:off x="304800" y="1676400"/>
            <a:ext cx="7696200" cy="519113"/>
          </a:xfrm>
          <a:prstGeom prst="rect">
            <a:avLst/>
          </a:prstGeom>
          <a:noFill/>
          <a:ln w="9525">
            <a:noFill/>
            <a:miter lim="800000"/>
            <a:headEnd/>
            <a:tailEnd/>
          </a:ln>
        </p:spPr>
        <p:txBody>
          <a:bodyPr>
            <a:spAutoFit/>
          </a:bodyPr>
          <a:lstStyle/>
          <a:p>
            <a:r>
              <a:rPr lang="en-US" sz="2800" b="1"/>
              <a:t>Third Priority Routes - Spreading Operation</a:t>
            </a:r>
          </a:p>
        </p:txBody>
      </p:sp>
      <p:sp>
        <p:nvSpPr>
          <p:cNvPr id="7"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101379" name="Rectangle 3"/>
          <p:cNvSpPr>
            <a:spLocks noChangeArrowheads="1"/>
          </p:cNvSpPr>
          <p:nvPr/>
        </p:nvSpPr>
        <p:spPr bwMode="auto">
          <a:xfrm>
            <a:off x="152400" y="4260850"/>
            <a:ext cx="8763000" cy="1231900"/>
          </a:xfrm>
          <a:prstGeom prst="rect">
            <a:avLst/>
          </a:prstGeom>
          <a:noFill/>
          <a:ln w="9525">
            <a:noFill/>
            <a:miter lim="800000"/>
            <a:headEnd/>
            <a:tailEnd/>
          </a:ln>
        </p:spPr>
        <p:txBody>
          <a:bodyPr tIns="0" bIns="0" anchor="ctr">
            <a:spAutoFit/>
          </a:bodyPr>
          <a:lstStyle/>
          <a:p>
            <a:pPr indent="155575">
              <a:tabLst>
                <a:tab pos="1920875" algn="l"/>
              </a:tabLst>
            </a:pPr>
            <a:r>
              <a:rPr lang="en-US" sz="2000"/>
              <a:t>Spreading materials shall be confined for the most part to hills and curves </a:t>
            </a:r>
          </a:p>
          <a:p>
            <a:pPr indent="155575">
              <a:tabLst>
                <a:tab pos="1920875" algn="l"/>
              </a:tabLst>
            </a:pPr>
            <a:r>
              <a:rPr lang="en-US" sz="2000"/>
              <a:t>and other hazardous areas. It is permissible to exceed the maximum </a:t>
            </a:r>
          </a:p>
          <a:p>
            <a:pPr indent="155575">
              <a:tabLst>
                <a:tab pos="1920875" algn="l"/>
              </a:tabLst>
            </a:pPr>
            <a:r>
              <a:rPr lang="en-US" sz="2000"/>
              <a:t>application rate limitations listed above based on local road conditions.</a:t>
            </a:r>
          </a:p>
          <a:p>
            <a:pPr indent="155575">
              <a:tabLst>
                <a:tab pos="1920875" algn="l"/>
              </a:tabLst>
            </a:pPr>
            <a:r>
              <a:rPr lang="en-US" sz="2000"/>
              <a:t>.</a:t>
            </a:r>
          </a:p>
        </p:txBody>
      </p:sp>
      <p:sp>
        <p:nvSpPr>
          <p:cNvPr id="101380" name="Rectangle 8"/>
          <p:cNvSpPr>
            <a:spLocks noChangeArrowheads="1"/>
          </p:cNvSpPr>
          <p:nvPr/>
        </p:nvSpPr>
        <p:spPr bwMode="auto">
          <a:xfrm>
            <a:off x="152400" y="1905000"/>
            <a:ext cx="8458200" cy="1766888"/>
          </a:xfrm>
          <a:prstGeom prst="rect">
            <a:avLst/>
          </a:prstGeom>
          <a:noFill/>
          <a:ln w="9525">
            <a:noFill/>
            <a:miter lim="800000"/>
            <a:headEnd/>
            <a:tailEnd/>
          </a:ln>
        </p:spPr>
        <p:txBody>
          <a:bodyPr tIns="0" bIns="0" anchor="ctr">
            <a:spAutoFit/>
          </a:bodyPr>
          <a:lstStyle/>
          <a:p>
            <a:pPr indent="155575">
              <a:tabLst>
                <a:tab pos="1920875" algn="l"/>
              </a:tabLst>
            </a:pPr>
            <a:r>
              <a:rPr lang="en-US" sz="2400" b="1"/>
              <a:t>Third Priority Routes</a:t>
            </a:r>
          </a:p>
          <a:p>
            <a:pPr indent="155575">
              <a:tabLst>
                <a:tab pos="1920875" algn="l"/>
              </a:tabLst>
            </a:pPr>
            <a:endParaRPr lang="en-US" sz="1200"/>
          </a:p>
          <a:p>
            <a:pPr indent="155575">
              <a:tabLst>
                <a:tab pos="1920875" algn="l"/>
              </a:tabLst>
            </a:pPr>
            <a:r>
              <a:rPr lang="en-US" sz="2000"/>
              <a:t>Snow lane mile assignments on these roads, especially the MFC-E </a:t>
            </a:r>
          </a:p>
          <a:p>
            <a:pPr indent="155575">
              <a:tabLst>
                <a:tab pos="1920875" algn="l"/>
              </a:tabLst>
            </a:pPr>
            <a:r>
              <a:rPr lang="en-US" sz="2000"/>
              <a:t>roads, will be too long to allow trucks to spread the entire length of their </a:t>
            </a:r>
          </a:p>
          <a:p>
            <a:pPr indent="155575">
              <a:tabLst>
                <a:tab pos="1920875" algn="l"/>
              </a:tabLst>
            </a:pPr>
            <a:r>
              <a:rPr lang="en-US" sz="2000"/>
              <a:t>route. Therefore, the Department will rely mainly on plowing operations </a:t>
            </a:r>
          </a:p>
          <a:p>
            <a:pPr indent="155575">
              <a:tabLst>
                <a:tab pos="1920875" algn="l"/>
              </a:tabLst>
            </a:pPr>
            <a:r>
              <a:rPr lang="en-US" sz="2000"/>
              <a:t>to maintain these roads.</a:t>
            </a:r>
          </a:p>
        </p:txBody>
      </p:sp>
      <p:sp>
        <p:nvSpPr>
          <p:cNvPr id="6"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p:cNvSpPr>
          <p:nvPr>
            <p:ph type="title" idx="4294967295"/>
          </p:nvPr>
        </p:nvSpPr>
        <p:spPr>
          <a:xfrm>
            <a:off x="152400" y="533400"/>
            <a:ext cx="4495800" cy="739775"/>
          </a:xfrm>
        </p:spPr>
        <p:txBody>
          <a:bodyPr>
            <a:normAutofit fontScale="90000"/>
          </a:bodyPr>
          <a:lstStyle/>
          <a:p>
            <a:pPr algn="l">
              <a:spcBef>
                <a:spcPct val="50000"/>
              </a:spcBef>
              <a:defRPr/>
            </a:pPr>
            <a:r>
              <a:rPr lang="en-US" kern="1200" dirty="0" smtClean="0"/>
              <a:t>Table 2: Notes</a:t>
            </a:r>
          </a:p>
        </p:txBody>
      </p:sp>
      <p:sp>
        <p:nvSpPr>
          <p:cNvPr id="102403" name="Rectangle 3"/>
          <p:cNvSpPr>
            <a:spLocks noGrp="1"/>
          </p:cNvSpPr>
          <p:nvPr>
            <p:ph type="body" idx="4294967295"/>
          </p:nvPr>
        </p:nvSpPr>
        <p:spPr>
          <a:xfrm>
            <a:off x="228600" y="1752600"/>
            <a:ext cx="8001000" cy="4267200"/>
          </a:xfrm>
        </p:spPr>
        <p:txBody>
          <a:bodyPr/>
          <a:lstStyle/>
          <a:p>
            <a:pPr marL="685800" indent="-685800" eaLnBrk="1" hangingPunct="1">
              <a:buFont typeface="Arial" charset="0"/>
              <a:buNone/>
            </a:pPr>
            <a:r>
              <a:rPr lang="en-US" sz="2400" smtClean="0"/>
              <a:t>NR = Not Recommended</a:t>
            </a:r>
          </a:p>
          <a:p>
            <a:pPr marL="685800" indent="-685800" eaLnBrk="1" hangingPunct="1">
              <a:buFont typeface="Arial" charset="0"/>
              <a:buNone/>
            </a:pPr>
            <a:r>
              <a:rPr lang="en-US" sz="2400" smtClean="0"/>
              <a:t>Specific Notes:</a:t>
            </a:r>
          </a:p>
          <a:p>
            <a:pPr marL="685800" indent="-685800" eaLnBrk="1" hangingPunct="1">
              <a:buFont typeface="Wingdings" pitchFamily="2" charset="2"/>
              <a:buAutoNum type="arabicPeriod"/>
            </a:pPr>
            <a:r>
              <a:rPr lang="en-US" sz="2400" smtClean="0"/>
              <a:t>Values for ‘solid’ apply to prewet solid &amp; include equivalent dry chemical weight in prewetting solutions</a:t>
            </a:r>
          </a:p>
          <a:p>
            <a:pPr marL="685800" indent="-685800" eaLnBrk="1" hangingPunct="1">
              <a:buFont typeface="Wingdings" pitchFamily="2" charset="2"/>
              <a:buAutoNum type="arabicPeriod"/>
            </a:pPr>
            <a:r>
              <a:rPr lang="en-US" sz="2400" smtClean="0"/>
              <a:t>Liquid values are for a 23% concentration solution</a:t>
            </a:r>
          </a:p>
          <a:p>
            <a:pPr marL="685800" indent="-685800" eaLnBrk="1" hangingPunct="1">
              <a:buFont typeface="Wingdings" pitchFamily="2" charset="2"/>
              <a:buAutoNum type="arabicPeriod"/>
            </a:pPr>
            <a:r>
              <a:rPr lang="en-US" sz="2400" smtClean="0"/>
              <a:t>In unbonded, try mechanical removal without chemicals. If pretreating, use this rate</a:t>
            </a:r>
          </a:p>
          <a:p>
            <a:pPr marL="685800" indent="-685800" eaLnBrk="1" hangingPunct="1">
              <a:buFont typeface="Wingdings" pitchFamily="2" charset="2"/>
              <a:buAutoNum type="arabicPeriod"/>
            </a:pPr>
            <a:r>
              <a:rPr lang="en-US" sz="2400" smtClean="0"/>
              <a:t>If very thin ice, liquids may be applied at unbonded rates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a:xfrm>
            <a:off x="152400" y="457200"/>
            <a:ext cx="4495800" cy="739775"/>
          </a:xfrm>
        </p:spPr>
        <p:txBody>
          <a:bodyPr>
            <a:normAutofit fontScale="90000"/>
          </a:bodyPr>
          <a:lstStyle/>
          <a:p>
            <a:pPr algn="l">
              <a:spcBef>
                <a:spcPct val="50000"/>
              </a:spcBef>
              <a:defRPr/>
            </a:pPr>
            <a:r>
              <a:rPr lang="en-US" kern="1200" dirty="0" smtClean="0"/>
              <a:t>Table 2: Notes</a:t>
            </a:r>
          </a:p>
        </p:txBody>
      </p:sp>
      <p:sp>
        <p:nvSpPr>
          <p:cNvPr id="103427" name="Rectangle 3"/>
          <p:cNvSpPr>
            <a:spLocks noGrp="1"/>
          </p:cNvSpPr>
          <p:nvPr>
            <p:ph type="body" idx="4294967295"/>
          </p:nvPr>
        </p:nvSpPr>
        <p:spPr>
          <a:xfrm>
            <a:off x="304800" y="1752600"/>
            <a:ext cx="8001000" cy="4495800"/>
          </a:xfrm>
        </p:spPr>
        <p:txBody>
          <a:bodyPr/>
          <a:lstStyle/>
          <a:p>
            <a:pPr marL="685800" indent="-685800" eaLnBrk="1" hangingPunct="1">
              <a:buFont typeface="Arial" charset="0"/>
              <a:buNone/>
            </a:pPr>
            <a:r>
              <a:rPr lang="en-US" sz="2400" smtClean="0"/>
              <a:t>General Notes:</a:t>
            </a:r>
          </a:p>
          <a:p>
            <a:pPr marL="685800" indent="-685800" eaLnBrk="1" hangingPunct="1">
              <a:spcBef>
                <a:spcPct val="0"/>
              </a:spcBef>
              <a:buFont typeface="Arial" charset="0"/>
              <a:buNone/>
            </a:pPr>
            <a:r>
              <a:rPr lang="en-US" sz="2400" smtClean="0"/>
              <a:t>5. 	These application rates are starting points. Local conditions and experience should be used to refine these guidelines.</a:t>
            </a:r>
          </a:p>
          <a:p>
            <a:pPr marL="685800" indent="-685800" eaLnBrk="1" hangingPunct="1">
              <a:spcBef>
                <a:spcPct val="0"/>
              </a:spcBef>
              <a:buFont typeface="Arial" charset="0"/>
              <a:buNone/>
            </a:pPr>
            <a:r>
              <a:rPr lang="en-US" sz="2400" smtClean="0"/>
              <a:t>6. 	Prewetting chemicals should allow rates to be reduced up to 20% depending on factors such as spread pattern and speed.</a:t>
            </a:r>
          </a:p>
          <a:p>
            <a:pPr marL="685800" indent="-685800" eaLnBrk="1" hangingPunct="1">
              <a:spcBef>
                <a:spcPct val="0"/>
              </a:spcBef>
              <a:buFont typeface="Arial" charset="0"/>
              <a:buNone/>
            </a:pPr>
            <a:r>
              <a:rPr lang="en-US" sz="2400" smtClean="0"/>
              <a:t>7. 	Application rates for other chemicals are shown in Table 3.</a:t>
            </a:r>
          </a:p>
          <a:p>
            <a:pPr marL="685800" indent="-685800" eaLnBrk="1" hangingPunct="1">
              <a:spcBef>
                <a:spcPct val="0"/>
              </a:spcBef>
              <a:buFont typeface="Arial" charset="0"/>
              <a:buNone/>
            </a:pPr>
            <a:r>
              <a:rPr lang="en-US" sz="2400" smtClean="0"/>
              <a:t>8. 	Before applying any chemical, surface should be plowed.</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Line 3"/>
          <p:cNvSpPr>
            <a:spLocks noChangeShapeType="1"/>
          </p:cNvSpPr>
          <p:nvPr/>
        </p:nvSpPr>
        <p:spPr bwMode="auto">
          <a:xfrm flipV="1">
            <a:off x="1470025" y="4495800"/>
            <a:ext cx="2949575" cy="330200"/>
          </a:xfrm>
          <a:prstGeom prst="line">
            <a:avLst/>
          </a:prstGeom>
          <a:noFill/>
          <a:ln w="50800">
            <a:solidFill>
              <a:schemeClr val="tx2"/>
            </a:solidFill>
            <a:round/>
            <a:headEnd/>
            <a:tailEnd/>
          </a:ln>
        </p:spPr>
        <p:txBody>
          <a:bodyPr wrap="none" anchor="ctr"/>
          <a:lstStyle/>
          <a:p>
            <a:endParaRPr lang="en-US"/>
          </a:p>
        </p:txBody>
      </p:sp>
      <p:sp>
        <p:nvSpPr>
          <p:cNvPr id="104451" name="Line 4"/>
          <p:cNvSpPr>
            <a:spLocks noChangeShapeType="1"/>
          </p:cNvSpPr>
          <p:nvPr/>
        </p:nvSpPr>
        <p:spPr bwMode="auto">
          <a:xfrm>
            <a:off x="4343400" y="4495800"/>
            <a:ext cx="2873375" cy="279400"/>
          </a:xfrm>
          <a:prstGeom prst="line">
            <a:avLst/>
          </a:prstGeom>
          <a:noFill/>
          <a:ln w="50800">
            <a:solidFill>
              <a:schemeClr val="tx2"/>
            </a:solidFill>
            <a:round/>
            <a:headEnd/>
            <a:tailEnd/>
          </a:ln>
        </p:spPr>
        <p:txBody>
          <a:bodyPr wrap="none" anchor="ctr"/>
          <a:lstStyle/>
          <a:p>
            <a:endParaRPr lang="en-US"/>
          </a:p>
        </p:txBody>
      </p:sp>
      <p:sp>
        <p:nvSpPr>
          <p:cNvPr id="104452" name="Line 5"/>
          <p:cNvSpPr>
            <a:spLocks noChangeShapeType="1"/>
          </p:cNvSpPr>
          <p:nvPr/>
        </p:nvSpPr>
        <p:spPr bwMode="auto">
          <a:xfrm flipH="1">
            <a:off x="368300" y="4813300"/>
            <a:ext cx="1089025" cy="355600"/>
          </a:xfrm>
          <a:prstGeom prst="line">
            <a:avLst/>
          </a:prstGeom>
          <a:noFill/>
          <a:ln w="25400">
            <a:solidFill>
              <a:schemeClr val="tx2"/>
            </a:solidFill>
            <a:round/>
            <a:headEnd/>
            <a:tailEnd/>
          </a:ln>
        </p:spPr>
        <p:txBody>
          <a:bodyPr wrap="none" anchor="ctr"/>
          <a:lstStyle/>
          <a:p>
            <a:endParaRPr lang="en-US"/>
          </a:p>
        </p:txBody>
      </p:sp>
      <p:sp>
        <p:nvSpPr>
          <p:cNvPr id="104453" name="Line 6"/>
          <p:cNvSpPr>
            <a:spLocks noChangeShapeType="1"/>
          </p:cNvSpPr>
          <p:nvPr/>
        </p:nvSpPr>
        <p:spPr bwMode="auto">
          <a:xfrm>
            <a:off x="7250113" y="4813300"/>
            <a:ext cx="1501775" cy="431800"/>
          </a:xfrm>
          <a:prstGeom prst="line">
            <a:avLst/>
          </a:prstGeom>
          <a:noFill/>
          <a:ln w="25400">
            <a:solidFill>
              <a:schemeClr val="tx2"/>
            </a:solidFill>
            <a:round/>
            <a:headEnd/>
            <a:tailEnd/>
          </a:ln>
        </p:spPr>
        <p:txBody>
          <a:bodyPr wrap="none" anchor="ctr"/>
          <a:lstStyle/>
          <a:p>
            <a:endParaRPr lang="en-US"/>
          </a:p>
        </p:txBody>
      </p:sp>
      <p:sp>
        <p:nvSpPr>
          <p:cNvPr id="104454" name="Line 7"/>
          <p:cNvSpPr>
            <a:spLocks noChangeShapeType="1"/>
          </p:cNvSpPr>
          <p:nvPr/>
        </p:nvSpPr>
        <p:spPr bwMode="auto">
          <a:xfrm>
            <a:off x="1446213" y="4292600"/>
            <a:ext cx="0" cy="939800"/>
          </a:xfrm>
          <a:prstGeom prst="line">
            <a:avLst/>
          </a:prstGeom>
          <a:noFill/>
          <a:ln w="50800">
            <a:solidFill>
              <a:schemeClr val="accent2"/>
            </a:solidFill>
            <a:round/>
            <a:headEnd/>
            <a:tailEnd/>
          </a:ln>
        </p:spPr>
        <p:txBody>
          <a:bodyPr wrap="none" anchor="ctr"/>
          <a:lstStyle/>
          <a:p>
            <a:endParaRPr lang="en-US"/>
          </a:p>
        </p:txBody>
      </p:sp>
      <p:sp>
        <p:nvSpPr>
          <p:cNvPr id="104455" name="Line 8"/>
          <p:cNvSpPr>
            <a:spLocks noChangeShapeType="1"/>
          </p:cNvSpPr>
          <p:nvPr/>
        </p:nvSpPr>
        <p:spPr bwMode="auto">
          <a:xfrm>
            <a:off x="7239000" y="4292600"/>
            <a:ext cx="0" cy="939800"/>
          </a:xfrm>
          <a:prstGeom prst="line">
            <a:avLst/>
          </a:prstGeom>
          <a:noFill/>
          <a:ln w="50800">
            <a:solidFill>
              <a:schemeClr val="folHlink"/>
            </a:solidFill>
            <a:round/>
            <a:headEnd/>
            <a:tailEnd/>
          </a:ln>
        </p:spPr>
        <p:txBody>
          <a:bodyPr wrap="none" anchor="ctr"/>
          <a:lstStyle/>
          <a:p>
            <a:endParaRPr lang="en-US"/>
          </a:p>
        </p:txBody>
      </p:sp>
      <p:sp>
        <p:nvSpPr>
          <p:cNvPr id="104456" name="Line 9"/>
          <p:cNvSpPr>
            <a:spLocks noChangeShapeType="1"/>
          </p:cNvSpPr>
          <p:nvPr/>
        </p:nvSpPr>
        <p:spPr bwMode="auto">
          <a:xfrm>
            <a:off x="3429000" y="4140200"/>
            <a:ext cx="0" cy="939800"/>
          </a:xfrm>
          <a:prstGeom prst="line">
            <a:avLst/>
          </a:prstGeom>
          <a:noFill/>
          <a:ln w="50800">
            <a:solidFill>
              <a:schemeClr val="accent2"/>
            </a:solidFill>
            <a:round/>
            <a:headEnd/>
            <a:tailEnd/>
          </a:ln>
        </p:spPr>
        <p:txBody>
          <a:bodyPr wrap="none" anchor="ctr"/>
          <a:lstStyle/>
          <a:p>
            <a:endParaRPr lang="en-US"/>
          </a:p>
        </p:txBody>
      </p:sp>
      <p:sp>
        <p:nvSpPr>
          <p:cNvPr id="104457" name="Line 10"/>
          <p:cNvSpPr>
            <a:spLocks noChangeShapeType="1"/>
          </p:cNvSpPr>
          <p:nvPr/>
        </p:nvSpPr>
        <p:spPr bwMode="auto">
          <a:xfrm>
            <a:off x="5410200" y="4064000"/>
            <a:ext cx="0" cy="1016000"/>
          </a:xfrm>
          <a:prstGeom prst="line">
            <a:avLst/>
          </a:prstGeom>
          <a:noFill/>
          <a:ln w="50800">
            <a:solidFill>
              <a:schemeClr val="accent2"/>
            </a:solidFill>
            <a:round/>
            <a:headEnd/>
            <a:tailEnd/>
          </a:ln>
        </p:spPr>
        <p:txBody>
          <a:bodyPr wrap="none" anchor="ctr"/>
          <a:lstStyle/>
          <a:p>
            <a:endParaRPr lang="en-US"/>
          </a:p>
        </p:txBody>
      </p:sp>
      <p:sp>
        <p:nvSpPr>
          <p:cNvPr id="104458" name="Line 11"/>
          <p:cNvSpPr>
            <a:spLocks noChangeShapeType="1"/>
          </p:cNvSpPr>
          <p:nvPr/>
        </p:nvSpPr>
        <p:spPr bwMode="auto">
          <a:xfrm>
            <a:off x="2900363" y="2057400"/>
            <a:ext cx="3189287" cy="0"/>
          </a:xfrm>
          <a:prstGeom prst="line">
            <a:avLst/>
          </a:prstGeom>
          <a:noFill/>
          <a:ln w="12700">
            <a:solidFill>
              <a:schemeClr val="tx1"/>
            </a:solidFill>
            <a:round/>
            <a:headEnd/>
            <a:tailEnd/>
          </a:ln>
        </p:spPr>
        <p:txBody>
          <a:bodyPr wrap="none" anchor="ctr"/>
          <a:lstStyle/>
          <a:p>
            <a:endParaRPr lang="en-US"/>
          </a:p>
        </p:txBody>
      </p:sp>
      <p:sp>
        <p:nvSpPr>
          <p:cNvPr id="104459" name="Line 12"/>
          <p:cNvSpPr>
            <a:spLocks noChangeShapeType="1"/>
          </p:cNvSpPr>
          <p:nvPr/>
        </p:nvSpPr>
        <p:spPr bwMode="auto">
          <a:xfrm>
            <a:off x="2894013" y="2063750"/>
            <a:ext cx="0" cy="901700"/>
          </a:xfrm>
          <a:prstGeom prst="line">
            <a:avLst/>
          </a:prstGeom>
          <a:noFill/>
          <a:ln w="12700">
            <a:solidFill>
              <a:schemeClr val="tx1"/>
            </a:solidFill>
            <a:round/>
            <a:headEnd/>
            <a:tailEnd/>
          </a:ln>
        </p:spPr>
        <p:txBody>
          <a:bodyPr wrap="none" anchor="ctr"/>
          <a:lstStyle/>
          <a:p>
            <a:endParaRPr lang="en-US"/>
          </a:p>
        </p:txBody>
      </p:sp>
      <p:sp>
        <p:nvSpPr>
          <p:cNvPr id="104460" name="Line 13"/>
          <p:cNvSpPr>
            <a:spLocks noChangeShapeType="1"/>
          </p:cNvSpPr>
          <p:nvPr/>
        </p:nvSpPr>
        <p:spPr bwMode="auto">
          <a:xfrm>
            <a:off x="6096000" y="2063750"/>
            <a:ext cx="0" cy="901700"/>
          </a:xfrm>
          <a:prstGeom prst="line">
            <a:avLst/>
          </a:prstGeom>
          <a:noFill/>
          <a:ln w="12700">
            <a:solidFill>
              <a:schemeClr val="tx1"/>
            </a:solidFill>
            <a:round/>
            <a:headEnd/>
            <a:tailEnd/>
          </a:ln>
        </p:spPr>
        <p:txBody>
          <a:bodyPr wrap="none" anchor="ctr"/>
          <a:lstStyle/>
          <a:p>
            <a:endParaRPr lang="en-US"/>
          </a:p>
        </p:txBody>
      </p:sp>
      <p:sp>
        <p:nvSpPr>
          <p:cNvPr id="104461" name="Line 14"/>
          <p:cNvSpPr>
            <a:spLocks noChangeShapeType="1"/>
          </p:cNvSpPr>
          <p:nvPr/>
        </p:nvSpPr>
        <p:spPr bwMode="auto">
          <a:xfrm>
            <a:off x="2900363" y="2971800"/>
            <a:ext cx="3189287" cy="0"/>
          </a:xfrm>
          <a:prstGeom prst="line">
            <a:avLst/>
          </a:prstGeom>
          <a:noFill/>
          <a:ln w="12700">
            <a:solidFill>
              <a:schemeClr val="tx1"/>
            </a:solidFill>
            <a:round/>
            <a:headEnd/>
            <a:tailEnd/>
          </a:ln>
        </p:spPr>
        <p:txBody>
          <a:bodyPr wrap="none" anchor="ctr"/>
          <a:lstStyle/>
          <a:p>
            <a:endParaRPr lang="en-US"/>
          </a:p>
        </p:txBody>
      </p:sp>
      <p:sp>
        <p:nvSpPr>
          <p:cNvPr id="104462" name="Line 15"/>
          <p:cNvSpPr>
            <a:spLocks noChangeShapeType="1"/>
          </p:cNvSpPr>
          <p:nvPr/>
        </p:nvSpPr>
        <p:spPr bwMode="auto">
          <a:xfrm>
            <a:off x="3810000" y="2063750"/>
            <a:ext cx="0" cy="901700"/>
          </a:xfrm>
          <a:prstGeom prst="line">
            <a:avLst/>
          </a:prstGeom>
          <a:noFill/>
          <a:ln w="12700">
            <a:solidFill>
              <a:schemeClr val="tx1"/>
            </a:solidFill>
            <a:round/>
            <a:headEnd/>
            <a:tailEnd/>
          </a:ln>
        </p:spPr>
        <p:txBody>
          <a:bodyPr wrap="none" anchor="ctr"/>
          <a:lstStyle/>
          <a:p>
            <a:endParaRPr lang="en-US"/>
          </a:p>
        </p:txBody>
      </p:sp>
      <p:sp>
        <p:nvSpPr>
          <p:cNvPr id="104463" name="Line 16"/>
          <p:cNvSpPr>
            <a:spLocks noChangeShapeType="1"/>
          </p:cNvSpPr>
          <p:nvPr/>
        </p:nvSpPr>
        <p:spPr bwMode="auto">
          <a:xfrm>
            <a:off x="5180013" y="2063750"/>
            <a:ext cx="0" cy="901700"/>
          </a:xfrm>
          <a:prstGeom prst="line">
            <a:avLst/>
          </a:prstGeom>
          <a:noFill/>
          <a:ln w="12700">
            <a:solidFill>
              <a:schemeClr val="tx1"/>
            </a:solidFill>
            <a:round/>
            <a:headEnd/>
            <a:tailEnd/>
          </a:ln>
        </p:spPr>
        <p:txBody>
          <a:bodyPr wrap="none" anchor="ctr"/>
          <a:lstStyle/>
          <a:p>
            <a:endParaRPr lang="en-US"/>
          </a:p>
        </p:txBody>
      </p:sp>
      <p:sp>
        <p:nvSpPr>
          <p:cNvPr id="104464" name="Line 17"/>
          <p:cNvSpPr>
            <a:spLocks noChangeShapeType="1"/>
          </p:cNvSpPr>
          <p:nvPr/>
        </p:nvSpPr>
        <p:spPr bwMode="auto">
          <a:xfrm>
            <a:off x="3429000" y="2057400"/>
            <a:ext cx="0" cy="901700"/>
          </a:xfrm>
          <a:prstGeom prst="line">
            <a:avLst/>
          </a:prstGeom>
          <a:noFill/>
          <a:ln w="12700">
            <a:solidFill>
              <a:schemeClr val="tx1"/>
            </a:solidFill>
            <a:round/>
            <a:headEnd/>
            <a:tailEnd/>
          </a:ln>
        </p:spPr>
        <p:txBody>
          <a:bodyPr wrap="none" anchor="ctr"/>
          <a:lstStyle/>
          <a:p>
            <a:endParaRPr lang="en-US"/>
          </a:p>
        </p:txBody>
      </p:sp>
      <p:sp>
        <p:nvSpPr>
          <p:cNvPr id="104465" name="Line 18"/>
          <p:cNvSpPr>
            <a:spLocks noChangeShapeType="1"/>
          </p:cNvSpPr>
          <p:nvPr/>
        </p:nvSpPr>
        <p:spPr bwMode="auto">
          <a:xfrm>
            <a:off x="5562600" y="2063750"/>
            <a:ext cx="0" cy="901700"/>
          </a:xfrm>
          <a:prstGeom prst="line">
            <a:avLst/>
          </a:prstGeom>
          <a:noFill/>
          <a:ln w="12700">
            <a:solidFill>
              <a:schemeClr val="tx1"/>
            </a:solidFill>
            <a:round/>
            <a:headEnd/>
            <a:tailEnd/>
          </a:ln>
        </p:spPr>
        <p:txBody>
          <a:bodyPr wrap="none" anchor="ctr"/>
          <a:lstStyle/>
          <a:p>
            <a:endParaRPr lang="en-US"/>
          </a:p>
        </p:txBody>
      </p:sp>
      <p:sp>
        <p:nvSpPr>
          <p:cNvPr id="104466" name="Line 19"/>
          <p:cNvSpPr>
            <a:spLocks noChangeShapeType="1"/>
          </p:cNvSpPr>
          <p:nvPr/>
        </p:nvSpPr>
        <p:spPr bwMode="auto">
          <a:xfrm flipH="1">
            <a:off x="3422650" y="2978150"/>
            <a:ext cx="392113" cy="1663700"/>
          </a:xfrm>
          <a:prstGeom prst="line">
            <a:avLst/>
          </a:prstGeom>
          <a:noFill/>
          <a:ln w="12700">
            <a:solidFill>
              <a:schemeClr val="tx1"/>
            </a:solidFill>
            <a:prstDash val="lgDash"/>
            <a:round/>
            <a:headEnd/>
            <a:tailEnd/>
          </a:ln>
        </p:spPr>
        <p:txBody>
          <a:bodyPr wrap="none" anchor="ctr"/>
          <a:lstStyle/>
          <a:p>
            <a:endParaRPr lang="en-US"/>
          </a:p>
        </p:txBody>
      </p:sp>
      <p:sp>
        <p:nvSpPr>
          <p:cNvPr id="104467" name="Line 20"/>
          <p:cNvSpPr>
            <a:spLocks noChangeShapeType="1"/>
          </p:cNvSpPr>
          <p:nvPr/>
        </p:nvSpPr>
        <p:spPr bwMode="auto">
          <a:xfrm flipH="1">
            <a:off x="1441450" y="2978150"/>
            <a:ext cx="1992313" cy="1816100"/>
          </a:xfrm>
          <a:prstGeom prst="line">
            <a:avLst/>
          </a:prstGeom>
          <a:noFill/>
          <a:ln w="12700">
            <a:solidFill>
              <a:schemeClr val="tx1"/>
            </a:solidFill>
            <a:prstDash val="lgDash"/>
            <a:round/>
            <a:headEnd/>
            <a:tailEnd/>
          </a:ln>
        </p:spPr>
        <p:txBody>
          <a:bodyPr wrap="none" anchor="ctr"/>
          <a:lstStyle/>
          <a:p>
            <a:endParaRPr lang="en-US"/>
          </a:p>
        </p:txBody>
      </p:sp>
      <p:sp>
        <p:nvSpPr>
          <p:cNvPr id="104468" name="Line 21"/>
          <p:cNvSpPr>
            <a:spLocks noChangeShapeType="1"/>
          </p:cNvSpPr>
          <p:nvPr/>
        </p:nvSpPr>
        <p:spPr bwMode="auto">
          <a:xfrm flipH="1">
            <a:off x="527050" y="2978150"/>
            <a:ext cx="2373313" cy="1130300"/>
          </a:xfrm>
          <a:prstGeom prst="line">
            <a:avLst/>
          </a:prstGeom>
          <a:noFill/>
          <a:ln w="12700">
            <a:solidFill>
              <a:schemeClr val="tx1"/>
            </a:solidFill>
            <a:prstDash val="lgDash"/>
            <a:round/>
            <a:headEnd/>
            <a:tailEnd/>
          </a:ln>
        </p:spPr>
        <p:txBody>
          <a:bodyPr wrap="none" anchor="ctr"/>
          <a:lstStyle/>
          <a:p>
            <a:endParaRPr lang="en-US"/>
          </a:p>
        </p:txBody>
      </p:sp>
      <p:sp>
        <p:nvSpPr>
          <p:cNvPr id="104469" name="Line 22"/>
          <p:cNvSpPr>
            <a:spLocks noChangeShapeType="1"/>
          </p:cNvSpPr>
          <p:nvPr/>
        </p:nvSpPr>
        <p:spPr bwMode="auto">
          <a:xfrm>
            <a:off x="5340350" y="2971800"/>
            <a:ext cx="63500" cy="0"/>
          </a:xfrm>
          <a:prstGeom prst="line">
            <a:avLst/>
          </a:prstGeom>
          <a:noFill/>
          <a:ln w="12700">
            <a:solidFill>
              <a:schemeClr val="tx1"/>
            </a:solidFill>
            <a:round/>
            <a:headEnd/>
            <a:tailEnd/>
          </a:ln>
        </p:spPr>
        <p:txBody>
          <a:bodyPr wrap="none" anchor="ctr"/>
          <a:lstStyle/>
          <a:p>
            <a:endParaRPr lang="en-US"/>
          </a:p>
        </p:txBody>
      </p:sp>
      <p:sp>
        <p:nvSpPr>
          <p:cNvPr id="104470" name="Line 23"/>
          <p:cNvSpPr>
            <a:spLocks noChangeShapeType="1"/>
          </p:cNvSpPr>
          <p:nvPr/>
        </p:nvSpPr>
        <p:spPr bwMode="auto">
          <a:xfrm>
            <a:off x="5186363" y="2978150"/>
            <a:ext cx="217487" cy="1663700"/>
          </a:xfrm>
          <a:prstGeom prst="line">
            <a:avLst/>
          </a:prstGeom>
          <a:noFill/>
          <a:ln w="12700">
            <a:solidFill>
              <a:schemeClr val="tx1"/>
            </a:solidFill>
            <a:prstDash val="lgDash"/>
            <a:round/>
            <a:headEnd/>
            <a:tailEnd/>
          </a:ln>
        </p:spPr>
        <p:txBody>
          <a:bodyPr wrap="none" anchor="ctr"/>
          <a:lstStyle/>
          <a:p>
            <a:endParaRPr lang="en-US"/>
          </a:p>
        </p:txBody>
      </p:sp>
      <p:sp>
        <p:nvSpPr>
          <p:cNvPr id="104471" name="Line 24"/>
          <p:cNvSpPr>
            <a:spLocks noChangeShapeType="1"/>
          </p:cNvSpPr>
          <p:nvPr/>
        </p:nvSpPr>
        <p:spPr bwMode="auto">
          <a:xfrm>
            <a:off x="5567363" y="2978150"/>
            <a:ext cx="1665287" cy="1816100"/>
          </a:xfrm>
          <a:prstGeom prst="line">
            <a:avLst/>
          </a:prstGeom>
          <a:noFill/>
          <a:ln w="12700">
            <a:solidFill>
              <a:schemeClr val="tx1"/>
            </a:solidFill>
            <a:prstDash val="lgDash"/>
            <a:round/>
            <a:headEnd/>
            <a:tailEnd/>
          </a:ln>
        </p:spPr>
        <p:txBody>
          <a:bodyPr wrap="none" anchor="ctr"/>
          <a:lstStyle/>
          <a:p>
            <a:endParaRPr lang="en-US"/>
          </a:p>
        </p:txBody>
      </p:sp>
      <p:sp>
        <p:nvSpPr>
          <p:cNvPr id="104472" name="Line 25"/>
          <p:cNvSpPr>
            <a:spLocks noChangeShapeType="1"/>
          </p:cNvSpPr>
          <p:nvPr/>
        </p:nvSpPr>
        <p:spPr bwMode="auto">
          <a:xfrm>
            <a:off x="6102350" y="2978150"/>
            <a:ext cx="2351088" cy="1282700"/>
          </a:xfrm>
          <a:prstGeom prst="line">
            <a:avLst/>
          </a:prstGeom>
          <a:noFill/>
          <a:ln w="12700">
            <a:solidFill>
              <a:schemeClr val="tx1"/>
            </a:solidFill>
            <a:prstDash val="lgDash"/>
            <a:round/>
            <a:headEnd/>
            <a:tailEnd/>
          </a:ln>
        </p:spPr>
        <p:txBody>
          <a:bodyPr wrap="none" anchor="ctr"/>
          <a:lstStyle/>
          <a:p>
            <a:endParaRPr lang="en-US"/>
          </a:p>
        </p:txBody>
      </p:sp>
      <p:sp>
        <p:nvSpPr>
          <p:cNvPr id="104473" name="Rectangle 26"/>
          <p:cNvSpPr>
            <a:spLocks noChangeArrowheads="1"/>
          </p:cNvSpPr>
          <p:nvPr/>
        </p:nvSpPr>
        <p:spPr bwMode="auto">
          <a:xfrm>
            <a:off x="2136775" y="4872038"/>
            <a:ext cx="754063" cy="496887"/>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4474" name="Rectangle 27"/>
          <p:cNvSpPr>
            <a:spLocks noChangeArrowheads="1"/>
          </p:cNvSpPr>
          <p:nvPr/>
        </p:nvSpPr>
        <p:spPr bwMode="auto">
          <a:xfrm>
            <a:off x="4041775" y="4643438"/>
            <a:ext cx="755650" cy="496887"/>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4475" name="Rectangle 28"/>
          <p:cNvSpPr>
            <a:spLocks noChangeArrowheads="1"/>
          </p:cNvSpPr>
          <p:nvPr/>
        </p:nvSpPr>
        <p:spPr bwMode="auto">
          <a:xfrm>
            <a:off x="5946775" y="4795838"/>
            <a:ext cx="679450" cy="496887"/>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4476" name="Rectangle 29"/>
          <p:cNvSpPr>
            <a:spLocks noChangeArrowheads="1"/>
          </p:cNvSpPr>
          <p:nvPr/>
        </p:nvSpPr>
        <p:spPr bwMode="auto">
          <a:xfrm>
            <a:off x="3889375" y="2052638"/>
            <a:ext cx="1365250" cy="847725"/>
          </a:xfrm>
          <a:prstGeom prst="rect">
            <a:avLst/>
          </a:prstGeom>
          <a:noFill/>
          <a:ln w="12700">
            <a:noFill/>
            <a:miter lim="800000"/>
            <a:headEnd/>
            <a:tailEnd/>
          </a:ln>
        </p:spPr>
        <p:txBody>
          <a:bodyPr lIns="87972" tIns="43214" rIns="87972" bIns="43214">
            <a:spAutoFit/>
          </a:bodyPr>
          <a:lstStyle/>
          <a:p>
            <a:pPr algn="ctr" defTabSz="889000" eaLnBrk="0" hangingPunct="0">
              <a:spcBef>
                <a:spcPct val="50000"/>
              </a:spcBef>
            </a:pPr>
            <a:r>
              <a:rPr lang="en-US" sz="2700" b="1"/>
              <a:t>46%</a:t>
            </a:r>
            <a:r>
              <a:rPr lang="en-US" sz="2300" b="1"/>
              <a:t> in center</a:t>
            </a:r>
          </a:p>
        </p:txBody>
      </p:sp>
      <p:sp>
        <p:nvSpPr>
          <p:cNvPr id="104477" name="Line 30"/>
          <p:cNvSpPr>
            <a:spLocks noChangeShapeType="1"/>
          </p:cNvSpPr>
          <p:nvPr/>
        </p:nvSpPr>
        <p:spPr bwMode="auto">
          <a:xfrm flipH="1" flipV="1">
            <a:off x="3352800" y="1752600"/>
            <a:ext cx="304800" cy="304800"/>
          </a:xfrm>
          <a:prstGeom prst="line">
            <a:avLst/>
          </a:prstGeom>
          <a:noFill/>
          <a:ln w="25400">
            <a:solidFill>
              <a:schemeClr val="tx1"/>
            </a:solidFill>
            <a:round/>
            <a:headEnd type="triangle" w="med" len="med"/>
            <a:tailEnd/>
          </a:ln>
        </p:spPr>
        <p:txBody>
          <a:bodyPr wrap="none" anchor="ctr"/>
          <a:lstStyle/>
          <a:p>
            <a:endParaRPr lang="en-US"/>
          </a:p>
        </p:txBody>
      </p:sp>
      <p:sp>
        <p:nvSpPr>
          <p:cNvPr id="104478" name="Rectangle 31"/>
          <p:cNvSpPr>
            <a:spLocks noChangeArrowheads="1"/>
          </p:cNvSpPr>
          <p:nvPr/>
        </p:nvSpPr>
        <p:spPr bwMode="auto">
          <a:xfrm>
            <a:off x="2598738" y="1484313"/>
            <a:ext cx="1211262" cy="496887"/>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12%</a:t>
            </a:r>
          </a:p>
        </p:txBody>
      </p:sp>
      <p:sp>
        <p:nvSpPr>
          <p:cNvPr id="104479" name="Line 32"/>
          <p:cNvSpPr>
            <a:spLocks noChangeShapeType="1"/>
          </p:cNvSpPr>
          <p:nvPr/>
        </p:nvSpPr>
        <p:spPr bwMode="auto">
          <a:xfrm>
            <a:off x="2143125" y="2590800"/>
            <a:ext cx="739775" cy="0"/>
          </a:xfrm>
          <a:prstGeom prst="line">
            <a:avLst/>
          </a:prstGeom>
          <a:noFill/>
          <a:ln w="25400">
            <a:solidFill>
              <a:schemeClr val="tx1"/>
            </a:solidFill>
            <a:round/>
            <a:headEnd/>
            <a:tailEnd type="triangle" w="med" len="med"/>
          </a:ln>
        </p:spPr>
        <p:txBody>
          <a:bodyPr wrap="none" anchor="ctr"/>
          <a:lstStyle/>
          <a:p>
            <a:endParaRPr lang="en-US"/>
          </a:p>
        </p:txBody>
      </p:sp>
      <p:sp>
        <p:nvSpPr>
          <p:cNvPr id="104480" name="Rectangle 33"/>
          <p:cNvSpPr>
            <a:spLocks noChangeArrowheads="1"/>
          </p:cNvSpPr>
          <p:nvPr/>
        </p:nvSpPr>
        <p:spPr bwMode="auto">
          <a:xfrm>
            <a:off x="914400" y="2357438"/>
            <a:ext cx="1366838" cy="1374775"/>
          </a:xfrm>
          <a:prstGeom prst="rect">
            <a:avLst/>
          </a:prstGeom>
          <a:noFill/>
          <a:ln w="12700">
            <a:noFill/>
            <a:miter lim="800000"/>
            <a:headEnd/>
            <a:tailEnd/>
          </a:ln>
        </p:spPr>
        <p:txBody>
          <a:bodyPr lIns="87972" tIns="43214" rIns="87972" bIns="43214">
            <a:spAutoFit/>
          </a:bodyPr>
          <a:lstStyle/>
          <a:p>
            <a:pPr algn="ctr" defTabSz="889000" eaLnBrk="0" hangingPunct="0">
              <a:spcBef>
                <a:spcPct val="50000"/>
              </a:spcBef>
            </a:pPr>
            <a:r>
              <a:rPr lang="en-US" sz="2700" b="1"/>
              <a:t>15%</a:t>
            </a:r>
            <a:r>
              <a:rPr lang="en-US" sz="2300" b="1"/>
              <a:t>       off road</a:t>
            </a:r>
            <a:endParaRPr lang="en-US" sz="2300"/>
          </a:p>
          <a:p>
            <a:pPr algn="ctr" defTabSz="889000" eaLnBrk="0" latinLnBrk="1" hangingPunct="0">
              <a:spcBef>
                <a:spcPct val="50000"/>
              </a:spcBef>
            </a:pPr>
            <a:endParaRPr lang="en-US" sz="2300"/>
          </a:p>
        </p:txBody>
      </p:sp>
      <p:sp>
        <p:nvSpPr>
          <p:cNvPr id="113698" name="Rectangle 34"/>
          <p:cNvSpPr>
            <a:spLocks noChangeArrowheads="1"/>
          </p:cNvSpPr>
          <p:nvPr/>
        </p:nvSpPr>
        <p:spPr bwMode="auto">
          <a:xfrm>
            <a:off x="304800" y="5481638"/>
            <a:ext cx="8534400" cy="635000"/>
          </a:xfrm>
          <a:prstGeom prst="rect">
            <a:avLst/>
          </a:prstGeom>
          <a:noFill/>
          <a:ln w="12700">
            <a:noFill/>
            <a:miter lim="800000"/>
            <a:headEnd/>
            <a:tailEnd/>
          </a:ln>
          <a:effectLst/>
        </p:spPr>
        <p:txBody>
          <a:bodyPr lIns="87972" tIns="43214" rIns="87972" bIns="43214">
            <a:spAutoFit/>
          </a:bodyPr>
          <a:lstStyle/>
          <a:p>
            <a:pPr algn="ctr" defTabSz="889000" eaLnBrk="0" hangingPunct="0">
              <a:spcBef>
                <a:spcPct val="50000"/>
              </a:spcBef>
              <a:defRPr/>
            </a:pPr>
            <a:r>
              <a:rPr lang="en-US" sz="3600" b="1">
                <a:effectLst>
                  <a:outerShdw blurRad="38100" dist="38100" dir="2700000" algn="tl">
                    <a:srgbClr val="C0C0C0"/>
                  </a:outerShdw>
                </a:effectLst>
                <a:cs typeface="+mn-cs"/>
              </a:rPr>
              <a:t>100% salt spread in center 1/3 of road</a:t>
            </a:r>
          </a:p>
        </p:txBody>
      </p:sp>
      <p:sp>
        <p:nvSpPr>
          <p:cNvPr id="139298" name="Text Box 35"/>
          <p:cNvSpPr txBox="1">
            <a:spLocks noChangeArrowheads="1"/>
          </p:cNvSpPr>
          <p:nvPr/>
        </p:nvSpPr>
        <p:spPr bwMode="auto">
          <a:xfrm>
            <a:off x="228600" y="228600"/>
            <a:ext cx="3886200" cy="1262063"/>
          </a:xfrm>
          <a:prstGeom prst="rect">
            <a:avLst/>
          </a:prstGeom>
          <a:noFill/>
          <a:ln w="9525">
            <a:noFill/>
            <a:miter lim="800000"/>
            <a:headEnd/>
            <a:tailEnd/>
          </a:ln>
        </p:spPr>
        <p:txBody>
          <a:bodyPr>
            <a:spAutoFit/>
          </a:bodyPr>
          <a:lstStyle/>
          <a:p>
            <a:pPr algn="ctr">
              <a:defRPr/>
            </a:pPr>
            <a:r>
              <a:rPr lang="en-US" sz="3800" dirty="0">
                <a:latin typeface="+mj-lt"/>
                <a:ea typeface="+mj-ea"/>
                <a:cs typeface="+mj-cs"/>
              </a:rPr>
              <a:t>Typical Scatter of </a:t>
            </a:r>
          </a:p>
          <a:p>
            <a:pPr algn="ctr">
              <a:defRPr/>
            </a:pPr>
            <a:r>
              <a:rPr lang="en-US" sz="3800" dirty="0">
                <a:latin typeface="+mj-lt"/>
                <a:ea typeface="+mj-ea"/>
                <a:cs typeface="+mj-cs"/>
              </a:rPr>
              <a:t>Road Salt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Line 3"/>
          <p:cNvSpPr>
            <a:spLocks noChangeShapeType="1"/>
          </p:cNvSpPr>
          <p:nvPr/>
        </p:nvSpPr>
        <p:spPr bwMode="auto">
          <a:xfrm flipV="1">
            <a:off x="1482725" y="4500563"/>
            <a:ext cx="2949575" cy="330200"/>
          </a:xfrm>
          <a:prstGeom prst="line">
            <a:avLst/>
          </a:prstGeom>
          <a:noFill/>
          <a:ln w="50800">
            <a:solidFill>
              <a:schemeClr val="tx2"/>
            </a:solidFill>
            <a:round/>
            <a:headEnd/>
            <a:tailEnd/>
          </a:ln>
        </p:spPr>
        <p:txBody>
          <a:bodyPr wrap="none" anchor="ctr"/>
          <a:lstStyle/>
          <a:p>
            <a:endParaRPr lang="en-US"/>
          </a:p>
        </p:txBody>
      </p:sp>
      <p:sp>
        <p:nvSpPr>
          <p:cNvPr id="105475" name="Line 4"/>
          <p:cNvSpPr>
            <a:spLocks noChangeShapeType="1"/>
          </p:cNvSpPr>
          <p:nvPr/>
        </p:nvSpPr>
        <p:spPr bwMode="auto">
          <a:xfrm>
            <a:off x="4356100" y="4500563"/>
            <a:ext cx="2873375" cy="279400"/>
          </a:xfrm>
          <a:prstGeom prst="line">
            <a:avLst/>
          </a:prstGeom>
          <a:noFill/>
          <a:ln w="50800">
            <a:solidFill>
              <a:schemeClr val="tx2"/>
            </a:solidFill>
            <a:round/>
            <a:headEnd/>
            <a:tailEnd/>
          </a:ln>
        </p:spPr>
        <p:txBody>
          <a:bodyPr wrap="none" anchor="ctr"/>
          <a:lstStyle/>
          <a:p>
            <a:endParaRPr lang="en-US"/>
          </a:p>
        </p:txBody>
      </p:sp>
      <p:sp>
        <p:nvSpPr>
          <p:cNvPr id="105476" name="Line 5"/>
          <p:cNvSpPr>
            <a:spLocks noChangeShapeType="1"/>
          </p:cNvSpPr>
          <p:nvPr/>
        </p:nvSpPr>
        <p:spPr bwMode="auto">
          <a:xfrm flipH="1">
            <a:off x="381000" y="4818063"/>
            <a:ext cx="1089025" cy="355600"/>
          </a:xfrm>
          <a:prstGeom prst="line">
            <a:avLst/>
          </a:prstGeom>
          <a:noFill/>
          <a:ln w="25400">
            <a:solidFill>
              <a:schemeClr val="tx2"/>
            </a:solidFill>
            <a:round/>
            <a:headEnd/>
            <a:tailEnd/>
          </a:ln>
        </p:spPr>
        <p:txBody>
          <a:bodyPr wrap="none" anchor="ctr"/>
          <a:lstStyle/>
          <a:p>
            <a:endParaRPr lang="en-US"/>
          </a:p>
        </p:txBody>
      </p:sp>
      <p:sp>
        <p:nvSpPr>
          <p:cNvPr id="105477" name="Line 6"/>
          <p:cNvSpPr>
            <a:spLocks noChangeShapeType="1"/>
          </p:cNvSpPr>
          <p:nvPr/>
        </p:nvSpPr>
        <p:spPr bwMode="auto">
          <a:xfrm>
            <a:off x="7262813" y="4818063"/>
            <a:ext cx="1501775" cy="431800"/>
          </a:xfrm>
          <a:prstGeom prst="line">
            <a:avLst/>
          </a:prstGeom>
          <a:noFill/>
          <a:ln w="25400">
            <a:solidFill>
              <a:schemeClr val="tx2"/>
            </a:solidFill>
            <a:round/>
            <a:headEnd/>
            <a:tailEnd/>
          </a:ln>
        </p:spPr>
        <p:txBody>
          <a:bodyPr wrap="none" anchor="ctr"/>
          <a:lstStyle/>
          <a:p>
            <a:endParaRPr lang="en-US"/>
          </a:p>
        </p:txBody>
      </p:sp>
      <p:sp>
        <p:nvSpPr>
          <p:cNvPr id="105478" name="Line 7"/>
          <p:cNvSpPr>
            <a:spLocks noChangeShapeType="1"/>
          </p:cNvSpPr>
          <p:nvPr/>
        </p:nvSpPr>
        <p:spPr bwMode="auto">
          <a:xfrm>
            <a:off x="1458913" y="4297363"/>
            <a:ext cx="0" cy="939800"/>
          </a:xfrm>
          <a:prstGeom prst="line">
            <a:avLst/>
          </a:prstGeom>
          <a:noFill/>
          <a:ln w="50800">
            <a:solidFill>
              <a:schemeClr val="accent2"/>
            </a:solidFill>
            <a:round/>
            <a:headEnd/>
            <a:tailEnd/>
          </a:ln>
        </p:spPr>
        <p:txBody>
          <a:bodyPr wrap="none" anchor="ctr"/>
          <a:lstStyle/>
          <a:p>
            <a:endParaRPr lang="en-US"/>
          </a:p>
        </p:txBody>
      </p:sp>
      <p:sp>
        <p:nvSpPr>
          <p:cNvPr id="105479" name="Line 8"/>
          <p:cNvSpPr>
            <a:spLocks noChangeShapeType="1"/>
          </p:cNvSpPr>
          <p:nvPr/>
        </p:nvSpPr>
        <p:spPr bwMode="auto">
          <a:xfrm>
            <a:off x="7251700" y="4297363"/>
            <a:ext cx="0" cy="939800"/>
          </a:xfrm>
          <a:prstGeom prst="line">
            <a:avLst/>
          </a:prstGeom>
          <a:noFill/>
          <a:ln w="50800">
            <a:solidFill>
              <a:schemeClr val="folHlink"/>
            </a:solidFill>
            <a:round/>
            <a:headEnd/>
            <a:tailEnd/>
          </a:ln>
        </p:spPr>
        <p:txBody>
          <a:bodyPr wrap="none" anchor="ctr"/>
          <a:lstStyle/>
          <a:p>
            <a:endParaRPr lang="en-US"/>
          </a:p>
        </p:txBody>
      </p:sp>
      <p:sp>
        <p:nvSpPr>
          <p:cNvPr id="105480" name="Line 9"/>
          <p:cNvSpPr>
            <a:spLocks noChangeShapeType="1"/>
          </p:cNvSpPr>
          <p:nvPr/>
        </p:nvSpPr>
        <p:spPr bwMode="auto">
          <a:xfrm>
            <a:off x="3441700" y="4144963"/>
            <a:ext cx="0" cy="939800"/>
          </a:xfrm>
          <a:prstGeom prst="line">
            <a:avLst/>
          </a:prstGeom>
          <a:noFill/>
          <a:ln w="50800">
            <a:solidFill>
              <a:schemeClr val="accent2"/>
            </a:solidFill>
            <a:round/>
            <a:headEnd/>
            <a:tailEnd/>
          </a:ln>
        </p:spPr>
        <p:txBody>
          <a:bodyPr wrap="none" anchor="ctr"/>
          <a:lstStyle/>
          <a:p>
            <a:endParaRPr lang="en-US"/>
          </a:p>
        </p:txBody>
      </p:sp>
      <p:sp>
        <p:nvSpPr>
          <p:cNvPr id="105481" name="Line 10"/>
          <p:cNvSpPr>
            <a:spLocks noChangeShapeType="1"/>
          </p:cNvSpPr>
          <p:nvPr/>
        </p:nvSpPr>
        <p:spPr bwMode="auto">
          <a:xfrm>
            <a:off x="5422900" y="4068763"/>
            <a:ext cx="0" cy="1016000"/>
          </a:xfrm>
          <a:prstGeom prst="line">
            <a:avLst/>
          </a:prstGeom>
          <a:noFill/>
          <a:ln w="50800">
            <a:solidFill>
              <a:schemeClr val="accent2"/>
            </a:solidFill>
            <a:round/>
            <a:headEnd/>
            <a:tailEnd/>
          </a:ln>
        </p:spPr>
        <p:txBody>
          <a:bodyPr wrap="none" anchor="ctr"/>
          <a:lstStyle/>
          <a:p>
            <a:endParaRPr lang="en-US"/>
          </a:p>
        </p:txBody>
      </p:sp>
      <p:sp>
        <p:nvSpPr>
          <p:cNvPr id="105482" name="Line 11"/>
          <p:cNvSpPr>
            <a:spLocks noChangeShapeType="1"/>
          </p:cNvSpPr>
          <p:nvPr/>
        </p:nvSpPr>
        <p:spPr bwMode="auto">
          <a:xfrm>
            <a:off x="2913063" y="2062163"/>
            <a:ext cx="3189287" cy="0"/>
          </a:xfrm>
          <a:prstGeom prst="line">
            <a:avLst/>
          </a:prstGeom>
          <a:noFill/>
          <a:ln w="12700">
            <a:solidFill>
              <a:schemeClr val="tx1"/>
            </a:solidFill>
            <a:round/>
            <a:headEnd/>
            <a:tailEnd/>
          </a:ln>
        </p:spPr>
        <p:txBody>
          <a:bodyPr wrap="none" anchor="ctr"/>
          <a:lstStyle/>
          <a:p>
            <a:endParaRPr lang="en-US"/>
          </a:p>
        </p:txBody>
      </p:sp>
      <p:sp>
        <p:nvSpPr>
          <p:cNvPr id="105483" name="Line 12"/>
          <p:cNvSpPr>
            <a:spLocks noChangeShapeType="1"/>
          </p:cNvSpPr>
          <p:nvPr/>
        </p:nvSpPr>
        <p:spPr bwMode="auto">
          <a:xfrm>
            <a:off x="2906713" y="2068513"/>
            <a:ext cx="0" cy="901700"/>
          </a:xfrm>
          <a:prstGeom prst="line">
            <a:avLst/>
          </a:prstGeom>
          <a:noFill/>
          <a:ln w="12700">
            <a:solidFill>
              <a:schemeClr val="tx1"/>
            </a:solidFill>
            <a:round/>
            <a:headEnd/>
            <a:tailEnd/>
          </a:ln>
        </p:spPr>
        <p:txBody>
          <a:bodyPr wrap="none" anchor="ctr"/>
          <a:lstStyle/>
          <a:p>
            <a:endParaRPr lang="en-US"/>
          </a:p>
        </p:txBody>
      </p:sp>
      <p:sp>
        <p:nvSpPr>
          <p:cNvPr id="105484" name="Line 13"/>
          <p:cNvSpPr>
            <a:spLocks noChangeShapeType="1"/>
          </p:cNvSpPr>
          <p:nvPr/>
        </p:nvSpPr>
        <p:spPr bwMode="auto">
          <a:xfrm>
            <a:off x="6096000" y="2057400"/>
            <a:ext cx="0" cy="901700"/>
          </a:xfrm>
          <a:prstGeom prst="line">
            <a:avLst/>
          </a:prstGeom>
          <a:noFill/>
          <a:ln w="12700">
            <a:solidFill>
              <a:schemeClr val="tx1"/>
            </a:solidFill>
            <a:round/>
            <a:headEnd/>
            <a:tailEnd/>
          </a:ln>
        </p:spPr>
        <p:txBody>
          <a:bodyPr wrap="none" anchor="ctr"/>
          <a:lstStyle/>
          <a:p>
            <a:endParaRPr lang="en-US"/>
          </a:p>
        </p:txBody>
      </p:sp>
      <p:sp>
        <p:nvSpPr>
          <p:cNvPr id="105485" name="Line 14"/>
          <p:cNvSpPr>
            <a:spLocks noChangeShapeType="1"/>
          </p:cNvSpPr>
          <p:nvPr/>
        </p:nvSpPr>
        <p:spPr bwMode="auto">
          <a:xfrm>
            <a:off x="2913063" y="2976563"/>
            <a:ext cx="3189287" cy="0"/>
          </a:xfrm>
          <a:prstGeom prst="line">
            <a:avLst/>
          </a:prstGeom>
          <a:noFill/>
          <a:ln w="12700">
            <a:solidFill>
              <a:schemeClr val="tx1"/>
            </a:solidFill>
            <a:round/>
            <a:headEnd/>
            <a:tailEnd/>
          </a:ln>
        </p:spPr>
        <p:txBody>
          <a:bodyPr wrap="none" anchor="ctr"/>
          <a:lstStyle/>
          <a:p>
            <a:endParaRPr lang="en-US"/>
          </a:p>
        </p:txBody>
      </p:sp>
      <p:sp>
        <p:nvSpPr>
          <p:cNvPr id="105486" name="Line 15"/>
          <p:cNvSpPr>
            <a:spLocks noChangeShapeType="1"/>
          </p:cNvSpPr>
          <p:nvPr/>
        </p:nvSpPr>
        <p:spPr bwMode="auto">
          <a:xfrm>
            <a:off x="3505200" y="2057400"/>
            <a:ext cx="0" cy="901700"/>
          </a:xfrm>
          <a:prstGeom prst="line">
            <a:avLst/>
          </a:prstGeom>
          <a:noFill/>
          <a:ln w="12700">
            <a:solidFill>
              <a:schemeClr val="tx1"/>
            </a:solidFill>
            <a:round/>
            <a:headEnd/>
            <a:tailEnd/>
          </a:ln>
        </p:spPr>
        <p:txBody>
          <a:bodyPr wrap="none" anchor="ctr"/>
          <a:lstStyle/>
          <a:p>
            <a:endParaRPr lang="en-US"/>
          </a:p>
        </p:txBody>
      </p:sp>
      <p:sp>
        <p:nvSpPr>
          <p:cNvPr id="105487" name="Line 16"/>
          <p:cNvSpPr>
            <a:spLocks noChangeShapeType="1"/>
          </p:cNvSpPr>
          <p:nvPr/>
        </p:nvSpPr>
        <p:spPr bwMode="auto">
          <a:xfrm>
            <a:off x="5410200" y="2057400"/>
            <a:ext cx="0" cy="901700"/>
          </a:xfrm>
          <a:prstGeom prst="line">
            <a:avLst/>
          </a:prstGeom>
          <a:noFill/>
          <a:ln w="12700">
            <a:solidFill>
              <a:schemeClr val="tx1"/>
            </a:solidFill>
            <a:round/>
            <a:headEnd/>
            <a:tailEnd/>
          </a:ln>
        </p:spPr>
        <p:txBody>
          <a:bodyPr wrap="none" anchor="ctr"/>
          <a:lstStyle/>
          <a:p>
            <a:endParaRPr lang="en-US"/>
          </a:p>
        </p:txBody>
      </p:sp>
      <p:sp>
        <p:nvSpPr>
          <p:cNvPr id="105488" name="Line 17"/>
          <p:cNvSpPr>
            <a:spLocks noChangeShapeType="1"/>
          </p:cNvSpPr>
          <p:nvPr/>
        </p:nvSpPr>
        <p:spPr bwMode="auto">
          <a:xfrm>
            <a:off x="3048000" y="2057400"/>
            <a:ext cx="0" cy="901700"/>
          </a:xfrm>
          <a:prstGeom prst="line">
            <a:avLst/>
          </a:prstGeom>
          <a:noFill/>
          <a:ln w="12700">
            <a:solidFill>
              <a:schemeClr val="tx1"/>
            </a:solidFill>
            <a:round/>
            <a:headEnd/>
            <a:tailEnd/>
          </a:ln>
        </p:spPr>
        <p:txBody>
          <a:bodyPr wrap="none" anchor="ctr"/>
          <a:lstStyle/>
          <a:p>
            <a:endParaRPr lang="en-US"/>
          </a:p>
        </p:txBody>
      </p:sp>
      <p:sp>
        <p:nvSpPr>
          <p:cNvPr id="105489" name="Line 18"/>
          <p:cNvSpPr>
            <a:spLocks noChangeShapeType="1"/>
          </p:cNvSpPr>
          <p:nvPr/>
        </p:nvSpPr>
        <p:spPr bwMode="auto">
          <a:xfrm>
            <a:off x="5943600" y="2057400"/>
            <a:ext cx="0" cy="901700"/>
          </a:xfrm>
          <a:prstGeom prst="line">
            <a:avLst/>
          </a:prstGeom>
          <a:noFill/>
          <a:ln w="12700">
            <a:solidFill>
              <a:schemeClr val="tx1"/>
            </a:solidFill>
            <a:round/>
            <a:headEnd/>
            <a:tailEnd/>
          </a:ln>
        </p:spPr>
        <p:txBody>
          <a:bodyPr wrap="none" anchor="ctr"/>
          <a:lstStyle/>
          <a:p>
            <a:endParaRPr lang="en-US"/>
          </a:p>
        </p:txBody>
      </p:sp>
      <p:sp>
        <p:nvSpPr>
          <p:cNvPr id="105490" name="Line 19"/>
          <p:cNvSpPr>
            <a:spLocks noChangeShapeType="1"/>
          </p:cNvSpPr>
          <p:nvPr/>
        </p:nvSpPr>
        <p:spPr bwMode="auto">
          <a:xfrm flipH="1">
            <a:off x="3435350" y="2895600"/>
            <a:ext cx="69850" cy="1751013"/>
          </a:xfrm>
          <a:prstGeom prst="line">
            <a:avLst/>
          </a:prstGeom>
          <a:noFill/>
          <a:ln w="12700">
            <a:solidFill>
              <a:schemeClr val="tx1"/>
            </a:solidFill>
            <a:prstDash val="lgDash"/>
            <a:round/>
            <a:headEnd/>
            <a:tailEnd/>
          </a:ln>
        </p:spPr>
        <p:txBody>
          <a:bodyPr wrap="none" anchor="ctr"/>
          <a:lstStyle/>
          <a:p>
            <a:endParaRPr lang="en-US"/>
          </a:p>
        </p:txBody>
      </p:sp>
      <p:sp>
        <p:nvSpPr>
          <p:cNvPr id="105491" name="Line 20"/>
          <p:cNvSpPr>
            <a:spLocks noChangeShapeType="1"/>
          </p:cNvSpPr>
          <p:nvPr/>
        </p:nvSpPr>
        <p:spPr bwMode="auto">
          <a:xfrm flipH="1">
            <a:off x="1454150" y="2971800"/>
            <a:ext cx="1593850" cy="1827213"/>
          </a:xfrm>
          <a:prstGeom prst="line">
            <a:avLst/>
          </a:prstGeom>
          <a:noFill/>
          <a:ln w="12700">
            <a:solidFill>
              <a:schemeClr val="tx1"/>
            </a:solidFill>
            <a:prstDash val="lgDash"/>
            <a:round/>
            <a:headEnd/>
            <a:tailEnd/>
          </a:ln>
        </p:spPr>
        <p:txBody>
          <a:bodyPr wrap="none" anchor="ctr"/>
          <a:lstStyle/>
          <a:p>
            <a:endParaRPr lang="en-US"/>
          </a:p>
        </p:txBody>
      </p:sp>
      <p:sp>
        <p:nvSpPr>
          <p:cNvPr id="105492" name="Line 21"/>
          <p:cNvSpPr>
            <a:spLocks noChangeShapeType="1"/>
          </p:cNvSpPr>
          <p:nvPr/>
        </p:nvSpPr>
        <p:spPr bwMode="auto">
          <a:xfrm flipH="1">
            <a:off x="539750" y="2982913"/>
            <a:ext cx="2373313" cy="1130300"/>
          </a:xfrm>
          <a:prstGeom prst="line">
            <a:avLst/>
          </a:prstGeom>
          <a:noFill/>
          <a:ln w="12700">
            <a:solidFill>
              <a:schemeClr val="tx1"/>
            </a:solidFill>
            <a:prstDash val="lgDash"/>
            <a:round/>
            <a:headEnd/>
            <a:tailEnd/>
          </a:ln>
        </p:spPr>
        <p:txBody>
          <a:bodyPr wrap="none" anchor="ctr"/>
          <a:lstStyle/>
          <a:p>
            <a:endParaRPr lang="en-US"/>
          </a:p>
        </p:txBody>
      </p:sp>
      <p:sp>
        <p:nvSpPr>
          <p:cNvPr id="105493" name="Line 22"/>
          <p:cNvSpPr>
            <a:spLocks noChangeShapeType="1"/>
          </p:cNvSpPr>
          <p:nvPr/>
        </p:nvSpPr>
        <p:spPr bwMode="auto">
          <a:xfrm>
            <a:off x="5353050" y="2976563"/>
            <a:ext cx="63500" cy="0"/>
          </a:xfrm>
          <a:prstGeom prst="line">
            <a:avLst/>
          </a:prstGeom>
          <a:noFill/>
          <a:ln w="12700">
            <a:solidFill>
              <a:schemeClr val="tx1"/>
            </a:solidFill>
            <a:round/>
            <a:headEnd/>
            <a:tailEnd/>
          </a:ln>
        </p:spPr>
        <p:txBody>
          <a:bodyPr wrap="none" anchor="ctr"/>
          <a:lstStyle/>
          <a:p>
            <a:endParaRPr lang="en-US"/>
          </a:p>
        </p:txBody>
      </p:sp>
      <p:sp>
        <p:nvSpPr>
          <p:cNvPr id="105494" name="Line 23"/>
          <p:cNvSpPr>
            <a:spLocks noChangeShapeType="1"/>
          </p:cNvSpPr>
          <p:nvPr/>
        </p:nvSpPr>
        <p:spPr bwMode="auto">
          <a:xfrm>
            <a:off x="5410200" y="2971800"/>
            <a:ext cx="6350" cy="1674813"/>
          </a:xfrm>
          <a:prstGeom prst="line">
            <a:avLst/>
          </a:prstGeom>
          <a:noFill/>
          <a:ln w="12700">
            <a:solidFill>
              <a:schemeClr val="tx1"/>
            </a:solidFill>
            <a:prstDash val="lgDash"/>
            <a:round/>
            <a:headEnd/>
            <a:tailEnd/>
          </a:ln>
        </p:spPr>
        <p:txBody>
          <a:bodyPr wrap="none" anchor="ctr"/>
          <a:lstStyle/>
          <a:p>
            <a:endParaRPr lang="en-US"/>
          </a:p>
        </p:txBody>
      </p:sp>
      <p:sp>
        <p:nvSpPr>
          <p:cNvPr id="105495" name="Line 24"/>
          <p:cNvSpPr>
            <a:spLocks noChangeShapeType="1"/>
          </p:cNvSpPr>
          <p:nvPr/>
        </p:nvSpPr>
        <p:spPr bwMode="auto">
          <a:xfrm>
            <a:off x="5943600" y="2971800"/>
            <a:ext cx="1301750" cy="1827213"/>
          </a:xfrm>
          <a:prstGeom prst="line">
            <a:avLst/>
          </a:prstGeom>
          <a:noFill/>
          <a:ln w="12700">
            <a:solidFill>
              <a:schemeClr val="tx1"/>
            </a:solidFill>
            <a:prstDash val="lgDash"/>
            <a:round/>
            <a:headEnd/>
            <a:tailEnd/>
          </a:ln>
        </p:spPr>
        <p:txBody>
          <a:bodyPr wrap="none" anchor="ctr"/>
          <a:lstStyle/>
          <a:p>
            <a:endParaRPr lang="en-US"/>
          </a:p>
        </p:txBody>
      </p:sp>
      <p:sp>
        <p:nvSpPr>
          <p:cNvPr id="105496" name="Line 25"/>
          <p:cNvSpPr>
            <a:spLocks noChangeShapeType="1"/>
          </p:cNvSpPr>
          <p:nvPr/>
        </p:nvSpPr>
        <p:spPr bwMode="auto">
          <a:xfrm>
            <a:off x="6115050" y="2982913"/>
            <a:ext cx="2351088" cy="1282700"/>
          </a:xfrm>
          <a:prstGeom prst="line">
            <a:avLst/>
          </a:prstGeom>
          <a:noFill/>
          <a:ln w="12700">
            <a:solidFill>
              <a:schemeClr val="tx1"/>
            </a:solidFill>
            <a:prstDash val="lgDash"/>
            <a:round/>
            <a:headEnd/>
            <a:tailEnd/>
          </a:ln>
        </p:spPr>
        <p:txBody>
          <a:bodyPr wrap="none" anchor="ctr"/>
          <a:lstStyle/>
          <a:p>
            <a:endParaRPr lang="en-US"/>
          </a:p>
        </p:txBody>
      </p:sp>
      <p:sp>
        <p:nvSpPr>
          <p:cNvPr id="105497" name="Rectangle 26"/>
          <p:cNvSpPr>
            <a:spLocks noChangeArrowheads="1"/>
          </p:cNvSpPr>
          <p:nvPr/>
        </p:nvSpPr>
        <p:spPr bwMode="auto">
          <a:xfrm>
            <a:off x="2149475" y="4876800"/>
            <a:ext cx="754063" cy="496888"/>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5498" name="Rectangle 27"/>
          <p:cNvSpPr>
            <a:spLocks noChangeArrowheads="1"/>
          </p:cNvSpPr>
          <p:nvPr/>
        </p:nvSpPr>
        <p:spPr bwMode="auto">
          <a:xfrm>
            <a:off x="4054475" y="4648200"/>
            <a:ext cx="755650" cy="496888"/>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5499" name="Rectangle 28"/>
          <p:cNvSpPr>
            <a:spLocks noChangeArrowheads="1"/>
          </p:cNvSpPr>
          <p:nvPr/>
        </p:nvSpPr>
        <p:spPr bwMode="auto">
          <a:xfrm>
            <a:off x="5959475" y="4800600"/>
            <a:ext cx="679450" cy="496888"/>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1/3</a:t>
            </a:r>
          </a:p>
        </p:txBody>
      </p:sp>
      <p:sp>
        <p:nvSpPr>
          <p:cNvPr id="105500" name="Rectangle 29"/>
          <p:cNvSpPr>
            <a:spLocks noChangeArrowheads="1"/>
          </p:cNvSpPr>
          <p:nvPr/>
        </p:nvSpPr>
        <p:spPr bwMode="auto">
          <a:xfrm>
            <a:off x="3902075" y="2057400"/>
            <a:ext cx="1365250" cy="847725"/>
          </a:xfrm>
          <a:prstGeom prst="rect">
            <a:avLst/>
          </a:prstGeom>
          <a:noFill/>
          <a:ln w="12700">
            <a:noFill/>
            <a:miter lim="800000"/>
            <a:headEnd/>
            <a:tailEnd/>
          </a:ln>
        </p:spPr>
        <p:txBody>
          <a:bodyPr lIns="87972" tIns="43214" rIns="87972" bIns="43214">
            <a:spAutoFit/>
          </a:bodyPr>
          <a:lstStyle/>
          <a:p>
            <a:pPr algn="ctr" defTabSz="889000" eaLnBrk="0" hangingPunct="0">
              <a:spcBef>
                <a:spcPct val="50000"/>
              </a:spcBef>
            </a:pPr>
            <a:r>
              <a:rPr lang="en-US" sz="2700" b="1"/>
              <a:t>78%</a:t>
            </a:r>
            <a:r>
              <a:rPr lang="en-US" sz="2300" b="1"/>
              <a:t> in center</a:t>
            </a:r>
          </a:p>
        </p:txBody>
      </p:sp>
      <p:sp>
        <p:nvSpPr>
          <p:cNvPr id="105501" name="Line 30"/>
          <p:cNvSpPr>
            <a:spLocks noChangeShapeType="1"/>
          </p:cNvSpPr>
          <p:nvPr/>
        </p:nvSpPr>
        <p:spPr bwMode="auto">
          <a:xfrm flipH="1" flipV="1">
            <a:off x="3048000" y="1752600"/>
            <a:ext cx="228600" cy="304800"/>
          </a:xfrm>
          <a:prstGeom prst="line">
            <a:avLst/>
          </a:prstGeom>
          <a:noFill/>
          <a:ln w="25400">
            <a:solidFill>
              <a:schemeClr val="tx1"/>
            </a:solidFill>
            <a:round/>
            <a:headEnd type="triangle" w="med" len="med"/>
            <a:tailEnd/>
          </a:ln>
        </p:spPr>
        <p:txBody>
          <a:bodyPr wrap="none" anchor="ctr"/>
          <a:lstStyle/>
          <a:p>
            <a:endParaRPr lang="en-US"/>
          </a:p>
        </p:txBody>
      </p:sp>
      <p:sp>
        <p:nvSpPr>
          <p:cNvPr id="105502" name="Rectangle 31"/>
          <p:cNvSpPr>
            <a:spLocks noChangeArrowheads="1"/>
          </p:cNvSpPr>
          <p:nvPr/>
        </p:nvSpPr>
        <p:spPr bwMode="auto">
          <a:xfrm>
            <a:off x="2362200" y="1676400"/>
            <a:ext cx="1211263" cy="496888"/>
          </a:xfrm>
          <a:prstGeom prst="rect">
            <a:avLst/>
          </a:prstGeom>
          <a:noFill/>
          <a:ln w="12700">
            <a:noFill/>
            <a:miter lim="800000"/>
            <a:headEnd/>
            <a:tailEnd/>
          </a:ln>
        </p:spPr>
        <p:txBody>
          <a:bodyPr lIns="87972" tIns="43214" rIns="87972" bIns="43214">
            <a:spAutoFit/>
          </a:bodyPr>
          <a:lstStyle/>
          <a:p>
            <a:pPr defTabSz="889000" eaLnBrk="0" hangingPunct="0">
              <a:spcBef>
                <a:spcPct val="50000"/>
              </a:spcBef>
            </a:pPr>
            <a:r>
              <a:rPr lang="en-US" sz="2700" b="1"/>
              <a:t>9%</a:t>
            </a:r>
          </a:p>
        </p:txBody>
      </p:sp>
      <p:sp>
        <p:nvSpPr>
          <p:cNvPr id="105503" name="Line 32"/>
          <p:cNvSpPr>
            <a:spLocks noChangeShapeType="1"/>
          </p:cNvSpPr>
          <p:nvPr/>
        </p:nvSpPr>
        <p:spPr bwMode="auto">
          <a:xfrm>
            <a:off x="2155825" y="2595563"/>
            <a:ext cx="739775" cy="0"/>
          </a:xfrm>
          <a:prstGeom prst="line">
            <a:avLst/>
          </a:prstGeom>
          <a:noFill/>
          <a:ln w="25400">
            <a:solidFill>
              <a:schemeClr val="tx1"/>
            </a:solidFill>
            <a:round/>
            <a:headEnd/>
            <a:tailEnd type="triangle" w="med" len="med"/>
          </a:ln>
        </p:spPr>
        <p:txBody>
          <a:bodyPr wrap="none" anchor="ctr"/>
          <a:lstStyle/>
          <a:p>
            <a:endParaRPr lang="en-US"/>
          </a:p>
        </p:txBody>
      </p:sp>
      <p:sp>
        <p:nvSpPr>
          <p:cNvPr id="105504" name="Rectangle 33"/>
          <p:cNvSpPr>
            <a:spLocks noChangeArrowheads="1"/>
          </p:cNvSpPr>
          <p:nvPr/>
        </p:nvSpPr>
        <p:spPr bwMode="auto">
          <a:xfrm>
            <a:off x="927100" y="2362200"/>
            <a:ext cx="1366838" cy="1374775"/>
          </a:xfrm>
          <a:prstGeom prst="rect">
            <a:avLst/>
          </a:prstGeom>
          <a:noFill/>
          <a:ln w="12700">
            <a:noFill/>
            <a:miter lim="800000"/>
            <a:headEnd/>
            <a:tailEnd/>
          </a:ln>
        </p:spPr>
        <p:txBody>
          <a:bodyPr lIns="87972" tIns="43214" rIns="87972" bIns="43214">
            <a:spAutoFit/>
          </a:bodyPr>
          <a:lstStyle/>
          <a:p>
            <a:pPr algn="ctr" defTabSz="889000" eaLnBrk="0" hangingPunct="0">
              <a:spcBef>
                <a:spcPct val="50000"/>
              </a:spcBef>
            </a:pPr>
            <a:r>
              <a:rPr lang="en-US" sz="2700" b="1"/>
              <a:t>2%</a:t>
            </a:r>
            <a:r>
              <a:rPr lang="en-US" sz="2300" b="1"/>
              <a:t>       off road</a:t>
            </a:r>
            <a:endParaRPr lang="en-US" sz="2300"/>
          </a:p>
          <a:p>
            <a:pPr algn="ctr" defTabSz="889000" eaLnBrk="0" latinLnBrk="1" hangingPunct="0">
              <a:spcBef>
                <a:spcPct val="50000"/>
              </a:spcBef>
            </a:pPr>
            <a:endParaRPr lang="en-US" sz="2300"/>
          </a:p>
        </p:txBody>
      </p:sp>
      <p:sp>
        <p:nvSpPr>
          <p:cNvPr id="115746" name="Rectangle 34"/>
          <p:cNvSpPr>
            <a:spLocks noChangeArrowheads="1"/>
          </p:cNvSpPr>
          <p:nvPr/>
        </p:nvSpPr>
        <p:spPr bwMode="auto">
          <a:xfrm>
            <a:off x="381000" y="5486400"/>
            <a:ext cx="8534400" cy="1184275"/>
          </a:xfrm>
          <a:prstGeom prst="rect">
            <a:avLst/>
          </a:prstGeom>
          <a:noFill/>
          <a:ln w="12700">
            <a:noFill/>
            <a:miter lim="800000"/>
            <a:headEnd/>
            <a:tailEnd/>
          </a:ln>
          <a:effectLst/>
        </p:spPr>
        <p:txBody>
          <a:bodyPr lIns="87972" tIns="43214" rIns="87972" bIns="43214">
            <a:spAutoFit/>
          </a:bodyPr>
          <a:lstStyle/>
          <a:p>
            <a:pPr algn="ctr" defTabSz="889000" eaLnBrk="0" hangingPunct="0">
              <a:spcBef>
                <a:spcPct val="50000"/>
              </a:spcBef>
              <a:defRPr/>
            </a:pPr>
            <a:r>
              <a:rPr lang="en-US" sz="3600" b="1">
                <a:effectLst>
                  <a:outerShdw blurRad="38100" dist="38100" dir="2700000" algn="tl">
                    <a:srgbClr val="C0C0C0"/>
                  </a:outerShdw>
                </a:effectLst>
                <a:cs typeface="+mn-cs"/>
              </a:rPr>
              <a:t>100% </a:t>
            </a:r>
            <a:r>
              <a:rPr lang="en-US" sz="3600" b="1" u="sng">
                <a:effectLst>
                  <a:outerShdw blurRad="38100" dist="38100" dir="2700000" algn="tl">
                    <a:srgbClr val="C0C0C0"/>
                  </a:outerShdw>
                </a:effectLst>
                <a:cs typeface="+mn-cs"/>
              </a:rPr>
              <a:t>prewetted</a:t>
            </a:r>
            <a:r>
              <a:rPr lang="en-US" sz="3600" b="1">
                <a:effectLst>
                  <a:outerShdw blurRad="38100" dist="38100" dir="2700000" algn="tl">
                    <a:srgbClr val="C0C0C0"/>
                  </a:outerShdw>
                </a:effectLst>
                <a:cs typeface="+mn-cs"/>
              </a:rPr>
              <a:t> salt spread in center 1/3 of road</a:t>
            </a:r>
          </a:p>
        </p:txBody>
      </p:sp>
      <p:sp>
        <p:nvSpPr>
          <p:cNvPr id="140322" name="Text Box 35"/>
          <p:cNvSpPr txBox="1">
            <a:spLocks noChangeArrowheads="1"/>
          </p:cNvSpPr>
          <p:nvPr/>
        </p:nvSpPr>
        <p:spPr bwMode="auto">
          <a:xfrm>
            <a:off x="177800" y="304800"/>
            <a:ext cx="4775200" cy="1262063"/>
          </a:xfrm>
          <a:prstGeom prst="rect">
            <a:avLst/>
          </a:prstGeom>
          <a:noFill/>
          <a:ln w="9525">
            <a:noFill/>
            <a:miter lim="800000"/>
            <a:headEnd/>
            <a:tailEnd/>
          </a:ln>
        </p:spPr>
        <p:txBody>
          <a:bodyPr>
            <a:spAutoFit/>
          </a:bodyPr>
          <a:lstStyle/>
          <a:p>
            <a:pPr algn="ctr">
              <a:defRPr/>
            </a:pPr>
            <a:r>
              <a:rPr lang="en-US" sz="3800" dirty="0">
                <a:latin typeface="+mj-lt"/>
                <a:ea typeface="+mj-ea"/>
                <a:cs typeface="+mj-cs"/>
              </a:rPr>
              <a:t>Typical Scatter of </a:t>
            </a:r>
          </a:p>
          <a:p>
            <a:pPr algn="ctr">
              <a:defRPr/>
            </a:pPr>
            <a:r>
              <a:rPr lang="en-US" sz="3800" dirty="0">
                <a:latin typeface="+mj-lt"/>
                <a:ea typeface="+mj-ea"/>
                <a:cs typeface="+mj-cs"/>
              </a:rPr>
              <a:t>Pre-wetted Road Salt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2163" name="Rectangle 3"/>
          <p:cNvSpPr>
            <a:spLocks noChangeArrowheads="1"/>
          </p:cNvSpPr>
          <p:nvPr/>
        </p:nvSpPr>
        <p:spPr bwMode="auto">
          <a:xfrm>
            <a:off x="76200" y="3127375"/>
            <a:ext cx="8534400" cy="3138488"/>
          </a:xfrm>
          <a:prstGeom prst="rect">
            <a:avLst/>
          </a:prstGeom>
          <a:noFill/>
          <a:ln w="9525">
            <a:noFill/>
            <a:miter lim="800000"/>
            <a:headEnd/>
            <a:tailEnd/>
          </a:ln>
        </p:spPr>
        <p:txBody>
          <a:bodyPr tIns="0" bIns="0" anchor="ctr">
            <a:spAutoFit/>
          </a:bodyPr>
          <a:lstStyle/>
          <a:p>
            <a:pPr indent="155575">
              <a:tabLst>
                <a:tab pos="1920875" algn="l"/>
              </a:tabLst>
            </a:pPr>
            <a:r>
              <a:rPr lang="en-US" sz="2400" b="1"/>
              <a:t>First Priority Routes – Pre-Wet Salt </a:t>
            </a:r>
            <a:endParaRPr lang="en-US" sz="2400"/>
          </a:p>
          <a:p>
            <a:pPr indent="155575">
              <a:tabLst>
                <a:tab pos="1920875" algn="l"/>
              </a:tabLst>
            </a:pPr>
            <a:r>
              <a:rPr lang="en-US" sz="2000"/>
              <a:t>In order for a chemical to act as a freezing point depressant, </a:t>
            </a:r>
          </a:p>
          <a:p>
            <a:pPr indent="155575">
              <a:tabLst>
                <a:tab pos="1920875" algn="l"/>
              </a:tabLst>
            </a:pPr>
            <a:r>
              <a:rPr lang="en-US" sz="2000"/>
              <a:t>the chemical must go into a solution. The rate at which salt </a:t>
            </a:r>
          </a:p>
          <a:p>
            <a:pPr indent="155575">
              <a:tabLst>
                <a:tab pos="1920875" algn="l"/>
              </a:tabLst>
            </a:pPr>
            <a:r>
              <a:rPr lang="en-US" sz="2000"/>
              <a:t>goes into a solution can be accelerated if a liquid is added. </a:t>
            </a:r>
          </a:p>
          <a:p>
            <a:pPr indent="155575">
              <a:tabLst>
                <a:tab pos="1920875" algn="l"/>
              </a:tabLst>
            </a:pPr>
            <a:endParaRPr lang="en-US" sz="2000"/>
          </a:p>
          <a:p>
            <a:pPr indent="155575">
              <a:tabLst>
                <a:tab pos="1920875" algn="l"/>
              </a:tabLst>
            </a:pPr>
            <a:r>
              <a:rPr lang="en-US" sz="2000"/>
              <a:t>The type of liquid and methods used to pre-wet salt varies </a:t>
            </a:r>
          </a:p>
          <a:p>
            <a:pPr indent="155575">
              <a:tabLst>
                <a:tab pos="1920875" algn="l"/>
              </a:tabLst>
            </a:pPr>
            <a:r>
              <a:rPr lang="en-US" sz="2000"/>
              <a:t>depending on the resources. Suggested application rates for </a:t>
            </a:r>
          </a:p>
          <a:p>
            <a:pPr indent="155575">
              <a:tabLst>
                <a:tab pos="1920875" algn="l"/>
              </a:tabLst>
            </a:pPr>
            <a:r>
              <a:rPr lang="en-US" sz="2000"/>
              <a:t>the liquid vary from 6 to 12 gallons per ton of salt. Salt that </a:t>
            </a:r>
          </a:p>
          <a:p>
            <a:pPr indent="155575">
              <a:tabLst>
                <a:tab pos="1920875" algn="l"/>
              </a:tabLst>
            </a:pPr>
            <a:r>
              <a:rPr lang="en-US" sz="2000"/>
              <a:t>contains a lot of fine material or has a higher moisture     </a:t>
            </a:r>
          </a:p>
          <a:p>
            <a:pPr indent="155575">
              <a:tabLst>
                <a:tab pos="1920875" algn="l"/>
              </a:tabLst>
            </a:pPr>
            <a:r>
              <a:rPr lang="en-US" sz="2000"/>
              <a:t>content will require less liquid to be added. </a:t>
            </a:r>
          </a:p>
        </p:txBody>
      </p:sp>
      <p:sp>
        <p:nvSpPr>
          <p:cNvPr id="92164" name="Rectangle 7"/>
          <p:cNvSpPr>
            <a:spLocks noChangeArrowheads="1"/>
          </p:cNvSpPr>
          <p:nvPr/>
        </p:nvSpPr>
        <p:spPr bwMode="auto">
          <a:xfrm>
            <a:off x="76200" y="1631950"/>
            <a:ext cx="9067800" cy="1187450"/>
          </a:xfrm>
          <a:prstGeom prst="rect">
            <a:avLst/>
          </a:prstGeom>
          <a:noFill/>
          <a:ln w="9525">
            <a:noFill/>
            <a:miter lim="800000"/>
            <a:headEnd/>
            <a:tailEnd/>
          </a:ln>
        </p:spPr>
        <p:txBody>
          <a:bodyPr>
            <a:spAutoFit/>
          </a:bodyPr>
          <a:lstStyle/>
          <a:p>
            <a:r>
              <a:rPr lang="en-US" sz="2400" b="1"/>
              <a:t>4.5.3  MATERIAL APPLICATIONS AND PLOWING PROCEDURES FOR FIRST, SECOND AND THIRD PRIORITY ROUTES</a:t>
            </a:r>
          </a:p>
        </p:txBody>
      </p:sp>
      <p:sp>
        <p:nvSpPr>
          <p:cNvPr id="112645" name="Rectangle 2"/>
          <p:cNvSpPr>
            <a:spLocks/>
          </p:cNvSpPr>
          <p:nvPr/>
        </p:nvSpPr>
        <p:spPr bwMode="auto">
          <a:xfrm>
            <a:off x="84138" y="188913"/>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3187" name="Rectangle 3"/>
          <p:cNvSpPr>
            <a:spLocks noChangeArrowheads="1"/>
          </p:cNvSpPr>
          <p:nvPr/>
        </p:nvSpPr>
        <p:spPr bwMode="auto">
          <a:xfrm>
            <a:off x="76200" y="2638425"/>
            <a:ext cx="8610600" cy="3692525"/>
          </a:xfrm>
          <a:prstGeom prst="rect">
            <a:avLst/>
          </a:prstGeom>
          <a:noFill/>
          <a:ln w="9525">
            <a:noFill/>
            <a:miter lim="800000"/>
            <a:headEnd/>
            <a:tailEnd/>
          </a:ln>
        </p:spPr>
        <p:txBody>
          <a:bodyPr tIns="0" bIns="0" anchor="ctr">
            <a:spAutoFit/>
          </a:bodyPr>
          <a:lstStyle/>
          <a:p>
            <a:pPr indent="155575" algn="just">
              <a:tabLst>
                <a:tab pos="1920875" algn="l"/>
              </a:tabLst>
            </a:pPr>
            <a:r>
              <a:rPr lang="en-US" sz="2400"/>
              <a:t>These roads may be treated with straight salt or salt </a:t>
            </a:r>
          </a:p>
          <a:p>
            <a:pPr indent="155575" algn="just">
              <a:tabLst>
                <a:tab pos="1920875" algn="l"/>
              </a:tabLst>
            </a:pPr>
            <a:r>
              <a:rPr lang="en-US" sz="2400"/>
              <a:t>mixed with a chemical enhancer. </a:t>
            </a:r>
          </a:p>
          <a:p>
            <a:pPr indent="155575" algn="just">
              <a:tabLst>
                <a:tab pos="1920875" algn="l"/>
              </a:tabLst>
            </a:pPr>
            <a:r>
              <a:rPr lang="en-US" sz="2400"/>
              <a:t>A salt/anti-skid mix can be used when conditions </a:t>
            </a:r>
          </a:p>
          <a:p>
            <a:pPr indent="155575" algn="just">
              <a:tabLst>
                <a:tab pos="1920875" algn="l"/>
              </a:tabLst>
            </a:pPr>
            <a:r>
              <a:rPr lang="en-US" sz="2400"/>
              <a:t>are such that straight chemical applications are not </a:t>
            </a:r>
          </a:p>
          <a:p>
            <a:pPr indent="155575" algn="just">
              <a:tabLst>
                <a:tab pos="1920875" algn="l"/>
              </a:tabLst>
            </a:pPr>
            <a:r>
              <a:rPr lang="en-US" sz="2400"/>
              <a:t>effective due to lower temperatures. </a:t>
            </a:r>
          </a:p>
          <a:p>
            <a:pPr indent="155575" algn="just">
              <a:tabLst>
                <a:tab pos="1920875" algn="l"/>
              </a:tabLst>
            </a:pPr>
            <a:endParaRPr lang="en-US" sz="2400"/>
          </a:p>
          <a:p>
            <a:pPr indent="155575" algn="just">
              <a:tabLst>
                <a:tab pos="1920875" algn="l"/>
              </a:tabLst>
            </a:pPr>
            <a:r>
              <a:rPr lang="en-US" sz="2400"/>
              <a:t>Although the decision to use a straight chemical </a:t>
            </a:r>
          </a:p>
          <a:p>
            <a:pPr indent="155575" algn="just">
              <a:tabLst>
                <a:tab pos="1920875" algn="l"/>
              </a:tabLst>
            </a:pPr>
            <a:r>
              <a:rPr lang="en-US" sz="2400"/>
              <a:t>application or a salt/anti-skid mix is basically a field </a:t>
            </a:r>
          </a:p>
          <a:p>
            <a:pPr indent="155575" algn="just">
              <a:tabLst>
                <a:tab pos="1920875" algn="l"/>
              </a:tabLst>
            </a:pPr>
            <a:r>
              <a:rPr lang="en-US" sz="2400"/>
              <a:t>decision, the following slide shows application rate guidelines </a:t>
            </a:r>
          </a:p>
          <a:p>
            <a:pPr indent="155575" algn="just">
              <a:tabLst>
                <a:tab pos="1920875" algn="l"/>
              </a:tabLst>
            </a:pPr>
            <a:r>
              <a:rPr lang="en-US" sz="2400"/>
              <a:t>Which are suggested for first priority highways: </a:t>
            </a:r>
          </a:p>
        </p:txBody>
      </p:sp>
      <p:sp>
        <p:nvSpPr>
          <p:cNvPr id="93188" name="Rectangle 8"/>
          <p:cNvSpPr>
            <a:spLocks noChangeArrowheads="1"/>
          </p:cNvSpPr>
          <p:nvPr/>
        </p:nvSpPr>
        <p:spPr bwMode="auto">
          <a:xfrm>
            <a:off x="76200" y="1690688"/>
            <a:ext cx="8382000" cy="519112"/>
          </a:xfrm>
          <a:prstGeom prst="rect">
            <a:avLst/>
          </a:prstGeom>
          <a:noFill/>
          <a:ln w="9525">
            <a:noFill/>
            <a:miter lim="800000"/>
            <a:headEnd/>
            <a:tailEnd/>
          </a:ln>
        </p:spPr>
        <p:txBody>
          <a:bodyPr>
            <a:spAutoFit/>
          </a:bodyPr>
          <a:lstStyle/>
          <a:p>
            <a:r>
              <a:rPr lang="en-US" sz="2800" b="1"/>
              <a:t>First Priority Routes - Spreading Operation</a:t>
            </a:r>
          </a:p>
        </p:txBody>
      </p:sp>
      <p:sp>
        <p:nvSpPr>
          <p:cNvPr id="113669" name="Rectangle 2"/>
          <p:cNvSpPr>
            <a:spLocks/>
          </p:cNvSpPr>
          <p:nvPr/>
        </p:nvSpPr>
        <p:spPr bwMode="auto">
          <a:xfrm>
            <a:off x="1524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152400" y="1676400"/>
            <a:ext cx="8569325" cy="822325"/>
          </a:xfrm>
          <a:prstGeom prst="rect">
            <a:avLst/>
          </a:prstGeom>
          <a:noFill/>
          <a:ln w="9525">
            <a:noFill/>
            <a:miter lim="800000"/>
            <a:headEnd/>
            <a:tailEnd/>
          </a:ln>
        </p:spPr>
        <p:txBody>
          <a:bodyPr>
            <a:spAutoFit/>
          </a:bodyPr>
          <a:lstStyle/>
          <a:p>
            <a:r>
              <a:rPr lang="en-US" sz="2400" b="1"/>
              <a:t>First Priority Routes - SPREADING OPERATION</a:t>
            </a:r>
          </a:p>
          <a:p>
            <a:endParaRPr lang="en-US" sz="2400"/>
          </a:p>
        </p:txBody>
      </p:sp>
      <p:sp>
        <p:nvSpPr>
          <p:cNvPr id="94211" name="Rectangle 3"/>
          <p:cNvSpPr>
            <a:spLocks noChangeArrowheads="1"/>
          </p:cNvSpPr>
          <p:nvPr/>
        </p:nvSpPr>
        <p:spPr bwMode="auto">
          <a:xfrm>
            <a:off x="76200" y="3074988"/>
            <a:ext cx="8991600" cy="2955925"/>
          </a:xfrm>
          <a:prstGeom prst="rect">
            <a:avLst/>
          </a:prstGeom>
          <a:noFill/>
          <a:ln w="9525">
            <a:noFill/>
            <a:miter lim="800000"/>
            <a:headEnd/>
            <a:tailEnd/>
          </a:ln>
        </p:spPr>
        <p:txBody>
          <a:bodyPr tIns="0" bIns="0" anchor="ctr">
            <a:spAutoFit/>
          </a:bodyPr>
          <a:lstStyle/>
          <a:p>
            <a:pPr indent="155575">
              <a:tabLst>
                <a:tab pos="1920875" algn="l"/>
              </a:tabLst>
            </a:pPr>
            <a:r>
              <a:rPr lang="en-US" sz="2400"/>
              <a:t>During cold temperatures, the ability of chemicals to react and </a:t>
            </a:r>
          </a:p>
          <a:p>
            <a:pPr indent="155575">
              <a:tabLst>
                <a:tab pos="1920875" algn="l"/>
              </a:tabLst>
            </a:pPr>
            <a:r>
              <a:rPr lang="en-US" sz="2400"/>
              <a:t>the effectiveness of individual or combinations of deicing </a:t>
            </a:r>
          </a:p>
          <a:p>
            <a:pPr indent="155575">
              <a:tabLst>
                <a:tab pos="1920875" algn="l"/>
              </a:tabLst>
            </a:pPr>
            <a:r>
              <a:rPr lang="en-US" sz="2400"/>
              <a:t>materials is difficult to predict.</a:t>
            </a:r>
          </a:p>
          <a:p>
            <a:pPr indent="155575">
              <a:tabLst>
                <a:tab pos="1920875" algn="l"/>
              </a:tabLst>
            </a:pPr>
            <a:endParaRPr lang="en-US" sz="2400"/>
          </a:p>
          <a:p>
            <a:pPr indent="155575">
              <a:tabLst>
                <a:tab pos="1920875" algn="l"/>
              </a:tabLst>
            </a:pPr>
            <a:r>
              <a:rPr lang="en-US" sz="2400"/>
              <a:t>A straight salt application may be effective with heavy traffic,  </a:t>
            </a:r>
          </a:p>
          <a:p>
            <a:pPr indent="155575">
              <a:tabLst>
                <a:tab pos="1920875" algn="l"/>
              </a:tabLst>
            </a:pPr>
            <a:r>
              <a:rPr lang="en-US" sz="2400"/>
              <a:t>sunlight and calm air. </a:t>
            </a:r>
          </a:p>
          <a:p>
            <a:pPr indent="155575">
              <a:tabLst>
                <a:tab pos="1920875" algn="l"/>
              </a:tabLst>
            </a:pPr>
            <a:endParaRPr lang="en-US" sz="2400"/>
          </a:p>
          <a:p>
            <a:pPr indent="155575">
              <a:tabLst>
                <a:tab pos="1920875" algn="l"/>
              </a:tabLst>
            </a:pPr>
            <a:r>
              <a:rPr lang="en-US" sz="2400"/>
              <a:t> </a:t>
            </a:r>
          </a:p>
        </p:txBody>
      </p:sp>
      <p:sp>
        <p:nvSpPr>
          <p:cNvPr id="114692" name="Rectangle 2"/>
          <p:cNvSpPr>
            <a:spLocks/>
          </p:cNvSpPr>
          <p:nvPr/>
        </p:nvSpPr>
        <p:spPr bwMode="auto">
          <a:xfrm>
            <a:off x="152400" y="228600"/>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5235" name="Rectangle 7"/>
          <p:cNvSpPr>
            <a:spLocks noChangeArrowheads="1"/>
          </p:cNvSpPr>
          <p:nvPr/>
        </p:nvSpPr>
        <p:spPr bwMode="auto">
          <a:xfrm>
            <a:off x="76200" y="1797050"/>
            <a:ext cx="4572000" cy="946150"/>
          </a:xfrm>
          <a:prstGeom prst="rect">
            <a:avLst/>
          </a:prstGeom>
          <a:noFill/>
          <a:ln w="9525">
            <a:noFill/>
            <a:miter lim="800000"/>
            <a:headEnd/>
            <a:tailEnd/>
          </a:ln>
        </p:spPr>
        <p:txBody>
          <a:bodyPr>
            <a:spAutoFit/>
          </a:bodyPr>
          <a:lstStyle/>
          <a:p>
            <a:r>
              <a:rPr lang="en-US" sz="2800" b="1"/>
              <a:t>First Priority Routes </a:t>
            </a:r>
          </a:p>
          <a:p>
            <a:r>
              <a:rPr lang="en-US" sz="2800" b="1"/>
              <a:t>Spreading Operation</a:t>
            </a:r>
          </a:p>
        </p:txBody>
      </p:sp>
      <p:graphicFrame>
        <p:nvGraphicFramePr>
          <p:cNvPr id="581657" name="Group 25"/>
          <p:cNvGraphicFramePr>
            <a:graphicFrameLocks noGrp="1"/>
          </p:cNvGraphicFramePr>
          <p:nvPr>
            <p:ph idx="4294967295"/>
          </p:nvPr>
        </p:nvGraphicFramePr>
        <p:xfrm>
          <a:off x="1447800" y="2819400"/>
          <a:ext cx="6172200" cy="3749675"/>
        </p:xfrm>
        <a:graphic>
          <a:graphicData uri="http://schemas.openxmlformats.org/drawingml/2006/table">
            <a:tbl>
              <a:tblPr/>
              <a:tblGrid>
                <a:gridCol w="2932113"/>
                <a:gridCol w="3240087"/>
              </a:tblGrid>
              <a:tr h="7620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1" u="none" strike="noStrike" cap="none" normalizeH="0" baseline="0" dirty="0" smtClean="0">
                          <a:ln>
                            <a:noFill/>
                          </a:ln>
                          <a:solidFill>
                            <a:schemeClr val="tx1"/>
                          </a:solidFill>
                          <a:effectLst/>
                          <a:latin typeface="Arial" charset="0"/>
                          <a:cs typeface="Arial" charset="0"/>
                        </a:rPr>
                        <a:t>If Surface Temperature Application Rate of Is:</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1" u="none" strike="noStrike" cap="none" normalizeH="0" baseline="0" smtClean="0">
                          <a:ln>
                            <a:noFill/>
                          </a:ln>
                          <a:solidFill>
                            <a:schemeClr val="tx1"/>
                          </a:solidFill>
                          <a:effectLst/>
                          <a:latin typeface="Arial" charset="0"/>
                          <a:cs typeface="Arial" charset="0"/>
                        </a:rPr>
                        <a:t>Dry or Pre-wetted Salt:</a:t>
                      </a: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25°F or above: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130 lbs. of dry or pre-wet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salt 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20°F to 25°F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170 </a:t>
                      </a:r>
                      <a:r>
                        <a:rPr kumimoji="0" lang="en-US" sz="2000" b="0" i="0" u="none" strike="noStrike" cap="none" normalizeH="0" baseline="0" dirty="0" err="1" smtClean="0">
                          <a:ln>
                            <a:noFill/>
                          </a:ln>
                          <a:solidFill>
                            <a:schemeClr val="tx1"/>
                          </a:solidFill>
                          <a:effectLst/>
                          <a:latin typeface="Arial" charset="0"/>
                          <a:cs typeface="Arial" charset="0"/>
                        </a:rPr>
                        <a:t>lbs</a:t>
                      </a:r>
                      <a:r>
                        <a:rPr kumimoji="0" lang="en-US" sz="2000" b="0" i="0" u="none" strike="noStrike" cap="none" normalizeH="0" baseline="0" dirty="0" smtClean="0">
                          <a:ln>
                            <a:noFill/>
                          </a:ln>
                          <a:solidFill>
                            <a:schemeClr val="tx1"/>
                          </a:solidFill>
                          <a:effectLst/>
                          <a:latin typeface="Arial" charset="0"/>
                          <a:cs typeface="Arial" charset="0"/>
                        </a:rPr>
                        <a:t> of pre-wet salt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15°F to 20°F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230 lbs. of pre-wet salt</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Arial" charset="0"/>
                          <a:cs typeface="Arial" charset="0"/>
                        </a:rPr>
                        <a:t>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Below 15°F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Recommend Straight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cs typeface="Arial" charset="0"/>
                        </a:rPr>
                        <a:t>Anti-Skid be used*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5736" name="Rectangle 2"/>
          <p:cNvSpPr>
            <a:spLocks/>
          </p:cNvSpPr>
          <p:nvPr/>
        </p:nvSpPr>
        <p:spPr bwMode="auto">
          <a:xfrm>
            <a:off x="114300" y="201613"/>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
        <p:nvSpPr>
          <p:cNvPr id="95257" name="Rectangle 5"/>
          <p:cNvSpPr>
            <a:spLocks noChangeArrowheads="1"/>
          </p:cNvSpPr>
          <p:nvPr/>
        </p:nvSpPr>
        <p:spPr bwMode="auto">
          <a:xfrm>
            <a:off x="5800725" y="-773113"/>
            <a:ext cx="2286000" cy="2432051"/>
          </a:xfrm>
          <a:prstGeom prst="rect">
            <a:avLst/>
          </a:prstGeom>
          <a:noFill/>
          <a:ln w="9525">
            <a:noFill/>
            <a:miter lim="800000"/>
            <a:headEnd/>
            <a:tailEnd/>
          </a:ln>
        </p:spPr>
        <p:txBody>
          <a:bodyPr>
            <a:spAutoFit/>
          </a:bodyPr>
          <a:lstStyle/>
          <a:p>
            <a:r>
              <a:rPr lang="en-US" sz="3800">
                <a:solidFill>
                  <a:srgbClr val="000000"/>
                </a:solidFill>
              </a:rPr>
              <a:t>Spreading Operations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6259" name="Rectangle 3"/>
          <p:cNvSpPr>
            <a:spLocks noChangeArrowheads="1"/>
          </p:cNvSpPr>
          <p:nvPr/>
        </p:nvSpPr>
        <p:spPr bwMode="auto">
          <a:xfrm>
            <a:off x="76200" y="2573338"/>
            <a:ext cx="9067800" cy="3692525"/>
          </a:xfrm>
          <a:prstGeom prst="rect">
            <a:avLst/>
          </a:prstGeom>
          <a:noFill/>
          <a:ln w="9525">
            <a:noFill/>
            <a:miter lim="800000"/>
            <a:headEnd/>
            <a:tailEnd/>
          </a:ln>
        </p:spPr>
        <p:txBody>
          <a:bodyPr tIns="0" bIns="0" anchor="ctr">
            <a:spAutoFit/>
          </a:bodyPr>
          <a:lstStyle/>
          <a:p>
            <a:pPr indent="155575">
              <a:tabLst>
                <a:tab pos="1920875" algn="l"/>
              </a:tabLst>
            </a:pPr>
            <a:r>
              <a:rPr lang="en-US" sz="2000"/>
              <a:t>Secondary priority routes are characterized by median barriers, traffic </a:t>
            </a:r>
          </a:p>
          <a:p>
            <a:pPr indent="155575">
              <a:tabLst>
                <a:tab pos="1920875" algn="l"/>
              </a:tabLst>
            </a:pPr>
            <a:r>
              <a:rPr lang="en-US" sz="2000"/>
              <a:t>separators, drainage facilities, etc., which present cleanup problems when </a:t>
            </a:r>
          </a:p>
          <a:p>
            <a:pPr indent="155575">
              <a:tabLst>
                <a:tab pos="1920875" algn="l"/>
              </a:tabLst>
            </a:pPr>
            <a:r>
              <a:rPr lang="en-US" sz="2000"/>
              <a:t>abrasives are spread.</a:t>
            </a:r>
          </a:p>
          <a:p>
            <a:pPr indent="155575">
              <a:tabLst>
                <a:tab pos="1920875" algn="l"/>
              </a:tabLst>
            </a:pPr>
            <a:endParaRPr lang="en-US" sz="2000"/>
          </a:p>
          <a:p>
            <a:pPr indent="155575">
              <a:tabLst>
                <a:tab pos="1920875" algn="l"/>
              </a:tabLst>
            </a:pPr>
            <a:r>
              <a:rPr lang="en-US" sz="2000"/>
              <a:t>Abrasives are recommended on second priority routes under the following </a:t>
            </a:r>
          </a:p>
          <a:p>
            <a:pPr indent="155575">
              <a:tabLst>
                <a:tab pos="1920875" algn="l"/>
              </a:tabLst>
            </a:pPr>
            <a:r>
              <a:rPr lang="en-US" sz="2000"/>
              <a:t>conditions:</a:t>
            </a:r>
          </a:p>
          <a:p>
            <a:pPr lvl="1" indent="155575">
              <a:buFont typeface="Arial" charset="0"/>
              <a:buChar char="•"/>
              <a:tabLst>
                <a:tab pos="1920875" algn="l"/>
              </a:tabLst>
            </a:pPr>
            <a:r>
              <a:rPr lang="en-US" sz="2000"/>
              <a:t>Temperature is 20°F and falling during daylight hours.</a:t>
            </a:r>
          </a:p>
          <a:p>
            <a:pPr lvl="1" indent="155575">
              <a:buFont typeface="Arial" charset="0"/>
              <a:buChar char="•"/>
              <a:tabLst>
                <a:tab pos="1920875" algn="l"/>
              </a:tabLst>
            </a:pPr>
            <a:r>
              <a:rPr lang="en-US" sz="2000"/>
              <a:t>Steep grades and curves during non-peak traffic hours to provide traction.</a:t>
            </a:r>
          </a:p>
          <a:p>
            <a:pPr lvl="1" indent="155575">
              <a:buFont typeface="Arial" charset="0"/>
              <a:buChar char="•"/>
              <a:tabLst>
                <a:tab pos="1920875" algn="l"/>
              </a:tabLst>
            </a:pPr>
            <a:r>
              <a:rPr lang="en-US" sz="2000"/>
              <a:t>Plowing operations should be scheduled to give priority to routes heading into major work areas in the morning and outbound routes in the afternoon hours.</a:t>
            </a:r>
          </a:p>
        </p:txBody>
      </p:sp>
      <p:sp>
        <p:nvSpPr>
          <p:cNvPr id="96260" name="Rectangle 8"/>
          <p:cNvSpPr>
            <a:spLocks noChangeArrowheads="1"/>
          </p:cNvSpPr>
          <p:nvPr/>
        </p:nvSpPr>
        <p:spPr bwMode="auto">
          <a:xfrm>
            <a:off x="0" y="1600200"/>
            <a:ext cx="8153400" cy="974725"/>
          </a:xfrm>
          <a:prstGeom prst="rect">
            <a:avLst/>
          </a:prstGeom>
          <a:noFill/>
          <a:ln w="9525">
            <a:noFill/>
            <a:miter lim="800000"/>
            <a:headEnd/>
            <a:tailEnd/>
          </a:ln>
        </p:spPr>
        <p:txBody>
          <a:bodyPr tIns="0" bIns="0" anchor="ctr">
            <a:spAutoFit/>
          </a:bodyPr>
          <a:lstStyle/>
          <a:p>
            <a:pPr indent="155575">
              <a:tabLst>
                <a:tab pos="1920875" algn="l"/>
              </a:tabLst>
            </a:pPr>
            <a:r>
              <a:rPr lang="en-US" sz="2400" b="1"/>
              <a:t>Second Priority Routes</a:t>
            </a:r>
          </a:p>
          <a:p>
            <a:pPr indent="155575">
              <a:tabLst>
                <a:tab pos="1920875" algn="l"/>
              </a:tabLst>
            </a:pPr>
            <a:r>
              <a:rPr lang="en-US" sz="2000" b="1"/>
              <a:t>Salt may be used on second priority routes to accommodate </a:t>
            </a:r>
          </a:p>
          <a:p>
            <a:pPr indent="155575">
              <a:tabLst>
                <a:tab pos="1920875" algn="l"/>
              </a:tabLst>
            </a:pPr>
            <a:r>
              <a:rPr lang="en-US" sz="2000" b="1"/>
              <a:t>high volume of traffic as conditions warrant.</a:t>
            </a:r>
          </a:p>
        </p:txBody>
      </p:sp>
      <p:sp>
        <p:nvSpPr>
          <p:cNvPr id="116741"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graphicFrame>
        <p:nvGraphicFramePr>
          <p:cNvPr id="585753" name="Group 25"/>
          <p:cNvGraphicFramePr>
            <a:graphicFrameLocks noGrp="1"/>
          </p:cNvGraphicFramePr>
          <p:nvPr>
            <p:ph idx="4294967295"/>
          </p:nvPr>
        </p:nvGraphicFramePr>
        <p:xfrm>
          <a:off x="1219200" y="2667000"/>
          <a:ext cx="6019800" cy="3509392"/>
        </p:xfrm>
        <a:graphic>
          <a:graphicData uri="http://schemas.openxmlformats.org/drawingml/2006/table">
            <a:tbl>
              <a:tblPr/>
              <a:tblGrid>
                <a:gridCol w="2859088"/>
                <a:gridCol w="3160712"/>
              </a:tblGrid>
              <a:tr h="9144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1" u="none" strike="noStrike" cap="none" normalizeH="0" baseline="0" dirty="0" smtClean="0">
                          <a:ln>
                            <a:noFill/>
                          </a:ln>
                          <a:solidFill>
                            <a:schemeClr val="tx1"/>
                          </a:solidFill>
                          <a:effectLst/>
                          <a:latin typeface="Arial" charset="0"/>
                          <a:cs typeface="Arial" charset="0"/>
                        </a:rPr>
                        <a:t>If Surface Temperature Application Rate of Is:</a:t>
                      </a:r>
                      <a:endParaRPr kumimoji="0" lang="en-US" sz="17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700" b="0" i="1" u="none" strike="noStrike" cap="none" normalizeH="0" baseline="0" dirty="0" smtClean="0">
                          <a:ln>
                            <a:noFill/>
                          </a:ln>
                          <a:solidFill>
                            <a:schemeClr val="tx1"/>
                          </a:solidFill>
                          <a:effectLst/>
                          <a:latin typeface="Arial" charset="0"/>
                          <a:cs typeface="Arial" charset="0"/>
                        </a:rPr>
                        <a:t>Dry or Pre-wetted Salt:</a:t>
                      </a:r>
                      <a:endParaRPr kumimoji="0" lang="en-US" sz="17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7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25°F or above: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130 lbs. of dry or pre-wet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salt 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20°F to 25°F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170 lbs of pre-wet salt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dirty="0" smtClean="0">
                          <a:ln>
                            <a:noFill/>
                          </a:ln>
                          <a:solidFill>
                            <a:schemeClr val="tx1"/>
                          </a:solidFill>
                          <a:effectLst/>
                          <a:latin typeface="Arial" charset="0"/>
                          <a:cs typeface="Arial" charset="0"/>
                        </a:rPr>
                        <a:t>15°F to 20°F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230 lbs. of pre-wet salt</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700" b="0" i="0" u="none" strike="noStrike" cap="none" normalizeH="0" baseline="0" smtClean="0">
                          <a:ln>
                            <a:noFill/>
                          </a:ln>
                          <a:solidFill>
                            <a:schemeClr val="tx1"/>
                          </a:solidFill>
                          <a:effectLst/>
                          <a:latin typeface="Arial" charset="0"/>
                          <a:cs typeface="Arial" charset="0"/>
                        </a:rPr>
                        <a:t>per Snow Lane Mile.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dirty="0" smtClean="0">
                          <a:ln>
                            <a:noFill/>
                          </a:ln>
                          <a:solidFill>
                            <a:schemeClr val="tx1"/>
                          </a:solidFill>
                          <a:effectLst/>
                          <a:latin typeface="Arial" charset="0"/>
                          <a:cs typeface="Arial" charset="0"/>
                        </a:rPr>
                        <a:t>Below 15°F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dirty="0" smtClean="0">
                          <a:ln>
                            <a:noFill/>
                          </a:ln>
                          <a:solidFill>
                            <a:schemeClr val="tx1"/>
                          </a:solidFill>
                          <a:effectLst/>
                          <a:latin typeface="Arial" charset="0"/>
                          <a:cs typeface="Arial" charset="0"/>
                        </a:rPr>
                        <a:t>Recommend Straight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700" b="0" i="0" u="none" strike="noStrike" cap="none" normalizeH="0" baseline="0" dirty="0" smtClean="0">
                          <a:ln>
                            <a:noFill/>
                          </a:ln>
                          <a:solidFill>
                            <a:schemeClr val="tx1"/>
                          </a:solidFill>
                          <a:effectLst/>
                          <a:latin typeface="Arial" charset="0"/>
                          <a:cs typeface="Arial" charset="0"/>
                        </a:rPr>
                        <a:t>Anti-Skid be used*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7303" name="Rectangle 27"/>
          <p:cNvSpPr>
            <a:spLocks noChangeArrowheads="1"/>
          </p:cNvSpPr>
          <p:nvPr/>
        </p:nvSpPr>
        <p:spPr bwMode="auto">
          <a:xfrm>
            <a:off x="76200" y="1797050"/>
            <a:ext cx="8305800" cy="519113"/>
          </a:xfrm>
          <a:prstGeom prst="rect">
            <a:avLst/>
          </a:prstGeom>
          <a:noFill/>
          <a:ln w="9525">
            <a:noFill/>
            <a:miter lim="800000"/>
            <a:headEnd/>
            <a:tailEnd/>
          </a:ln>
        </p:spPr>
        <p:txBody>
          <a:bodyPr>
            <a:spAutoFit/>
          </a:bodyPr>
          <a:lstStyle/>
          <a:p>
            <a:r>
              <a:rPr lang="en-US" sz="2800" b="1"/>
              <a:t>Second Priority Routes - Spreading Operation</a:t>
            </a:r>
          </a:p>
        </p:txBody>
      </p:sp>
      <p:sp>
        <p:nvSpPr>
          <p:cNvPr id="6"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8307" name="Rectangle 3"/>
          <p:cNvSpPr>
            <a:spLocks noChangeArrowheads="1"/>
          </p:cNvSpPr>
          <p:nvPr/>
        </p:nvSpPr>
        <p:spPr bwMode="auto">
          <a:xfrm>
            <a:off x="76200" y="4511675"/>
            <a:ext cx="8839200" cy="1825625"/>
          </a:xfrm>
          <a:prstGeom prst="rect">
            <a:avLst/>
          </a:prstGeom>
          <a:noFill/>
          <a:ln w="9525">
            <a:noFill/>
            <a:miter lim="800000"/>
            <a:headEnd/>
            <a:tailEnd/>
          </a:ln>
        </p:spPr>
        <p:txBody>
          <a:bodyPr tIns="0" bIns="0" anchor="ctr">
            <a:spAutoFit/>
          </a:bodyPr>
          <a:lstStyle/>
          <a:p>
            <a:pPr indent="155575">
              <a:tabLst>
                <a:tab pos="1920875" algn="l"/>
              </a:tabLst>
            </a:pPr>
            <a:r>
              <a:rPr lang="en-US" sz="2400"/>
              <a:t>Straight salt should not be used on low traffic volume third </a:t>
            </a:r>
          </a:p>
          <a:p>
            <a:pPr indent="155575">
              <a:tabLst>
                <a:tab pos="1920875" algn="l"/>
              </a:tabLst>
            </a:pPr>
            <a:r>
              <a:rPr lang="en-US" sz="2400"/>
              <a:t>priority roads. Treatment for these roads will primarily be a </a:t>
            </a:r>
          </a:p>
          <a:p>
            <a:pPr indent="155575">
              <a:tabLst>
                <a:tab pos="1920875" algn="l"/>
              </a:tabLst>
            </a:pPr>
            <a:r>
              <a:rPr lang="en-US" sz="2400"/>
              <a:t>mixture of 3 parts anti-skid material to 1 part salt or straight </a:t>
            </a:r>
          </a:p>
          <a:p>
            <a:pPr indent="155575">
              <a:tabLst>
                <a:tab pos="1920875" algn="l"/>
              </a:tabLst>
            </a:pPr>
            <a:r>
              <a:rPr lang="en-US" sz="2400"/>
              <a:t>anti-skid. With this type of material being used, weather </a:t>
            </a:r>
          </a:p>
          <a:p>
            <a:pPr indent="155575">
              <a:tabLst>
                <a:tab pos="1920875" algn="l"/>
              </a:tabLst>
            </a:pPr>
            <a:r>
              <a:rPr lang="en-US" sz="2400"/>
              <a:t>conditions and temperatures are the limiting factors.</a:t>
            </a:r>
            <a:r>
              <a:rPr lang="en-US"/>
              <a:t> </a:t>
            </a:r>
          </a:p>
        </p:txBody>
      </p:sp>
      <p:sp>
        <p:nvSpPr>
          <p:cNvPr id="98308" name="Rectangle 8"/>
          <p:cNvSpPr>
            <a:spLocks noChangeArrowheads="1"/>
          </p:cNvSpPr>
          <p:nvPr/>
        </p:nvSpPr>
        <p:spPr bwMode="auto">
          <a:xfrm>
            <a:off x="76200" y="1955800"/>
            <a:ext cx="8534400" cy="2555875"/>
          </a:xfrm>
          <a:prstGeom prst="rect">
            <a:avLst/>
          </a:prstGeom>
          <a:noFill/>
          <a:ln w="9525">
            <a:noFill/>
            <a:miter lim="800000"/>
            <a:headEnd/>
            <a:tailEnd/>
          </a:ln>
        </p:spPr>
        <p:txBody>
          <a:bodyPr tIns="0" bIns="0" anchor="ctr">
            <a:spAutoFit/>
          </a:bodyPr>
          <a:lstStyle/>
          <a:p>
            <a:pPr indent="155575">
              <a:tabLst>
                <a:tab pos="1920875" algn="l"/>
              </a:tabLst>
            </a:pPr>
            <a:r>
              <a:rPr lang="en-US" sz="2400" b="1"/>
              <a:t>Third Priority Routes</a:t>
            </a:r>
          </a:p>
          <a:p>
            <a:pPr indent="155575">
              <a:tabLst>
                <a:tab pos="1920875" algn="l"/>
              </a:tabLst>
            </a:pPr>
            <a:endParaRPr lang="en-US" sz="2400"/>
          </a:p>
          <a:p>
            <a:pPr indent="155575">
              <a:tabLst>
                <a:tab pos="1920875" algn="l"/>
              </a:tabLst>
            </a:pPr>
            <a:r>
              <a:rPr lang="en-US" sz="2400"/>
              <a:t>Since it is not required to completely clear low traffic volume </a:t>
            </a:r>
          </a:p>
          <a:p>
            <a:pPr indent="155575">
              <a:tabLst>
                <a:tab pos="1920875" algn="l"/>
              </a:tabLst>
            </a:pPr>
            <a:r>
              <a:rPr lang="en-US" sz="2400"/>
              <a:t>third priority routes of snow by any action other than </a:t>
            </a:r>
          </a:p>
          <a:p>
            <a:pPr indent="155575">
              <a:tabLst>
                <a:tab pos="1920875" algn="l"/>
              </a:tabLst>
            </a:pPr>
            <a:r>
              <a:rPr lang="en-US" sz="2400"/>
              <a:t>plowing, continuous material applications over the entire </a:t>
            </a:r>
          </a:p>
          <a:p>
            <a:pPr indent="155575">
              <a:tabLst>
                <a:tab pos="1920875" algn="l"/>
              </a:tabLst>
            </a:pPr>
            <a:r>
              <a:rPr lang="en-US" sz="2400"/>
              <a:t>roadway length may not be necessary. </a:t>
            </a:r>
          </a:p>
          <a:p>
            <a:pPr indent="155575">
              <a:tabLst>
                <a:tab pos="1920875" algn="l"/>
              </a:tabLst>
            </a:pPr>
            <a:endParaRPr lang="en-US" sz="2400"/>
          </a:p>
        </p:txBody>
      </p:sp>
      <p:sp>
        <p:nvSpPr>
          <p:cNvPr id="6"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323850" y="1125538"/>
            <a:ext cx="8569325" cy="366712"/>
          </a:xfrm>
          <a:prstGeom prst="rect">
            <a:avLst/>
          </a:prstGeom>
          <a:noFill/>
          <a:ln w="9525">
            <a:noFill/>
            <a:miter lim="800000"/>
            <a:headEnd/>
            <a:tailEnd/>
          </a:ln>
        </p:spPr>
        <p:txBody>
          <a:bodyPr>
            <a:spAutoFit/>
          </a:bodyPr>
          <a:lstStyle/>
          <a:p>
            <a:endParaRPr lang="en-US"/>
          </a:p>
        </p:txBody>
      </p:sp>
      <p:sp>
        <p:nvSpPr>
          <p:cNvPr id="99331" name="Rectangle 3"/>
          <p:cNvSpPr>
            <a:spLocks noChangeArrowheads="1"/>
          </p:cNvSpPr>
          <p:nvPr/>
        </p:nvSpPr>
        <p:spPr bwMode="auto">
          <a:xfrm>
            <a:off x="152400" y="2117725"/>
            <a:ext cx="8458200" cy="2190750"/>
          </a:xfrm>
          <a:prstGeom prst="rect">
            <a:avLst/>
          </a:prstGeom>
          <a:noFill/>
          <a:ln w="9525">
            <a:noFill/>
            <a:miter lim="800000"/>
            <a:headEnd/>
            <a:tailEnd/>
          </a:ln>
        </p:spPr>
        <p:txBody>
          <a:bodyPr tIns="0" bIns="0" anchor="ctr">
            <a:spAutoFit/>
          </a:bodyPr>
          <a:lstStyle/>
          <a:p>
            <a:pPr indent="155575">
              <a:tabLst>
                <a:tab pos="1920875" algn="l"/>
              </a:tabLst>
            </a:pPr>
            <a:r>
              <a:rPr lang="en-US" sz="2400" b="1"/>
              <a:t>Third Priority Routes</a:t>
            </a:r>
            <a:endParaRPr lang="en-US" sz="2400"/>
          </a:p>
          <a:p>
            <a:pPr indent="155575">
              <a:tabLst>
                <a:tab pos="1920875" algn="l"/>
              </a:tabLst>
            </a:pPr>
            <a:r>
              <a:rPr lang="en-US" sz="2400"/>
              <a:t>It is important to spread the critical areas as soon as </a:t>
            </a:r>
          </a:p>
          <a:p>
            <a:pPr indent="155575">
              <a:tabLst>
                <a:tab pos="1920875" algn="l"/>
              </a:tabLst>
            </a:pPr>
            <a:r>
              <a:rPr lang="en-US" sz="2400"/>
              <a:t>noticeable snowfall (1/2" to 1") has accumulated in order to </a:t>
            </a:r>
          </a:p>
          <a:p>
            <a:pPr indent="155575">
              <a:tabLst>
                <a:tab pos="1920875" algn="l"/>
              </a:tabLst>
            </a:pPr>
            <a:r>
              <a:rPr lang="en-US" sz="2400"/>
              <a:t>establish a good base of material to provide vehicle traction. </a:t>
            </a:r>
          </a:p>
          <a:p>
            <a:pPr indent="155575">
              <a:tabLst>
                <a:tab pos="1920875" algn="l"/>
              </a:tabLst>
            </a:pPr>
            <a:r>
              <a:rPr lang="en-US" sz="2400"/>
              <a:t>Also, since the goal here is to spot spread select locations, </a:t>
            </a:r>
          </a:p>
          <a:p>
            <a:pPr indent="155575">
              <a:tabLst>
                <a:tab pos="1920875" algn="l"/>
              </a:tabLst>
            </a:pPr>
            <a:r>
              <a:rPr lang="en-US" sz="2400"/>
              <a:t>heavier material application rates are required.</a:t>
            </a:r>
          </a:p>
        </p:txBody>
      </p:sp>
      <p:sp>
        <p:nvSpPr>
          <p:cNvPr id="99332" name="Rectangle 8"/>
          <p:cNvSpPr>
            <a:spLocks noChangeArrowheads="1"/>
          </p:cNvSpPr>
          <p:nvPr/>
        </p:nvSpPr>
        <p:spPr bwMode="auto">
          <a:xfrm>
            <a:off x="152400" y="4572000"/>
            <a:ext cx="8610600" cy="1460500"/>
          </a:xfrm>
          <a:prstGeom prst="rect">
            <a:avLst/>
          </a:prstGeom>
          <a:noFill/>
          <a:ln w="9525">
            <a:noFill/>
            <a:miter lim="800000"/>
            <a:headEnd/>
            <a:tailEnd/>
          </a:ln>
        </p:spPr>
        <p:txBody>
          <a:bodyPr tIns="0" bIns="0" anchor="ctr">
            <a:spAutoFit/>
          </a:bodyPr>
          <a:lstStyle/>
          <a:p>
            <a:pPr indent="155575">
              <a:tabLst>
                <a:tab pos="1920875" algn="l"/>
              </a:tabLst>
            </a:pPr>
            <a:r>
              <a:rPr lang="en-US" sz="2400"/>
              <a:t>The following application rate guidelines are recommended </a:t>
            </a:r>
          </a:p>
          <a:p>
            <a:pPr indent="155575">
              <a:tabLst>
                <a:tab pos="1920875" algn="l"/>
              </a:tabLst>
            </a:pPr>
            <a:r>
              <a:rPr lang="en-US" sz="2400"/>
              <a:t>for third priority roads. Deviation from these guidelines may </a:t>
            </a:r>
          </a:p>
          <a:p>
            <a:pPr indent="155575">
              <a:tabLst>
                <a:tab pos="1920875" algn="l"/>
              </a:tabLst>
            </a:pPr>
            <a:r>
              <a:rPr lang="en-US" sz="2400"/>
              <a:t>be justified by factors such as weather forecasts, road </a:t>
            </a:r>
          </a:p>
          <a:p>
            <a:pPr indent="155575">
              <a:tabLst>
                <a:tab pos="1920875" algn="l"/>
              </a:tabLst>
            </a:pPr>
            <a:r>
              <a:rPr lang="en-US" sz="2400"/>
              <a:t>conditions, material availability or time.</a:t>
            </a:r>
          </a:p>
        </p:txBody>
      </p:sp>
      <p:sp>
        <p:nvSpPr>
          <p:cNvPr id="6" name="Rectangle 2"/>
          <p:cNvSpPr>
            <a:spLocks/>
          </p:cNvSpPr>
          <p:nvPr/>
        </p:nvSpPr>
        <p:spPr bwMode="auto">
          <a:xfrm>
            <a:off x="101600" y="166688"/>
            <a:ext cx="8229600" cy="1143000"/>
          </a:xfrm>
          <a:prstGeom prst="rect">
            <a:avLst/>
          </a:prstGeom>
          <a:noFill/>
          <a:ln w="9525">
            <a:noFill/>
            <a:miter lim="800000"/>
            <a:headEnd/>
            <a:tailEnd/>
          </a:ln>
        </p:spPr>
        <p:txBody>
          <a:bodyPr anchor="ctr"/>
          <a:lstStyle/>
          <a:p>
            <a:pPr>
              <a:defRPr/>
            </a:pPr>
            <a:r>
              <a:rPr lang="en-US" sz="3800" dirty="0">
                <a:latin typeface="+mj-lt"/>
                <a:ea typeface="+mj-ea"/>
                <a:cs typeface="+mj-cs"/>
              </a:rPr>
              <a:t>Spreading Operations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1309</Words>
  <Application>Microsoft Office PowerPoint</Application>
  <PresentationFormat>On-screen Show (4:3)</PresentationFormat>
  <Paragraphs>269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Spreading Operations</vt:lpstr>
      <vt:lpstr>Slide 2</vt:lpstr>
      <vt:lpstr>Slide 3</vt:lpstr>
      <vt:lpstr>Slide 4</vt:lpstr>
      <vt:lpstr>Slide 5</vt:lpstr>
      <vt:lpstr>Slide 6</vt:lpstr>
      <vt:lpstr>Slide 7</vt:lpstr>
      <vt:lpstr>Slide 8</vt:lpstr>
      <vt:lpstr>Slide 9</vt:lpstr>
      <vt:lpstr>Slide 10</vt:lpstr>
      <vt:lpstr>Slide 11</vt:lpstr>
      <vt:lpstr>Table 2: Notes</vt:lpstr>
      <vt:lpstr>Table 2: Notes</vt:lpstr>
      <vt:lpstr>Slide 14</vt:lpstr>
      <vt:lpstr>Slide 15</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Spreading Operations</dc:title>
  <dc:creator>peter wisniewski</dc:creator>
  <cp:lastModifiedBy>peter wisniewski</cp:lastModifiedBy>
  <cp:revision>1</cp:revision>
  <dcterms:created xsi:type="dcterms:W3CDTF">2013-08-13T13:24:20Z</dcterms:created>
  <dcterms:modified xsi:type="dcterms:W3CDTF">2013-08-13T13:24:51Z</dcterms:modified>
</cp:coreProperties>
</file>