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1D6CC-54C3-47D5-9F3C-AAEF2A8BF1A0}"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86119-EB05-40BD-BAF4-022E19EAD45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731963" y="762000"/>
            <a:ext cx="3251200" cy="2438400"/>
          </a:xfrm>
          <a:ln/>
        </p:spPr>
      </p:sp>
      <p:sp>
        <p:nvSpPr>
          <p:cNvPr id="198659" name="Rectangle 3"/>
          <p:cNvSpPr>
            <a:spLocks noGrp="1" noChangeArrowheads="1"/>
          </p:cNvSpPr>
          <p:nvPr>
            <p:ph type="body" idx="1"/>
          </p:nvPr>
        </p:nvSpPr>
        <p:spPr>
          <a:xfrm>
            <a:off x="381000" y="3277324"/>
            <a:ext cx="6096000" cy="5180284"/>
          </a:xfrm>
          <a:noFill/>
          <a:ln/>
        </p:spPr>
        <p:txBody>
          <a:bodyPr/>
          <a:lstStyle/>
          <a:p>
            <a:pPr eaLnBrk="1" hangingPunct="1"/>
            <a:r>
              <a:rPr lang="en-US" smtClean="0"/>
              <a:t>In this section we need to discuss:</a:t>
            </a:r>
          </a:p>
          <a:p>
            <a:pPr lvl="1" eaLnBrk="1" hangingPunct="1"/>
            <a:r>
              <a:rPr lang="en-US" smtClean="0"/>
              <a:t>Policies and procedures regarding plow operation</a:t>
            </a:r>
          </a:p>
          <a:p>
            <a:pPr lvl="1" eaLnBrk="1" hangingPunct="1"/>
            <a:r>
              <a:rPr lang="en-US" smtClean="0"/>
              <a:t>Actual plowing techniques for different types of roads and for different situations. We’ll also look at the use of different types of plows.</a:t>
            </a:r>
          </a:p>
          <a:p>
            <a:pPr lvl="1" eaLnBrk="1" hangingPunct="1"/>
            <a:r>
              <a:rPr lang="en-US" smtClean="0"/>
              <a:t>And we’ll consider those special problems that may be encountered while plowing.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731963" y="762000"/>
            <a:ext cx="3251200" cy="2438400"/>
          </a:xfrm>
          <a:ln/>
        </p:spPr>
      </p:sp>
      <p:sp>
        <p:nvSpPr>
          <p:cNvPr id="199683" name="Rectangle 3"/>
          <p:cNvSpPr>
            <a:spLocks noGrp="1" noChangeArrowheads="1"/>
          </p:cNvSpPr>
          <p:nvPr>
            <p:ph type="body" idx="1"/>
          </p:nvPr>
        </p:nvSpPr>
        <p:spPr>
          <a:xfrm>
            <a:off x="381000" y="3277324"/>
            <a:ext cx="6096000" cy="5180284"/>
          </a:xfrm>
          <a:noFill/>
          <a:ln/>
        </p:spPr>
        <p:txBody>
          <a:bodyPr/>
          <a:lstStyle/>
          <a:p>
            <a:r>
              <a:rPr lang="en-US" smtClean="0"/>
              <a:t>As you heard, the priority is to open the road. </a:t>
            </a:r>
          </a:p>
          <a:p>
            <a:r>
              <a:rPr lang="en-US" sz="1400" i="1" smtClean="0"/>
              <a:t>The difference here is in which lane of a multi-lane road do you do first and in which direction you push the snow.</a:t>
            </a:r>
          </a:p>
          <a:p>
            <a:r>
              <a:rPr lang="en-US" sz="1400" i="1" smtClean="0"/>
              <a:t>As seen, it really depends on</a:t>
            </a:r>
            <a:r>
              <a:rPr lang="en-US" smtClean="0"/>
              <a:t> whether or not there is a median into which the snow can be plowed.</a:t>
            </a:r>
          </a:p>
          <a:p>
            <a:r>
              <a:rPr lang="en-US" smtClean="0"/>
              <a:t>With a median, you can plow the right lane first pushing snow to the right.</a:t>
            </a:r>
          </a:p>
          <a:p>
            <a:r>
              <a:rPr lang="en-US" smtClean="0"/>
              <a:t>You then plow the left lane, pushing snow to the left and into the median, and picking up all snow left from the prior pass.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731963" y="762000"/>
            <a:ext cx="3251200" cy="2438400"/>
          </a:xfrm>
          <a:ln/>
        </p:spPr>
      </p:sp>
      <p:sp>
        <p:nvSpPr>
          <p:cNvPr id="200707" name="Rectangle 3"/>
          <p:cNvSpPr>
            <a:spLocks noGrp="1" noChangeArrowheads="1"/>
          </p:cNvSpPr>
          <p:nvPr>
            <p:ph type="body" idx="1"/>
          </p:nvPr>
        </p:nvSpPr>
        <p:spPr>
          <a:xfrm>
            <a:off x="381000" y="3277324"/>
            <a:ext cx="6096000" cy="5180284"/>
          </a:xfrm>
          <a:noFill/>
          <a:ln/>
        </p:spPr>
        <p:txBody>
          <a:bodyPr/>
          <a:lstStyle/>
          <a:p>
            <a:r>
              <a:rPr lang="en-US" smtClean="0"/>
              <a:t>If there is no median into which you can push the snow, then you need to altar your technique.</a:t>
            </a:r>
          </a:p>
          <a:p>
            <a:r>
              <a:rPr lang="en-US" sz="1400" i="1" smtClean="0"/>
              <a:t>You will need to plow the left lane first pushing snow to the right.</a:t>
            </a:r>
          </a:p>
          <a:p>
            <a:r>
              <a:rPr lang="en-US" sz="1400" i="1" smtClean="0"/>
              <a:t>You will then plow the right lane, picking up the snow plowed from the left lane and continue to move it to the right.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731963" y="762000"/>
            <a:ext cx="3251200" cy="2438400"/>
          </a:xfrm>
          <a:ln/>
        </p:spPr>
      </p:sp>
      <p:sp>
        <p:nvSpPr>
          <p:cNvPr id="201731" name="Rectangle 3"/>
          <p:cNvSpPr>
            <a:spLocks noGrp="1" noChangeArrowheads="1"/>
          </p:cNvSpPr>
          <p:nvPr>
            <p:ph type="body" idx="1"/>
          </p:nvPr>
        </p:nvSpPr>
        <p:spPr>
          <a:xfrm>
            <a:off x="381000" y="3277324"/>
            <a:ext cx="6096000" cy="5180284"/>
          </a:xfrm>
          <a:noFill/>
          <a:ln/>
        </p:spPr>
        <p:txBody>
          <a:bodyPr/>
          <a:lstStyle/>
          <a:p>
            <a:pPr>
              <a:spcBef>
                <a:spcPct val="50000"/>
              </a:spcBef>
            </a:pPr>
            <a:r>
              <a:rPr lang="en-US" smtClean="0"/>
              <a:t>If you have the truck and operator resources to do tandem plowing, clearing multiple-lane roads is much more efficient and effective, clearing the road and making it safer in less time.</a:t>
            </a:r>
          </a:p>
          <a:p>
            <a:pPr>
              <a:spcBef>
                <a:spcPct val="50000"/>
              </a:spcBef>
            </a:pPr>
            <a:r>
              <a:rPr lang="en-US" smtClean="0"/>
              <a:t>With a median area for pushing the snow, the lead truck can plow the left lane pushing the snow to the left into the median.</a:t>
            </a:r>
          </a:p>
          <a:p>
            <a:pPr>
              <a:spcBef>
                <a:spcPct val="50000"/>
              </a:spcBef>
            </a:pPr>
            <a:r>
              <a:rPr lang="en-US" smtClean="0"/>
              <a:t>The second truck follows plowing the right lane, pushing snow to the right.</a:t>
            </a:r>
          </a:p>
          <a:p>
            <a:pPr>
              <a:spcBef>
                <a:spcPct val="50000"/>
              </a:spcBef>
            </a:pPr>
            <a:r>
              <a:rPr lang="en-US" smtClean="0"/>
              <a:t>Without the median, the lead truck plows the left lane pushing snow to right.</a:t>
            </a:r>
          </a:p>
          <a:p>
            <a:pPr>
              <a:spcBef>
                <a:spcPct val="50000"/>
              </a:spcBef>
            </a:pPr>
            <a:r>
              <a:rPr lang="en-US" smtClean="0"/>
              <a:t>The second truck plows the right lane, picking up the snow plowed by the lead truck and continues to push the snow to the right.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381000" y="3277324"/>
            <a:ext cx="6096000" cy="5180284"/>
          </a:xfrm>
          <a:noFill/>
          <a:ln/>
        </p:spPr>
        <p:txBody>
          <a:bodyPr lIns="90488" tIns="44450" rIns="90488" bIns="44450"/>
          <a:lstStyle/>
          <a:p>
            <a:pPr eaLnBrk="1" hangingPunct="1"/>
            <a:r>
              <a:rPr lang="en-US" smtClean="0"/>
              <a:t>Recommendations for accident policy</a:t>
            </a:r>
          </a:p>
          <a:p>
            <a:pPr lvl="1" eaLnBrk="1" hangingPunct="1"/>
            <a:r>
              <a:rPr lang="en-US" smtClean="0"/>
              <a:t>For accidents involving your plow trucks: operator should report any accident immediately and call for medical assistance as needed and for police to investigate</a:t>
            </a:r>
          </a:p>
          <a:p>
            <a:pPr lvl="1" eaLnBrk="1" hangingPunct="1"/>
            <a:r>
              <a:rPr lang="en-US" smtClean="0"/>
              <a:t>For other accidents, call for police and emergency medical assistance as required. Render site assistance as to traffic control until police arrive, work with police afterward if needed.</a:t>
            </a:r>
          </a:p>
          <a:p>
            <a:pPr lvl="1" eaLnBrk="1" hangingPunct="1"/>
            <a:r>
              <a:rPr lang="en-US" sz="1400" i="1" smtClean="0"/>
              <a:t>If you assist the injured, you should be trained and know what you are doing, using universal precautions in order not to endanger your own health.</a:t>
            </a:r>
          </a:p>
          <a:p>
            <a:pPr lvl="1" eaLnBrk="1" hangingPunct="1"/>
            <a:r>
              <a:rPr lang="en-US" smtClean="0"/>
              <a:t>Notify your supervisor of any roadway accidents. </a:t>
            </a:r>
          </a:p>
          <a:p>
            <a:pPr lvl="1" eaLnBrk="1" hangingPunct="1"/>
            <a:r>
              <a:rPr lang="en-US" smtClean="0"/>
              <a:t>You may want to document road conditions for potential liability claims. A disposable camera in each plow truck has proven valuable in defending future claims. </a:t>
            </a:r>
          </a:p>
        </p:txBody>
      </p:sp>
      <p:sp>
        <p:nvSpPr>
          <p:cNvPr id="202755" name="Rectangle 3"/>
          <p:cNvSpPr>
            <a:spLocks noGrp="1" noRot="1" noChangeAspect="1" noChangeArrowheads="1" noTextEdit="1"/>
          </p:cNvSpPr>
          <p:nvPr>
            <p:ph type="sldImg"/>
          </p:nvPr>
        </p:nvSpPr>
        <p:spPr>
          <a:xfrm>
            <a:off x="1816100" y="762000"/>
            <a:ext cx="3149600" cy="23622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731963" y="762000"/>
            <a:ext cx="3251200" cy="2438400"/>
          </a:xfrm>
          <a:ln/>
        </p:spPr>
      </p:sp>
      <p:sp>
        <p:nvSpPr>
          <p:cNvPr id="203779" name="Rectangle 3"/>
          <p:cNvSpPr>
            <a:spLocks noGrp="1" noChangeArrowheads="1"/>
          </p:cNvSpPr>
          <p:nvPr>
            <p:ph type="body" idx="1"/>
          </p:nvPr>
        </p:nvSpPr>
        <p:spPr>
          <a:xfrm>
            <a:off x="381000" y="3277324"/>
            <a:ext cx="6096000" cy="5180284"/>
          </a:xfrm>
          <a:noFill/>
          <a:ln/>
        </p:spPr>
        <p:txBody>
          <a:bodyPr/>
          <a:lstStyle/>
          <a:p>
            <a:pPr eaLnBrk="1" hangingPunct="1"/>
            <a:r>
              <a:rPr lang="en-US" sz="1400" i="1" smtClean="0"/>
              <a:t>You should avoid down winging. The push arms should always be level with the wing moldboard. As you saw in the video, not only can downwinging cause undue stress on the equipment, but can cause damage to the roadside and create higher drifting in windy conditions</a:t>
            </a:r>
            <a:r>
              <a:rPr 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731963" y="762000"/>
            <a:ext cx="3251200" cy="2438400"/>
          </a:xfrm>
          <a:ln/>
        </p:spPr>
      </p:sp>
      <p:sp>
        <p:nvSpPr>
          <p:cNvPr id="204803" name="Rectangle 3"/>
          <p:cNvSpPr>
            <a:spLocks noGrp="1" noChangeArrowheads="1"/>
          </p:cNvSpPr>
          <p:nvPr>
            <p:ph type="body" idx="1"/>
          </p:nvPr>
        </p:nvSpPr>
        <p:spPr>
          <a:xfrm>
            <a:off x="381000" y="3277324"/>
            <a:ext cx="6096000" cy="5180284"/>
          </a:xfrm>
          <a:noFill/>
          <a:ln/>
        </p:spPr>
        <p:txBody>
          <a:bodyPr/>
          <a:lstStyle/>
          <a:p>
            <a:pPr eaLnBrk="1" hangingPunct="1"/>
            <a:r>
              <a:rPr lang="en-US" smtClean="0"/>
              <a:t>When the roadside snow piles become extremely high, the wing plow can be used for benching, cutting off the top of these large piles.</a:t>
            </a:r>
          </a:p>
          <a:p>
            <a:pPr eaLnBrk="1" hangingPunct="1"/>
            <a:r>
              <a:rPr lang="en-US" smtClean="0"/>
              <a:t>This serves to provide better sight distance for the motorist and will give more room if another storm hits in the near future.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731963" y="762000"/>
            <a:ext cx="3251200" cy="2438400"/>
          </a:xfrm>
          <a:ln/>
        </p:spPr>
      </p:sp>
      <p:sp>
        <p:nvSpPr>
          <p:cNvPr id="205827" name="Rectangle 3"/>
          <p:cNvSpPr>
            <a:spLocks noGrp="1" noChangeArrowheads="1"/>
          </p:cNvSpPr>
          <p:nvPr>
            <p:ph type="body" idx="1"/>
          </p:nvPr>
        </p:nvSpPr>
        <p:spPr>
          <a:xfrm>
            <a:off x="381000" y="3277324"/>
            <a:ext cx="6096000" cy="5180284"/>
          </a:xfrm>
          <a:noFill/>
          <a:ln/>
        </p:spPr>
        <p:txBody>
          <a:bodyPr/>
          <a:lstStyle/>
          <a:p>
            <a:pPr eaLnBrk="1" hangingPunct="1"/>
            <a:r>
              <a:rPr lang="en-US" smtClean="0"/>
              <a:t>Remember, bridge surfaces freeze faster than normal roadway surfaces. </a:t>
            </a:r>
          </a:p>
          <a:p>
            <a:pPr eaLnBrk="1" hangingPunct="1"/>
            <a:r>
              <a:rPr lang="en-US" smtClean="0"/>
              <a:t>So be aware of potential icy conditions, particularly in the fall and early winter.</a:t>
            </a:r>
          </a:p>
          <a:p>
            <a:pPr eaLnBrk="1" hangingPunct="1"/>
            <a:r>
              <a:rPr lang="en-US" sz="1400" i="1" smtClean="0"/>
              <a:t>You also need to watch for expansion joints keeping the plow angled</a:t>
            </a:r>
            <a:r>
              <a:rPr lang="en-US" smtClean="0"/>
              <a:t> </a:t>
            </a:r>
            <a:r>
              <a:rPr lang="en-US" sz="1400" i="1" smtClean="0"/>
              <a:t>so as not to fall into the joint, causing a potentially serious accident.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40DE3-0908-4907-AB9B-B2EDB9B4843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40DE3-0908-4907-AB9B-B2EDB9B4843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40DE3-0908-4907-AB9B-B2EDB9B4843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40DE3-0908-4907-AB9B-B2EDB9B4843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40DE3-0908-4907-AB9B-B2EDB9B4843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840DE3-0908-4907-AB9B-B2EDB9B4843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840DE3-0908-4907-AB9B-B2EDB9B48438}"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840DE3-0908-4907-AB9B-B2EDB9B48438}"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40DE3-0908-4907-AB9B-B2EDB9B48438}"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0DE3-0908-4907-AB9B-B2EDB9B4843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0DE3-0908-4907-AB9B-B2EDB9B4843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B3AD-CA6E-4B65-9DA5-4BD1005172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40DE3-0908-4907-AB9B-B2EDB9B48438}" type="datetimeFigureOut">
              <a:rPr lang="en-US" smtClean="0"/>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1B3AD-CA6E-4B65-9DA5-4BD1005172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a:xfrm>
            <a:off x="152400" y="152400"/>
            <a:ext cx="4495800" cy="1266825"/>
          </a:xfrm>
        </p:spPr>
        <p:txBody>
          <a:bodyPr>
            <a:normAutofit fontScale="90000"/>
          </a:bodyPr>
          <a:lstStyle/>
          <a:p>
            <a:pPr eaLnBrk="1" hangingPunct="1">
              <a:defRPr/>
            </a:pPr>
            <a:r>
              <a:rPr lang="en-US" kern="1200" dirty="0" smtClean="0"/>
              <a:t>Plowing Operations</a:t>
            </a:r>
          </a:p>
        </p:txBody>
      </p:sp>
      <p:sp>
        <p:nvSpPr>
          <p:cNvPr id="84995" name="Rectangle 3"/>
          <p:cNvSpPr>
            <a:spLocks noGrp="1"/>
          </p:cNvSpPr>
          <p:nvPr>
            <p:ph type="body" sz="half" idx="4294967295"/>
          </p:nvPr>
        </p:nvSpPr>
        <p:spPr>
          <a:xfrm>
            <a:off x="152400" y="1828800"/>
            <a:ext cx="5799138" cy="4525963"/>
          </a:xfrm>
        </p:spPr>
        <p:txBody>
          <a:bodyPr/>
          <a:lstStyle/>
          <a:p>
            <a:pPr eaLnBrk="1" hangingPunct="1"/>
            <a:r>
              <a:rPr lang="en-US" sz="2600" smtClean="0"/>
              <a:t>Policies and Procedures</a:t>
            </a:r>
          </a:p>
          <a:p>
            <a:pPr eaLnBrk="1" hangingPunct="1"/>
            <a:r>
              <a:rPr lang="en-US" sz="2600" smtClean="0"/>
              <a:t>Plowing Techniques</a:t>
            </a:r>
          </a:p>
          <a:p>
            <a:pPr eaLnBrk="1" hangingPunct="1"/>
            <a:r>
              <a:rPr lang="en-US" sz="2600" smtClean="0"/>
              <a:t>Special Concerns</a:t>
            </a:r>
          </a:p>
        </p:txBody>
      </p:sp>
      <p:pic>
        <p:nvPicPr>
          <p:cNvPr id="522243" name="Picture 4" descr="PLOWTRAN"/>
          <p:cNvPicPr>
            <a:picLocks noChangeAspect="1" noChangeArrowheads="1"/>
          </p:cNvPicPr>
          <p:nvPr/>
        </p:nvPicPr>
        <p:blipFill>
          <a:blip r:embed="rId3" cstate="print">
            <a:lum bright="24000"/>
          </a:blip>
          <a:srcRect/>
          <a:stretch>
            <a:fillRect/>
          </a:stretch>
        </p:blipFill>
        <p:spPr bwMode="auto">
          <a:xfrm>
            <a:off x="3733800" y="2743200"/>
            <a:ext cx="5165678" cy="3619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a:xfrm>
            <a:off x="152400" y="152400"/>
            <a:ext cx="5486400" cy="1266825"/>
          </a:xfrm>
        </p:spPr>
        <p:txBody>
          <a:bodyPr>
            <a:normAutofit fontScale="90000"/>
          </a:bodyPr>
          <a:lstStyle/>
          <a:p>
            <a:pPr algn="l" eaLnBrk="1" hangingPunct="1"/>
            <a:r>
              <a:rPr lang="en-US" smtClean="0"/>
              <a:t>Plowing: </a:t>
            </a:r>
            <a:br>
              <a:rPr lang="en-US" smtClean="0"/>
            </a:br>
            <a:r>
              <a:rPr lang="en-US" smtClean="0"/>
              <a:t>Multiple lane highways</a:t>
            </a:r>
          </a:p>
        </p:txBody>
      </p:sp>
      <p:sp>
        <p:nvSpPr>
          <p:cNvPr id="713731" name="Rectangle 3"/>
          <p:cNvSpPr>
            <a:spLocks noGrp="1"/>
          </p:cNvSpPr>
          <p:nvPr>
            <p:ph type="body" idx="4294967295"/>
          </p:nvPr>
        </p:nvSpPr>
        <p:spPr>
          <a:xfrm>
            <a:off x="304800" y="1828800"/>
            <a:ext cx="4343400" cy="4724400"/>
          </a:xfrm>
        </p:spPr>
        <p:txBody>
          <a:bodyPr/>
          <a:lstStyle/>
          <a:p>
            <a:pPr eaLnBrk="1" hangingPunct="1">
              <a:lnSpc>
                <a:spcPct val="90000"/>
              </a:lnSpc>
            </a:pPr>
            <a:r>
              <a:rPr lang="en-US" sz="2600" smtClean="0"/>
              <a:t>Priority</a:t>
            </a:r>
          </a:p>
          <a:p>
            <a:pPr lvl="1" eaLnBrk="1" hangingPunct="1">
              <a:lnSpc>
                <a:spcPct val="90000"/>
              </a:lnSpc>
            </a:pPr>
            <a:r>
              <a:rPr lang="en-US" sz="2200" smtClean="0"/>
              <a:t>Open travel lane</a:t>
            </a:r>
          </a:p>
          <a:p>
            <a:pPr eaLnBrk="1" hangingPunct="1">
              <a:lnSpc>
                <a:spcPct val="90000"/>
              </a:lnSpc>
            </a:pPr>
            <a:r>
              <a:rPr lang="en-US" sz="2600" smtClean="0"/>
              <a:t>With median</a:t>
            </a:r>
          </a:p>
          <a:p>
            <a:pPr lvl="1" eaLnBrk="1" hangingPunct="1">
              <a:lnSpc>
                <a:spcPct val="90000"/>
              </a:lnSpc>
            </a:pPr>
            <a:r>
              <a:rPr lang="en-US" sz="2200" smtClean="0"/>
              <a:t>Plow right lane to right </a:t>
            </a:r>
          </a:p>
          <a:p>
            <a:pPr lvl="1" eaLnBrk="1" hangingPunct="1">
              <a:lnSpc>
                <a:spcPct val="90000"/>
              </a:lnSpc>
            </a:pPr>
            <a:r>
              <a:rPr lang="en-US" sz="2200" smtClean="0"/>
              <a:t>Plow snow in left lane to left into median</a:t>
            </a:r>
          </a:p>
          <a:p>
            <a:pPr lvl="1" eaLnBrk="1" hangingPunct="1">
              <a:lnSpc>
                <a:spcPct val="90000"/>
              </a:lnSpc>
            </a:pPr>
            <a:r>
              <a:rPr lang="en-US" sz="2200" smtClean="0"/>
              <a:t>Pick up all snow left from prior pass</a:t>
            </a:r>
          </a:p>
        </p:txBody>
      </p:sp>
      <p:pic>
        <p:nvPicPr>
          <p:cNvPr id="86020" name="Picture 4" descr="multilane1 sketch"/>
          <p:cNvPicPr>
            <a:picLocks noChangeAspect="1" noChangeArrowheads="1"/>
          </p:cNvPicPr>
          <p:nvPr/>
        </p:nvPicPr>
        <p:blipFill>
          <a:blip r:embed="rId3" cstate="print"/>
          <a:srcRect/>
          <a:stretch>
            <a:fillRect/>
          </a:stretch>
        </p:blipFill>
        <p:spPr bwMode="auto">
          <a:xfrm>
            <a:off x="5181600" y="1535113"/>
            <a:ext cx="3895725" cy="2655887"/>
          </a:xfrm>
          <a:prstGeom prst="rect">
            <a:avLst/>
          </a:prstGeom>
          <a:noFill/>
          <a:ln w="9525">
            <a:noFill/>
            <a:miter lim="800000"/>
            <a:headEnd/>
            <a:tailEnd/>
          </a:ln>
        </p:spPr>
      </p:pic>
      <p:pic>
        <p:nvPicPr>
          <p:cNvPr id="713733" name="Picture 5" descr="multilane2 sketch"/>
          <p:cNvPicPr>
            <a:picLocks noChangeAspect="1" noChangeArrowheads="1"/>
          </p:cNvPicPr>
          <p:nvPr/>
        </p:nvPicPr>
        <p:blipFill>
          <a:blip r:embed="rId4" cstate="print"/>
          <a:srcRect/>
          <a:stretch>
            <a:fillRect/>
          </a:stretch>
        </p:blipFill>
        <p:spPr bwMode="auto">
          <a:xfrm>
            <a:off x="5181600" y="4210050"/>
            <a:ext cx="3886200" cy="26479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anim calcmode="lin" valueType="num">
                                      <p:cBhvr additive="base">
                                        <p:cTn id="7" dur="500" fill="hold"/>
                                        <p:tgtEl>
                                          <p:spTgt spid="71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3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anim calcmode="lin" valueType="num">
                                      <p:cBhvr additive="base">
                                        <p:cTn id="11" dur="500" fill="hold"/>
                                        <p:tgtEl>
                                          <p:spTgt spid="7137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13731">
                                            <p:txEl>
                                              <p:pRg st="2" end="2"/>
                                            </p:txEl>
                                          </p:spTgt>
                                        </p:tgtEl>
                                        <p:attrNameLst>
                                          <p:attrName>style.visibility</p:attrName>
                                        </p:attrNameLst>
                                      </p:cBhvr>
                                      <p:to>
                                        <p:strVal val="visible"/>
                                      </p:to>
                                    </p:set>
                                    <p:anim calcmode="lin" valueType="num">
                                      <p:cBhvr additive="base">
                                        <p:cTn id="17" dur="500" fill="hold"/>
                                        <p:tgtEl>
                                          <p:spTgt spid="7137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3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13731">
                                            <p:txEl>
                                              <p:pRg st="3" end="3"/>
                                            </p:txEl>
                                          </p:spTgt>
                                        </p:tgtEl>
                                        <p:attrNameLst>
                                          <p:attrName>style.visibility</p:attrName>
                                        </p:attrNameLst>
                                      </p:cBhvr>
                                      <p:to>
                                        <p:strVal val="visible"/>
                                      </p:to>
                                    </p:set>
                                    <p:anim calcmode="lin" valueType="num">
                                      <p:cBhvr additive="base">
                                        <p:cTn id="21" dur="500" fill="hold"/>
                                        <p:tgtEl>
                                          <p:spTgt spid="7137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37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13731">
                                            <p:txEl>
                                              <p:pRg st="4" end="4"/>
                                            </p:txEl>
                                          </p:spTgt>
                                        </p:tgtEl>
                                        <p:attrNameLst>
                                          <p:attrName>style.visibility</p:attrName>
                                        </p:attrNameLst>
                                      </p:cBhvr>
                                      <p:to>
                                        <p:strVal val="visible"/>
                                      </p:to>
                                    </p:set>
                                    <p:anim calcmode="lin" valueType="num">
                                      <p:cBhvr additive="base">
                                        <p:cTn id="25" dur="500" fill="hold"/>
                                        <p:tgtEl>
                                          <p:spTgt spid="7137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373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13731">
                                            <p:txEl>
                                              <p:pRg st="5" end="5"/>
                                            </p:txEl>
                                          </p:spTgt>
                                        </p:tgtEl>
                                        <p:attrNameLst>
                                          <p:attrName>style.visibility</p:attrName>
                                        </p:attrNameLst>
                                      </p:cBhvr>
                                      <p:to>
                                        <p:strVal val="visible"/>
                                      </p:to>
                                    </p:set>
                                    <p:anim calcmode="lin" valueType="num">
                                      <p:cBhvr additive="base">
                                        <p:cTn id="29" dur="500" fill="hold"/>
                                        <p:tgtEl>
                                          <p:spTgt spid="71373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13733"/>
                                        </p:tgtEl>
                                        <p:attrNameLst>
                                          <p:attrName>style.visibility</p:attrName>
                                        </p:attrNameLst>
                                      </p:cBhvr>
                                      <p:to>
                                        <p:strVal val="visible"/>
                                      </p:to>
                                    </p:set>
                                    <p:animEffect transition="in" filter="dissolve">
                                      <p:cBhvr>
                                        <p:cTn id="35" dur="500"/>
                                        <p:tgtEl>
                                          <p:spTgt spid="71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type="body" idx="4294967295"/>
          </p:nvPr>
        </p:nvSpPr>
        <p:spPr>
          <a:xfrm>
            <a:off x="152400" y="1847850"/>
            <a:ext cx="4343400" cy="4724400"/>
          </a:xfrm>
        </p:spPr>
        <p:txBody>
          <a:bodyPr/>
          <a:lstStyle/>
          <a:p>
            <a:pPr eaLnBrk="1" hangingPunct="1"/>
            <a:r>
              <a:rPr lang="en-US" sz="2600" smtClean="0"/>
              <a:t>Without median</a:t>
            </a:r>
          </a:p>
          <a:p>
            <a:pPr lvl="1" eaLnBrk="1" hangingPunct="1"/>
            <a:r>
              <a:rPr lang="en-US" sz="2200" smtClean="0"/>
              <a:t>Plow snow in left lane to right</a:t>
            </a:r>
          </a:p>
          <a:p>
            <a:pPr lvl="1" eaLnBrk="1" hangingPunct="1"/>
            <a:r>
              <a:rPr lang="en-US" sz="2200" smtClean="0"/>
              <a:t>Continue to plow right lane to right, picking up snow from left lane</a:t>
            </a:r>
          </a:p>
          <a:p>
            <a:pPr lvl="1" eaLnBrk="1" hangingPunct="1"/>
            <a:r>
              <a:rPr lang="en-US" sz="2200" smtClean="0"/>
              <a:t>Pick up all snow from prior pass</a:t>
            </a:r>
          </a:p>
        </p:txBody>
      </p:sp>
      <p:pic>
        <p:nvPicPr>
          <p:cNvPr id="87043" name="Picture 4" descr="multilane3 sketch"/>
          <p:cNvPicPr>
            <a:picLocks noChangeAspect="1" noChangeArrowheads="1"/>
          </p:cNvPicPr>
          <p:nvPr/>
        </p:nvPicPr>
        <p:blipFill>
          <a:blip r:embed="rId3" cstate="print"/>
          <a:srcRect/>
          <a:stretch>
            <a:fillRect/>
          </a:stretch>
        </p:blipFill>
        <p:spPr bwMode="auto">
          <a:xfrm>
            <a:off x="5105400" y="1612900"/>
            <a:ext cx="3895725" cy="2654300"/>
          </a:xfrm>
          <a:prstGeom prst="rect">
            <a:avLst/>
          </a:prstGeom>
          <a:noFill/>
          <a:ln w="9525">
            <a:noFill/>
            <a:miter lim="800000"/>
            <a:headEnd/>
            <a:tailEnd/>
          </a:ln>
        </p:spPr>
      </p:pic>
      <p:pic>
        <p:nvPicPr>
          <p:cNvPr id="715781" name="Picture 5" descr="multilane4 sketch"/>
          <p:cNvPicPr>
            <a:picLocks noChangeAspect="1" noChangeArrowheads="1"/>
          </p:cNvPicPr>
          <p:nvPr/>
        </p:nvPicPr>
        <p:blipFill>
          <a:blip r:embed="rId4" cstate="print"/>
          <a:srcRect/>
          <a:stretch>
            <a:fillRect/>
          </a:stretch>
        </p:blipFill>
        <p:spPr bwMode="auto">
          <a:xfrm>
            <a:off x="5105400" y="4210050"/>
            <a:ext cx="3886200" cy="2647950"/>
          </a:xfrm>
          <a:prstGeom prst="rect">
            <a:avLst/>
          </a:prstGeom>
          <a:noFill/>
          <a:ln w="9525">
            <a:noFill/>
            <a:miter lim="800000"/>
            <a:headEnd/>
            <a:tailEnd/>
          </a:ln>
        </p:spPr>
      </p:pic>
      <p:sp>
        <p:nvSpPr>
          <p:cNvPr id="6" name="Rectangle 2"/>
          <p:cNvSpPr txBox="1">
            <a:spLocks/>
          </p:cNvSpPr>
          <p:nvPr/>
        </p:nvSpPr>
        <p:spPr bwMode="auto">
          <a:xfrm>
            <a:off x="152400" y="152400"/>
            <a:ext cx="5486400" cy="1266825"/>
          </a:xfrm>
          <a:prstGeom prst="rect">
            <a:avLst/>
          </a:prstGeom>
          <a:noFill/>
          <a:ln w="9525">
            <a:noFill/>
            <a:miter lim="800000"/>
            <a:headEnd/>
            <a:tailEnd/>
          </a:ln>
        </p:spPr>
        <p:txBody>
          <a:bodyPr anchor="ctr"/>
          <a:lstStyle/>
          <a:p>
            <a:pPr>
              <a:defRPr/>
            </a:pPr>
            <a:r>
              <a:rPr lang="en-US" sz="3800" kern="0" dirty="0">
                <a:latin typeface="+mj-lt"/>
                <a:ea typeface="+mj-ea"/>
                <a:cs typeface="+mj-cs"/>
              </a:rPr>
              <a:t>Plowing: </a:t>
            </a:r>
            <a:br>
              <a:rPr lang="en-US" sz="3800" kern="0" dirty="0">
                <a:latin typeface="+mj-lt"/>
                <a:ea typeface="+mj-ea"/>
                <a:cs typeface="+mj-cs"/>
              </a:rPr>
            </a:br>
            <a:r>
              <a:rPr lang="en-US" sz="3800" kern="0" dirty="0">
                <a:latin typeface="+mj-lt"/>
                <a:ea typeface="+mj-ea"/>
                <a:cs typeface="+mj-cs"/>
              </a:rPr>
              <a:t>Multiple lane highways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5781"/>
                                        </p:tgtEl>
                                        <p:attrNameLst>
                                          <p:attrName>style.visibility</p:attrName>
                                        </p:attrNameLst>
                                      </p:cBhvr>
                                      <p:to>
                                        <p:strVal val="visible"/>
                                      </p:to>
                                    </p:set>
                                    <p:animEffect transition="in" filter="dissolve">
                                      <p:cBhvr>
                                        <p:cTn id="7" dur="500"/>
                                        <p:tgtEl>
                                          <p:spTgt spid="71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p:cNvSpPr>
          <p:nvPr>
            <p:ph type="body" idx="4294967295"/>
          </p:nvPr>
        </p:nvSpPr>
        <p:spPr>
          <a:xfrm>
            <a:off x="252413" y="1676400"/>
            <a:ext cx="4876800" cy="685800"/>
          </a:xfrm>
        </p:spPr>
        <p:txBody>
          <a:bodyPr/>
          <a:lstStyle/>
          <a:p>
            <a:pPr eaLnBrk="1" hangingPunct="1"/>
            <a:r>
              <a:rPr lang="en-US" sz="2600" smtClean="0"/>
              <a:t>Efficient &amp; effective</a:t>
            </a:r>
          </a:p>
        </p:txBody>
      </p:sp>
      <p:pic>
        <p:nvPicPr>
          <p:cNvPr id="88067" name="Picture 5" descr="tandem1"/>
          <p:cNvPicPr>
            <a:picLocks noChangeAspect="1" noChangeArrowheads="1"/>
          </p:cNvPicPr>
          <p:nvPr/>
        </p:nvPicPr>
        <p:blipFill>
          <a:blip r:embed="rId3" cstate="print"/>
          <a:srcRect/>
          <a:stretch>
            <a:fillRect/>
          </a:stretch>
        </p:blipFill>
        <p:spPr bwMode="auto">
          <a:xfrm>
            <a:off x="4702175" y="2819400"/>
            <a:ext cx="4267200" cy="2906713"/>
          </a:xfrm>
          <a:prstGeom prst="rect">
            <a:avLst/>
          </a:prstGeom>
          <a:noFill/>
          <a:ln w="9525">
            <a:noFill/>
            <a:miter lim="800000"/>
            <a:headEnd/>
            <a:tailEnd/>
          </a:ln>
        </p:spPr>
      </p:pic>
      <p:pic>
        <p:nvPicPr>
          <p:cNvPr id="88068" name="Picture 6" descr="tandem2"/>
          <p:cNvPicPr>
            <a:picLocks noChangeAspect="1" noChangeArrowheads="1"/>
          </p:cNvPicPr>
          <p:nvPr/>
        </p:nvPicPr>
        <p:blipFill>
          <a:blip r:embed="rId4" cstate="print"/>
          <a:srcRect/>
          <a:stretch>
            <a:fillRect/>
          </a:stretch>
        </p:blipFill>
        <p:spPr bwMode="auto">
          <a:xfrm>
            <a:off x="228600" y="2819400"/>
            <a:ext cx="4267200" cy="2906713"/>
          </a:xfrm>
          <a:prstGeom prst="rect">
            <a:avLst/>
          </a:prstGeom>
          <a:noFill/>
          <a:ln w="9525">
            <a:noFill/>
            <a:miter lim="800000"/>
            <a:headEnd/>
            <a:tailEnd/>
          </a:ln>
        </p:spPr>
      </p:pic>
      <p:sp>
        <p:nvSpPr>
          <p:cNvPr id="88069" name="Text Box 7"/>
          <p:cNvSpPr txBox="1">
            <a:spLocks noChangeArrowheads="1"/>
          </p:cNvSpPr>
          <p:nvPr/>
        </p:nvSpPr>
        <p:spPr bwMode="auto">
          <a:xfrm>
            <a:off x="828675" y="5867400"/>
            <a:ext cx="2819400" cy="457200"/>
          </a:xfrm>
          <a:prstGeom prst="rect">
            <a:avLst/>
          </a:prstGeom>
          <a:noFill/>
          <a:ln w="12700">
            <a:noFill/>
            <a:miter lim="800000"/>
            <a:headEnd/>
            <a:tailEnd/>
          </a:ln>
        </p:spPr>
        <p:txBody>
          <a:bodyPr>
            <a:spAutoFit/>
          </a:bodyPr>
          <a:lstStyle/>
          <a:p>
            <a:pPr algn="ctr" eaLnBrk="0" hangingPunct="0"/>
            <a:r>
              <a:rPr lang="en-US" sz="2400" b="1">
                <a:solidFill>
                  <a:schemeClr val="tx2"/>
                </a:solidFill>
              </a:rPr>
              <a:t>without median</a:t>
            </a:r>
          </a:p>
        </p:txBody>
      </p:sp>
      <p:sp>
        <p:nvSpPr>
          <p:cNvPr id="88070" name="Text Box 8"/>
          <p:cNvSpPr txBox="1">
            <a:spLocks noChangeArrowheads="1"/>
          </p:cNvSpPr>
          <p:nvPr/>
        </p:nvSpPr>
        <p:spPr bwMode="auto">
          <a:xfrm>
            <a:off x="5638800" y="5867400"/>
            <a:ext cx="2819400" cy="457200"/>
          </a:xfrm>
          <a:prstGeom prst="rect">
            <a:avLst/>
          </a:prstGeom>
          <a:noFill/>
          <a:ln w="12700">
            <a:noFill/>
            <a:miter lim="800000"/>
            <a:headEnd/>
            <a:tailEnd/>
          </a:ln>
        </p:spPr>
        <p:txBody>
          <a:bodyPr>
            <a:spAutoFit/>
          </a:bodyPr>
          <a:lstStyle/>
          <a:p>
            <a:pPr algn="ctr" eaLnBrk="0" hangingPunct="0"/>
            <a:r>
              <a:rPr lang="en-US" sz="2400" b="1">
                <a:solidFill>
                  <a:schemeClr val="tx2"/>
                </a:solidFill>
              </a:rPr>
              <a:t>with median</a:t>
            </a:r>
          </a:p>
        </p:txBody>
      </p:sp>
      <p:sp>
        <p:nvSpPr>
          <p:cNvPr id="104455" name="Text Box 9"/>
          <p:cNvSpPr txBox="1">
            <a:spLocks noChangeArrowheads="1"/>
          </p:cNvSpPr>
          <p:nvPr/>
        </p:nvSpPr>
        <p:spPr bwMode="auto">
          <a:xfrm>
            <a:off x="136525" y="457200"/>
            <a:ext cx="3949700" cy="677863"/>
          </a:xfrm>
          <a:prstGeom prst="rect">
            <a:avLst/>
          </a:prstGeom>
          <a:noFill/>
          <a:ln w="9525">
            <a:noFill/>
            <a:miter lim="800000"/>
            <a:headEnd/>
            <a:tailEnd/>
          </a:ln>
        </p:spPr>
        <p:txBody>
          <a:bodyPr wrap="none">
            <a:spAutoFit/>
          </a:bodyPr>
          <a:lstStyle/>
          <a:p>
            <a:pPr>
              <a:defRPr/>
            </a:pPr>
            <a:r>
              <a:rPr lang="en-US" sz="3800" kern="0" dirty="0">
                <a:latin typeface="+mj-lt"/>
                <a:ea typeface="+mj-ea"/>
                <a:cs typeface="+mj-cs"/>
              </a:rPr>
              <a:t>Tandem Plowing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p:cNvSpPr>
          <p:nvPr>
            <p:ph type="body" idx="4294967295"/>
          </p:nvPr>
        </p:nvSpPr>
        <p:spPr>
          <a:xfrm>
            <a:off x="381000" y="1752600"/>
            <a:ext cx="7924800" cy="5105400"/>
          </a:xfrm>
        </p:spPr>
        <p:txBody>
          <a:bodyPr lIns="87972" tIns="43214" rIns="87972" bIns="43214"/>
          <a:lstStyle/>
          <a:p>
            <a:pPr eaLnBrk="1" hangingPunct="1">
              <a:lnSpc>
                <a:spcPct val="90000"/>
              </a:lnSpc>
              <a:buFont typeface="Arial" charset="0"/>
              <a:buNone/>
            </a:pPr>
            <a:r>
              <a:rPr lang="en-US" sz="2600" smtClean="0"/>
              <a:t>Know the Policy:</a:t>
            </a:r>
          </a:p>
          <a:p>
            <a:pPr eaLnBrk="1" hangingPunct="1">
              <a:lnSpc>
                <a:spcPct val="90000"/>
              </a:lnSpc>
            </a:pPr>
            <a:r>
              <a:rPr lang="en-US" sz="2600" smtClean="0"/>
              <a:t>Accidents involving your plow trucks</a:t>
            </a:r>
          </a:p>
          <a:p>
            <a:pPr lvl="1" eaLnBrk="1" hangingPunct="1">
              <a:lnSpc>
                <a:spcPct val="90000"/>
              </a:lnSpc>
            </a:pPr>
            <a:r>
              <a:rPr lang="en-US" sz="2200" smtClean="0"/>
              <a:t>Operator to report immediately</a:t>
            </a:r>
          </a:p>
          <a:p>
            <a:pPr lvl="1" eaLnBrk="1" hangingPunct="1">
              <a:lnSpc>
                <a:spcPct val="90000"/>
              </a:lnSpc>
            </a:pPr>
            <a:r>
              <a:rPr lang="en-US" sz="2200" smtClean="0"/>
              <a:t>Follow CDL regulations</a:t>
            </a:r>
          </a:p>
          <a:p>
            <a:pPr lvl="1" eaLnBrk="1" hangingPunct="1">
              <a:lnSpc>
                <a:spcPct val="90000"/>
              </a:lnSpc>
            </a:pPr>
            <a:r>
              <a:rPr lang="en-US" sz="2200" smtClean="0"/>
              <a:t>Call for police to investigate on site</a:t>
            </a:r>
          </a:p>
          <a:p>
            <a:pPr eaLnBrk="1" hangingPunct="1">
              <a:lnSpc>
                <a:spcPct val="90000"/>
              </a:lnSpc>
            </a:pPr>
            <a:r>
              <a:rPr lang="en-US" sz="2600" smtClean="0"/>
              <a:t>Other Accidents</a:t>
            </a:r>
          </a:p>
          <a:p>
            <a:pPr lvl="1" eaLnBrk="1" hangingPunct="1">
              <a:lnSpc>
                <a:spcPct val="90000"/>
              </a:lnSpc>
            </a:pPr>
            <a:r>
              <a:rPr lang="en-US" sz="2200" smtClean="0"/>
              <a:t>Render assistance as needed (call for help – police, emergency medical)</a:t>
            </a:r>
          </a:p>
          <a:p>
            <a:pPr lvl="1" eaLnBrk="1" hangingPunct="1">
              <a:lnSpc>
                <a:spcPct val="90000"/>
              </a:lnSpc>
            </a:pPr>
            <a:r>
              <a:rPr lang="en-US" sz="2200" smtClean="0"/>
              <a:t>Use universal safety precautions in treating injured persons</a:t>
            </a:r>
          </a:p>
          <a:p>
            <a:pPr lvl="1" eaLnBrk="1" hangingPunct="1">
              <a:lnSpc>
                <a:spcPct val="90000"/>
              </a:lnSpc>
            </a:pPr>
            <a:r>
              <a:rPr lang="en-US" sz="2200" smtClean="0"/>
              <a:t>Notify supervisor</a:t>
            </a:r>
          </a:p>
        </p:txBody>
      </p:sp>
      <p:sp>
        <p:nvSpPr>
          <p:cNvPr id="105475" name="Text Box 4"/>
          <p:cNvSpPr txBox="1">
            <a:spLocks noChangeArrowheads="1"/>
          </p:cNvSpPr>
          <p:nvPr/>
        </p:nvSpPr>
        <p:spPr bwMode="auto">
          <a:xfrm>
            <a:off x="0" y="152400"/>
            <a:ext cx="5029200" cy="1262063"/>
          </a:xfrm>
          <a:prstGeom prst="rect">
            <a:avLst/>
          </a:prstGeom>
          <a:noFill/>
          <a:ln w="9525">
            <a:noFill/>
            <a:miter lim="800000"/>
            <a:headEnd/>
            <a:tailEnd/>
          </a:ln>
        </p:spPr>
        <p:txBody>
          <a:bodyPr>
            <a:spAutoFit/>
          </a:bodyPr>
          <a:lstStyle/>
          <a:p>
            <a:pPr>
              <a:defRPr/>
            </a:pPr>
            <a:r>
              <a:rPr lang="en-US" sz="3800" kern="0" dirty="0">
                <a:latin typeface="+mj-lt"/>
                <a:ea typeface="+mj-ea"/>
                <a:cs typeface="+mj-cs"/>
              </a:rPr>
              <a:t>Plowing: </a:t>
            </a:r>
          </a:p>
          <a:p>
            <a:pPr>
              <a:defRPr/>
            </a:pPr>
            <a:r>
              <a:rPr lang="en-US" sz="3800" kern="0" dirty="0">
                <a:latin typeface="+mj-lt"/>
                <a:ea typeface="+mj-ea"/>
                <a:cs typeface="+mj-cs"/>
              </a:rPr>
              <a:t>Policies &amp; Procedures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additive="base">
                                        <p:cTn id="7" dur="500" fill="hold"/>
                                        <p:tgtEl>
                                          <p:spTgt spid="257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7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7027">
                                            <p:txEl>
                                              <p:pRg st="1" end="1"/>
                                            </p:txEl>
                                          </p:spTgt>
                                        </p:tgtEl>
                                        <p:attrNameLst>
                                          <p:attrName>style.visibility</p:attrName>
                                        </p:attrNameLst>
                                      </p:cBhvr>
                                      <p:to>
                                        <p:strVal val="visible"/>
                                      </p:to>
                                    </p:set>
                                    <p:anim calcmode="lin" valueType="num">
                                      <p:cBhvr additive="base">
                                        <p:cTn id="13" dur="500" fill="hold"/>
                                        <p:tgtEl>
                                          <p:spTgt spid="257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70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 calcmode="lin" valueType="num">
                                      <p:cBhvr additive="base">
                                        <p:cTn id="17" dur="500" fill="hold"/>
                                        <p:tgtEl>
                                          <p:spTgt spid="2570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70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7027">
                                            <p:txEl>
                                              <p:pRg st="3" end="3"/>
                                            </p:txEl>
                                          </p:spTgt>
                                        </p:tgtEl>
                                        <p:attrNameLst>
                                          <p:attrName>style.visibility</p:attrName>
                                        </p:attrNameLst>
                                      </p:cBhvr>
                                      <p:to>
                                        <p:strVal val="visible"/>
                                      </p:to>
                                    </p:set>
                                    <p:anim calcmode="lin" valueType="num">
                                      <p:cBhvr additive="base">
                                        <p:cTn id="21" dur="500" fill="hold"/>
                                        <p:tgtEl>
                                          <p:spTgt spid="2570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70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7027">
                                            <p:txEl>
                                              <p:pRg st="4" end="4"/>
                                            </p:txEl>
                                          </p:spTgt>
                                        </p:tgtEl>
                                        <p:attrNameLst>
                                          <p:attrName>style.visibility</p:attrName>
                                        </p:attrNameLst>
                                      </p:cBhvr>
                                      <p:to>
                                        <p:strVal val="visible"/>
                                      </p:to>
                                    </p:set>
                                    <p:anim calcmode="lin" valueType="num">
                                      <p:cBhvr additive="base">
                                        <p:cTn id="25" dur="500" fill="hold"/>
                                        <p:tgtEl>
                                          <p:spTgt spid="2570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7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7027">
                                            <p:txEl>
                                              <p:pRg st="5" end="5"/>
                                            </p:txEl>
                                          </p:spTgt>
                                        </p:tgtEl>
                                        <p:attrNameLst>
                                          <p:attrName>style.visibility</p:attrName>
                                        </p:attrNameLst>
                                      </p:cBhvr>
                                      <p:to>
                                        <p:strVal val="visible"/>
                                      </p:to>
                                    </p:set>
                                    <p:anim calcmode="lin" valueType="num">
                                      <p:cBhvr additive="base">
                                        <p:cTn id="31" dur="500" fill="hold"/>
                                        <p:tgtEl>
                                          <p:spTgt spid="2570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70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57027">
                                            <p:txEl>
                                              <p:pRg st="6" end="6"/>
                                            </p:txEl>
                                          </p:spTgt>
                                        </p:tgtEl>
                                        <p:attrNameLst>
                                          <p:attrName>style.visibility</p:attrName>
                                        </p:attrNameLst>
                                      </p:cBhvr>
                                      <p:to>
                                        <p:strVal val="visible"/>
                                      </p:to>
                                    </p:set>
                                    <p:anim calcmode="lin" valueType="num">
                                      <p:cBhvr additive="base">
                                        <p:cTn id="35" dur="500" fill="hold"/>
                                        <p:tgtEl>
                                          <p:spTgt spid="25702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702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7027">
                                            <p:txEl>
                                              <p:pRg st="7" end="7"/>
                                            </p:txEl>
                                          </p:spTgt>
                                        </p:tgtEl>
                                        <p:attrNameLst>
                                          <p:attrName>style.visibility</p:attrName>
                                        </p:attrNameLst>
                                      </p:cBhvr>
                                      <p:to>
                                        <p:strVal val="visible"/>
                                      </p:to>
                                    </p:set>
                                    <p:anim calcmode="lin" valueType="num">
                                      <p:cBhvr additive="base">
                                        <p:cTn id="39" dur="500" fill="hold"/>
                                        <p:tgtEl>
                                          <p:spTgt spid="25702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5702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57027">
                                            <p:txEl>
                                              <p:pRg st="8" end="8"/>
                                            </p:txEl>
                                          </p:spTgt>
                                        </p:tgtEl>
                                        <p:attrNameLst>
                                          <p:attrName>style.visibility</p:attrName>
                                        </p:attrNameLst>
                                      </p:cBhvr>
                                      <p:to>
                                        <p:strVal val="visible"/>
                                      </p:to>
                                    </p:set>
                                    <p:anim calcmode="lin" valueType="num">
                                      <p:cBhvr additive="base">
                                        <p:cTn id="43" dur="500" fill="hold"/>
                                        <p:tgtEl>
                                          <p:spTgt spid="25702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70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8" name="Object 35"/>
          <p:cNvGraphicFramePr>
            <a:graphicFrameLocks noChangeAspect="1"/>
          </p:cNvGraphicFramePr>
          <p:nvPr/>
        </p:nvGraphicFramePr>
        <p:xfrm>
          <a:off x="0" y="2497138"/>
          <a:ext cx="4495800" cy="3065462"/>
        </p:xfrm>
        <a:graphic>
          <a:graphicData uri="http://schemas.openxmlformats.org/presentationml/2006/ole">
            <p:oleObj spid="_x0000_s1026" name="Photo Editor Photo" r:id="rId4" imgW="3352381" imgH="2285714" progId="">
              <p:embed/>
            </p:oleObj>
          </a:graphicData>
        </a:graphic>
      </p:graphicFrame>
      <p:grpSp>
        <p:nvGrpSpPr>
          <p:cNvPr id="2" name="Group 3"/>
          <p:cNvGrpSpPr>
            <a:grpSpLocks/>
          </p:cNvGrpSpPr>
          <p:nvPr/>
        </p:nvGrpSpPr>
        <p:grpSpPr bwMode="auto">
          <a:xfrm>
            <a:off x="533400" y="2819400"/>
            <a:ext cx="3581400" cy="2209800"/>
            <a:chOff x="336" y="1776"/>
            <a:chExt cx="2256" cy="1392"/>
          </a:xfrm>
        </p:grpSpPr>
        <p:sp>
          <p:nvSpPr>
            <p:cNvPr id="6158" name="Line 4"/>
            <p:cNvSpPr>
              <a:spLocks noChangeShapeType="1"/>
            </p:cNvSpPr>
            <p:nvPr/>
          </p:nvSpPr>
          <p:spPr bwMode="auto">
            <a:xfrm>
              <a:off x="336" y="1776"/>
              <a:ext cx="2208" cy="1392"/>
            </a:xfrm>
            <a:prstGeom prst="line">
              <a:avLst/>
            </a:prstGeom>
            <a:noFill/>
            <a:ln w="76200">
              <a:solidFill>
                <a:schemeClr val="accent2"/>
              </a:solidFill>
              <a:round/>
              <a:headEnd/>
              <a:tailEnd/>
            </a:ln>
          </p:spPr>
          <p:txBody>
            <a:bodyPr/>
            <a:lstStyle/>
            <a:p>
              <a:endParaRPr lang="en-US"/>
            </a:p>
          </p:txBody>
        </p:sp>
        <p:sp>
          <p:nvSpPr>
            <p:cNvPr id="6159" name="Line 5"/>
            <p:cNvSpPr>
              <a:spLocks noChangeShapeType="1"/>
            </p:cNvSpPr>
            <p:nvPr/>
          </p:nvSpPr>
          <p:spPr bwMode="auto">
            <a:xfrm flipV="1">
              <a:off x="384" y="2016"/>
              <a:ext cx="2208" cy="1056"/>
            </a:xfrm>
            <a:prstGeom prst="line">
              <a:avLst/>
            </a:prstGeom>
            <a:noFill/>
            <a:ln w="76200">
              <a:solidFill>
                <a:schemeClr val="accent2"/>
              </a:solidFill>
              <a:round/>
              <a:headEnd/>
              <a:tailEnd/>
            </a:ln>
          </p:spPr>
          <p:txBody>
            <a:bodyPr/>
            <a:lstStyle/>
            <a:p>
              <a:endParaRPr lang="en-US"/>
            </a:p>
          </p:txBody>
        </p:sp>
      </p:grpSp>
      <p:sp>
        <p:nvSpPr>
          <p:cNvPr id="6150" name="Rectangle 6"/>
          <p:cNvSpPr>
            <a:spLocks noGrp="1"/>
          </p:cNvSpPr>
          <p:nvPr>
            <p:ph type="title" idx="4294967295"/>
          </p:nvPr>
        </p:nvSpPr>
        <p:spPr>
          <a:xfrm>
            <a:off x="87313" y="304800"/>
            <a:ext cx="6172200" cy="990600"/>
          </a:xfrm>
        </p:spPr>
        <p:txBody>
          <a:bodyPr/>
          <a:lstStyle/>
          <a:p>
            <a:pPr algn="l" eaLnBrk="1" hangingPunct="1"/>
            <a:r>
              <a:rPr lang="en-US" smtClean="0"/>
              <a:t>Plowing: Wing Plows</a:t>
            </a:r>
          </a:p>
        </p:txBody>
      </p:sp>
      <p:sp>
        <p:nvSpPr>
          <p:cNvPr id="6151" name="Rectangle 7"/>
          <p:cNvSpPr>
            <a:spLocks noChangeArrowheads="1"/>
          </p:cNvSpPr>
          <p:nvPr/>
        </p:nvSpPr>
        <p:spPr bwMode="auto">
          <a:xfrm>
            <a:off x="82550" y="1684338"/>
            <a:ext cx="8305800" cy="1143000"/>
          </a:xfrm>
          <a:prstGeom prst="rect">
            <a:avLst/>
          </a:prstGeom>
          <a:noFill/>
          <a:ln w="12700">
            <a:noFill/>
            <a:miter lim="800000"/>
            <a:headEnd/>
            <a:tailEnd/>
          </a:ln>
        </p:spPr>
        <p:txBody>
          <a:bodyPr lIns="90488" tIns="44450" rIns="90488" bIns="44450"/>
          <a:lstStyle/>
          <a:p>
            <a:pPr marL="342900" indent="-342900">
              <a:spcBef>
                <a:spcPct val="20000"/>
              </a:spcBef>
              <a:buFont typeface="Arial" charset="0"/>
              <a:buChar char="•"/>
            </a:pPr>
            <a:r>
              <a:rPr lang="en-US" sz="2800">
                <a:latin typeface="Calibri" pitchFamily="34" charset="0"/>
              </a:rPr>
              <a:t>Avoid ‘down winging’ – may damage equipment</a:t>
            </a:r>
          </a:p>
        </p:txBody>
      </p:sp>
      <p:grpSp>
        <p:nvGrpSpPr>
          <p:cNvPr id="3" name="Group 8"/>
          <p:cNvGrpSpPr>
            <a:grpSpLocks/>
          </p:cNvGrpSpPr>
          <p:nvPr/>
        </p:nvGrpSpPr>
        <p:grpSpPr bwMode="auto">
          <a:xfrm>
            <a:off x="0" y="2590800"/>
            <a:ext cx="4495800" cy="4267200"/>
            <a:chOff x="0" y="1488"/>
            <a:chExt cx="2832" cy="2688"/>
          </a:xfrm>
        </p:grpSpPr>
        <p:sp>
          <p:nvSpPr>
            <p:cNvPr id="6157" name="Rectangle 9"/>
            <p:cNvSpPr>
              <a:spLocks noChangeArrowheads="1"/>
            </p:cNvSpPr>
            <p:nvPr/>
          </p:nvSpPr>
          <p:spPr bwMode="auto">
            <a:xfrm>
              <a:off x="192" y="3456"/>
              <a:ext cx="2544" cy="720"/>
            </a:xfrm>
            <a:prstGeom prst="rect">
              <a:avLst/>
            </a:prstGeom>
            <a:noFill/>
            <a:ln w="12700">
              <a:noFill/>
              <a:miter lim="800000"/>
              <a:headEnd/>
              <a:tailEnd/>
            </a:ln>
          </p:spPr>
          <p:txBody>
            <a:bodyPr lIns="90488" tIns="44450" rIns="90488" bIns="44450"/>
            <a:lstStyle/>
            <a:p>
              <a:pPr marL="342900" indent="-342900">
                <a:spcBef>
                  <a:spcPct val="20000"/>
                </a:spcBef>
                <a:buFont typeface="Arial" charset="0"/>
                <a:buChar char="•"/>
              </a:pPr>
              <a:r>
                <a:rPr lang="en-US" sz="2800">
                  <a:latin typeface="Calibri" pitchFamily="34" charset="0"/>
                </a:rPr>
                <a:t>Push arms level with moldboard</a:t>
              </a:r>
            </a:p>
          </p:txBody>
        </p:sp>
        <p:graphicFrame>
          <p:nvGraphicFramePr>
            <p:cNvPr id="6148" name="Object 36"/>
            <p:cNvGraphicFramePr>
              <a:graphicFrameLocks noChangeAspect="1"/>
            </p:cNvGraphicFramePr>
            <p:nvPr/>
          </p:nvGraphicFramePr>
          <p:xfrm>
            <a:off x="0" y="1488"/>
            <a:ext cx="2832" cy="1931"/>
          </p:xfrm>
          <a:graphic>
            <a:graphicData uri="http://schemas.openxmlformats.org/presentationml/2006/ole">
              <p:oleObj spid="_x0000_s1028" name="Photo Editor Photo" r:id="rId5" imgW="3352381" imgH="2285714" progId="">
                <p:embed/>
              </p:oleObj>
            </a:graphicData>
          </a:graphic>
        </p:graphicFrame>
      </p:grpSp>
      <p:grpSp>
        <p:nvGrpSpPr>
          <p:cNvPr id="4" name="Group 11"/>
          <p:cNvGrpSpPr>
            <a:grpSpLocks/>
          </p:cNvGrpSpPr>
          <p:nvPr/>
        </p:nvGrpSpPr>
        <p:grpSpPr bwMode="auto">
          <a:xfrm>
            <a:off x="4648200" y="2514600"/>
            <a:ext cx="4495800" cy="4191000"/>
            <a:chOff x="2928" y="1440"/>
            <a:chExt cx="2832" cy="2640"/>
          </a:xfrm>
        </p:grpSpPr>
        <p:grpSp>
          <p:nvGrpSpPr>
            <p:cNvPr id="5" name="Group 12"/>
            <p:cNvGrpSpPr>
              <a:grpSpLocks/>
            </p:cNvGrpSpPr>
            <p:nvPr/>
          </p:nvGrpSpPr>
          <p:grpSpPr bwMode="auto">
            <a:xfrm>
              <a:off x="2928" y="1440"/>
              <a:ext cx="2832" cy="2640"/>
              <a:chOff x="2928" y="1440"/>
              <a:chExt cx="2832" cy="2640"/>
            </a:xfrm>
          </p:grpSpPr>
          <p:graphicFrame>
            <p:nvGraphicFramePr>
              <p:cNvPr id="6147" name="Object 37"/>
              <p:cNvGraphicFramePr>
                <a:graphicFrameLocks noChangeAspect="1"/>
              </p:cNvGraphicFramePr>
              <p:nvPr/>
            </p:nvGraphicFramePr>
            <p:xfrm>
              <a:off x="2928" y="1440"/>
              <a:ext cx="2832" cy="1937"/>
            </p:xfrm>
            <a:graphic>
              <a:graphicData uri="http://schemas.openxmlformats.org/presentationml/2006/ole">
                <p:oleObj spid="_x0000_s1027" name="Clip" r:id="rId6" imgW="6095238" imgH="4571429" progId="">
                  <p:embed/>
                </p:oleObj>
              </a:graphicData>
            </a:graphic>
          </p:graphicFrame>
          <p:sp>
            <p:nvSpPr>
              <p:cNvPr id="6156" name="Rectangle 14"/>
              <p:cNvSpPr>
                <a:spLocks noChangeArrowheads="1"/>
              </p:cNvSpPr>
              <p:nvPr/>
            </p:nvSpPr>
            <p:spPr bwMode="auto">
              <a:xfrm>
                <a:off x="2928" y="3360"/>
                <a:ext cx="2832" cy="720"/>
              </a:xfrm>
              <a:prstGeom prst="rect">
                <a:avLst/>
              </a:prstGeom>
              <a:noFill/>
              <a:ln w="12700">
                <a:noFill/>
                <a:miter lim="800000"/>
                <a:headEnd/>
                <a:tailEnd/>
              </a:ln>
            </p:spPr>
            <p:txBody>
              <a:bodyPr lIns="90488" tIns="44450" rIns="90488" bIns="44450"/>
              <a:lstStyle/>
              <a:p>
                <a:pPr marL="342900" indent="-342900">
                  <a:spcBef>
                    <a:spcPct val="20000"/>
                  </a:spcBef>
                  <a:buFont typeface="Arial" charset="0"/>
                  <a:buChar char="•"/>
                </a:pPr>
                <a:r>
                  <a:rPr lang="en-US" sz="2800">
                    <a:latin typeface="Calibri" pitchFamily="34" charset="0"/>
                  </a:rPr>
                  <a:t>Could also cause damage to roadside</a:t>
                </a:r>
              </a:p>
            </p:txBody>
          </p:sp>
        </p:grpSp>
        <p:sp>
          <p:nvSpPr>
            <p:cNvPr id="6155" name="Line 15"/>
            <p:cNvSpPr>
              <a:spLocks noChangeShapeType="1"/>
            </p:cNvSpPr>
            <p:nvPr/>
          </p:nvSpPr>
          <p:spPr bwMode="auto">
            <a:xfrm flipV="1">
              <a:off x="3936" y="2736"/>
              <a:ext cx="816" cy="528"/>
            </a:xfrm>
            <a:prstGeom prst="line">
              <a:avLst/>
            </a:prstGeom>
            <a:noFill/>
            <a:ln w="31750">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dissolve">
                                      <p:cBhvr>
                                        <p:cTn id="7" dur="500"/>
                                        <p:tgtEl>
                                          <p:spTgt spid="2856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p:cNvSpPr>
          <p:nvPr>
            <p:ph type="title" idx="4294967295"/>
          </p:nvPr>
        </p:nvSpPr>
        <p:spPr>
          <a:xfrm>
            <a:off x="152400" y="304800"/>
            <a:ext cx="5995988" cy="1055688"/>
          </a:xfrm>
        </p:spPr>
        <p:txBody>
          <a:bodyPr/>
          <a:lstStyle/>
          <a:p>
            <a:pPr algn="l" eaLnBrk="1" hangingPunct="1"/>
            <a:r>
              <a:rPr lang="en-US" smtClean="0"/>
              <a:t>Plowing: Wing Plows</a:t>
            </a:r>
          </a:p>
        </p:txBody>
      </p:sp>
      <p:sp>
        <p:nvSpPr>
          <p:cNvPr id="7173" name="Rectangle 3"/>
          <p:cNvSpPr>
            <a:spLocks noGrp="1"/>
          </p:cNvSpPr>
          <p:nvPr>
            <p:ph type="body" idx="4294967295"/>
          </p:nvPr>
        </p:nvSpPr>
        <p:spPr>
          <a:xfrm>
            <a:off x="438150" y="1752600"/>
            <a:ext cx="8229600" cy="657225"/>
          </a:xfrm>
        </p:spPr>
        <p:txBody>
          <a:bodyPr/>
          <a:lstStyle/>
          <a:p>
            <a:pPr eaLnBrk="1" hangingPunct="1"/>
            <a:r>
              <a:rPr lang="en-US" smtClean="0"/>
              <a:t>Good for benching</a:t>
            </a:r>
          </a:p>
        </p:txBody>
      </p:sp>
      <p:sp>
        <p:nvSpPr>
          <p:cNvPr id="295940" name="Rectangle 4"/>
          <p:cNvSpPr>
            <a:spLocks noChangeArrowheads="1"/>
          </p:cNvSpPr>
          <p:nvPr/>
        </p:nvSpPr>
        <p:spPr bwMode="auto">
          <a:xfrm>
            <a:off x="457200" y="5638800"/>
            <a:ext cx="8001000" cy="1219200"/>
          </a:xfrm>
          <a:prstGeom prst="rect">
            <a:avLst/>
          </a:prstGeom>
          <a:noFill/>
          <a:ln w="12700">
            <a:noFill/>
            <a:miter lim="800000"/>
            <a:headEnd/>
            <a:tailEnd/>
          </a:ln>
        </p:spPr>
        <p:txBody>
          <a:bodyPr lIns="90488" tIns="44450" rIns="90488" bIns="44450"/>
          <a:lstStyle/>
          <a:p>
            <a:pPr marL="742950" lvl="1" indent="-285750">
              <a:spcBef>
                <a:spcPct val="20000"/>
              </a:spcBef>
              <a:buFont typeface="Arial" charset="0"/>
              <a:buChar char="–"/>
            </a:pPr>
            <a:r>
              <a:rPr lang="en-US" sz="2800">
                <a:latin typeface="Calibri" pitchFamily="34" charset="0"/>
              </a:rPr>
              <a:t>Better sight distance</a:t>
            </a:r>
          </a:p>
          <a:p>
            <a:pPr marL="742950" lvl="1" indent="-285750">
              <a:spcBef>
                <a:spcPct val="20000"/>
              </a:spcBef>
              <a:buFont typeface="Arial" charset="0"/>
              <a:buChar char="–"/>
            </a:pPr>
            <a:r>
              <a:rPr lang="en-US" sz="2800">
                <a:latin typeface="Calibri" pitchFamily="34" charset="0"/>
              </a:rPr>
              <a:t>More room for next snow storm</a:t>
            </a:r>
          </a:p>
        </p:txBody>
      </p:sp>
      <p:graphicFrame>
        <p:nvGraphicFramePr>
          <p:cNvPr id="295941" name="Object 21"/>
          <p:cNvGraphicFramePr>
            <a:graphicFrameLocks noChangeAspect="1"/>
          </p:cNvGraphicFramePr>
          <p:nvPr/>
        </p:nvGraphicFramePr>
        <p:xfrm>
          <a:off x="341313" y="2667000"/>
          <a:ext cx="4114800" cy="2805113"/>
        </p:xfrm>
        <a:graphic>
          <a:graphicData uri="http://schemas.openxmlformats.org/presentationml/2006/ole">
            <p:oleObj spid="_x0000_s2050" name="Photo Editor Photo" r:id="rId4" imgW="3352381" imgH="2285714" progId="">
              <p:embed/>
            </p:oleObj>
          </a:graphicData>
        </a:graphic>
      </p:graphicFrame>
      <p:graphicFrame>
        <p:nvGraphicFramePr>
          <p:cNvPr id="295942" name="Object 22"/>
          <p:cNvGraphicFramePr>
            <a:graphicFrameLocks noChangeAspect="1"/>
          </p:cNvGraphicFramePr>
          <p:nvPr/>
        </p:nvGraphicFramePr>
        <p:xfrm>
          <a:off x="4648200" y="2667000"/>
          <a:ext cx="4191000" cy="2857500"/>
        </p:xfrm>
        <a:graphic>
          <a:graphicData uri="http://schemas.openxmlformats.org/presentationml/2006/ole">
            <p:oleObj spid="_x0000_s2051" name="Photo Editor Photo" r:id="rId5" imgW="3352381" imgH="2285714"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5941"/>
                                        </p:tgtEl>
                                        <p:attrNameLst>
                                          <p:attrName>style.visibility</p:attrName>
                                        </p:attrNameLst>
                                      </p:cBhvr>
                                      <p:to>
                                        <p:strVal val="visible"/>
                                      </p:to>
                                    </p:set>
                                    <p:animEffect transition="in" filter="dissolve">
                                      <p:cBhvr>
                                        <p:cTn id="7" dur="500"/>
                                        <p:tgtEl>
                                          <p:spTgt spid="2959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dissolve">
                                      <p:cBhvr>
                                        <p:cTn id="12" dur="500"/>
                                        <p:tgtEl>
                                          <p:spTgt spid="2959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5940"/>
                                        </p:tgtEl>
                                        <p:attrNameLst>
                                          <p:attrName>style.visibility</p:attrName>
                                        </p:attrNameLst>
                                      </p:cBhvr>
                                      <p:to>
                                        <p:strVal val="visible"/>
                                      </p:to>
                                    </p:set>
                                    <p:anim calcmode="lin" valueType="num">
                                      <p:cBhvr additive="base">
                                        <p:cTn id="17" dur="500" fill="hold"/>
                                        <p:tgtEl>
                                          <p:spTgt spid="295940"/>
                                        </p:tgtEl>
                                        <p:attrNameLst>
                                          <p:attrName>ppt_x</p:attrName>
                                        </p:attrNameLst>
                                      </p:cBhvr>
                                      <p:tavLst>
                                        <p:tav tm="0">
                                          <p:val>
                                            <p:strVal val="#ppt_x"/>
                                          </p:val>
                                        </p:tav>
                                        <p:tav tm="100000">
                                          <p:val>
                                            <p:strVal val="#ppt_x"/>
                                          </p:val>
                                        </p:tav>
                                      </p:tavLst>
                                    </p:anim>
                                    <p:anim calcmode="lin" valueType="num">
                                      <p:cBhvr additive="base">
                                        <p:cTn id="18" dur="500" fill="hold"/>
                                        <p:tgtEl>
                                          <p:spTgt spid="295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a:xfrm>
            <a:off x="147638" y="381000"/>
            <a:ext cx="8610600" cy="914400"/>
          </a:xfrm>
        </p:spPr>
        <p:txBody>
          <a:bodyPr/>
          <a:lstStyle/>
          <a:p>
            <a:pPr algn="l" eaLnBrk="1" hangingPunct="1"/>
            <a:r>
              <a:rPr lang="en-US" smtClean="0"/>
              <a:t>Plowing: Bridges</a:t>
            </a:r>
          </a:p>
        </p:txBody>
      </p:sp>
      <p:pic>
        <p:nvPicPr>
          <p:cNvPr id="544770" name="Picture 3" descr="IMG_7465"/>
          <p:cNvPicPr>
            <a:picLocks noChangeAspect="1" noChangeArrowheads="1"/>
          </p:cNvPicPr>
          <p:nvPr/>
        </p:nvPicPr>
        <p:blipFill>
          <a:blip r:embed="rId3" cstate="print"/>
          <a:srcRect/>
          <a:stretch>
            <a:fillRect/>
          </a:stretch>
        </p:blipFill>
        <p:spPr bwMode="auto">
          <a:xfrm>
            <a:off x="1301796" y="1701421"/>
            <a:ext cx="6470604" cy="4853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(4:3)</PresentationFormat>
  <Paragraphs>69</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Office Theme</vt:lpstr>
      <vt:lpstr>Photo Editor Photo</vt:lpstr>
      <vt:lpstr>Clip</vt:lpstr>
      <vt:lpstr>Plowing Operations</vt:lpstr>
      <vt:lpstr>Plowing:  Multiple lane highways</vt:lpstr>
      <vt:lpstr>Slide 3</vt:lpstr>
      <vt:lpstr>Slide 4</vt:lpstr>
      <vt:lpstr>Slide 5</vt:lpstr>
      <vt:lpstr>Plowing: Wing Plows</vt:lpstr>
      <vt:lpstr>Plowing: Wing Plows</vt:lpstr>
      <vt:lpstr>Plowing: Bridges</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Plowing Operations</dc:title>
  <dc:creator>peter wisniewski</dc:creator>
  <cp:lastModifiedBy>peter wisniewski</cp:lastModifiedBy>
  <cp:revision>1</cp:revision>
  <dcterms:created xsi:type="dcterms:W3CDTF">2013-08-13T13:21:59Z</dcterms:created>
  <dcterms:modified xsi:type="dcterms:W3CDTF">2013-08-13T13:22:28Z</dcterms:modified>
</cp:coreProperties>
</file>