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0E3AD-92D5-4D0B-A30C-D4ED748B31E3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D494C-7E26-4EA1-B1E4-339458ACD3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3277324"/>
            <a:ext cx="5029200" cy="5180284"/>
          </a:xfrm>
          <a:noFill/>
          <a:ln/>
        </p:spPr>
        <p:txBody>
          <a:bodyPr lIns="90488" tIns="44450" rIns="90488" bIns="44450"/>
          <a:lstStyle/>
          <a:p>
            <a:pPr eaLnBrk="1" hangingPunct="1">
              <a:buFont typeface="Webdings" pitchFamily="18" charset="2"/>
              <a:buNone/>
            </a:pPr>
            <a:r>
              <a:rPr lang="en-US" smtClean="0"/>
              <a:t>Key Element: Operations Policies</a:t>
            </a:r>
          </a:p>
          <a:p>
            <a:pPr eaLnBrk="1" hangingPunct="1"/>
            <a:r>
              <a:rPr lang="en-US" smtClean="0"/>
              <a:t>That brings us to our next key element, operations policies</a:t>
            </a:r>
          </a:p>
          <a:p>
            <a:pPr eaLnBrk="1" hangingPunct="1"/>
            <a:r>
              <a:rPr lang="en-US" smtClean="0"/>
              <a:t>What are your operations policies?</a:t>
            </a:r>
          </a:p>
          <a:p>
            <a:pPr eaLnBrk="1" hangingPunct="1"/>
            <a:r>
              <a:rPr lang="en-US" sz="1400" i="1" smtClean="0"/>
              <a:t>When do you start to plow? to spread material?</a:t>
            </a:r>
          </a:p>
          <a:p>
            <a:pPr eaLnBrk="1" hangingPunct="1"/>
            <a:r>
              <a:rPr lang="en-US" smtClean="0"/>
              <a:t>What material do you spread?</a:t>
            </a:r>
          </a:p>
          <a:p>
            <a:pPr eaLnBrk="1" hangingPunct="1"/>
            <a:r>
              <a:rPr lang="en-US" sz="1400" i="1" smtClean="0"/>
              <a:t>Are you prewetting? </a:t>
            </a:r>
          </a:p>
          <a:p>
            <a:pPr eaLnBrk="1" hangingPunct="1"/>
            <a:r>
              <a:rPr lang="en-US" smtClean="0"/>
              <a:t>Are you doing deicing and anti-icing?</a:t>
            </a:r>
          </a:p>
          <a:p>
            <a:pPr eaLnBrk="1" hangingPunct="1"/>
            <a:r>
              <a:rPr lang="en-US" sz="1400" i="1" smtClean="0"/>
              <a:t>Do you remove snow - pick it up and haul it away? To where?</a:t>
            </a:r>
          </a:p>
        </p:txBody>
      </p:sp>
      <p:sp>
        <p:nvSpPr>
          <p:cNvPr id="195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1963" y="762000"/>
            <a:ext cx="3251200" cy="24384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CCBC1A-0959-4340-BB2A-DE65A486C36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2ABE09-C70A-4274-806E-611C925FC56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23B9-A423-41D6-8930-246359B6E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FC51-61D8-4B1C-B21F-486C5DDE6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228600"/>
            <a:ext cx="5257800" cy="914400"/>
          </a:xfrm>
        </p:spPr>
        <p:txBody>
          <a:bodyPr lIns="90488" tIns="44450" rIns="90488" bIns="44450" anchor="b">
            <a:normAutofit fontScale="90000"/>
          </a:bodyPr>
          <a:lstStyle/>
          <a:p>
            <a:pPr algn="l" eaLnBrk="1" hangingPunct="1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kern="1200" dirty="0" smtClean="0"/>
              <a:t>Operational Strategies</a:t>
            </a:r>
          </a:p>
        </p:txBody>
      </p:sp>
      <p:sp>
        <p:nvSpPr>
          <p:cNvPr id="81923" name="Text Box 4"/>
          <p:cNvSpPr txBox="1">
            <a:spLocks noChangeArrowheads="1"/>
          </p:cNvSpPr>
          <p:nvPr/>
        </p:nvSpPr>
        <p:spPr bwMode="auto">
          <a:xfrm>
            <a:off x="592138" y="1828800"/>
            <a:ext cx="74358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Operational Strategies:</a:t>
            </a:r>
            <a:endParaRPr lang="en-US" sz="3000" b="1"/>
          </a:p>
          <a:p>
            <a:pPr lvl="1"/>
            <a:r>
              <a:rPr lang="en-US" sz="3000"/>
              <a:t>Priorities</a:t>
            </a:r>
          </a:p>
          <a:p>
            <a:pPr lvl="1"/>
            <a:r>
              <a:rPr lang="en-US" sz="3000"/>
              <a:t>Plowing</a:t>
            </a:r>
          </a:p>
          <a:p>
            <a:pPr lvl="1"/>
            <a:r>
              <a:rPr lang="en-US" sz="3000"/>
              <a:t>Spreading/Application rates/Mix Ratios</a:t>
            </a:r>
          </a:p>
          <a:p>
            <a:pPr lvl="1"/>
            <a:r>
              <a:rPr lang="en-US" sz="3000"/>
              <a:t>Prewetting</a:t>
            </a:r>
          </a:p>
          <a:p>
            <a:pPr lvl="1"/>
            <a:r>
              <a:rPr lang="en-US" sz="3000"/>
              <a:t>Deicing/Anti-icing</a:t>
            </a:r>
          </a:p>
          <a:p>
            <a:pPr lvl="1"/>
            <a:r>
              <a:rPr lang="en-US" sz="3000"/>
              <a:t>Removal/Disposal</a:t>
            </a:r>
            <a:endParaRPr lang="en-US" sz="3000" b="1"/>
          </a:p>
          <a:p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5638800" cy="825500"/>
          </a:xfrm>
        </p:spPr>
        <p:txBody>
          <a:bodyPr anchor="t"/>
          <a:lstStyle/>
          <a:p>
            <a:pPr algn="l" eaLnBrk="1" hangingPunct="1">
              <a:defRPr/>
            </a:pPr>
            <a:r>
              <a:rPr lang="en-US" kern="1200" dirty="0" smtClean="0"/>
              <a:t>Route Priorities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4294967295"/>
          </p:nvPr>
        </p:nvSpPr>
        <p:spPr>
          <a:xfrm>
            <a:off x="152400" y="1733550"/>
            <a:ext cx="7772400" cy="5137150"/>
          </a:xfrm>
        </p:spPr>
        <p:txBody>
          <a:bodyPr/>
          <a:lstStyle/>
          <a:p>
            <a:pPr marL="411163" eaLnBrk="1" hangingPunct="1">
              <a:lnSpc>
                <a:spcPct val="80000"/>
              </a:lnSpc>
            </a:pPr>
            <a:r>
              <a:rPr lang="en-US" sz="2200" smtClean="0"/>
              <a:t>First Priority Routes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MFC-A or MFC-B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Preference in equipment and service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“Condition 3” or better</a:t>
            </a:r>
          </a:p>
          <a:p>
            <a:pPr marL="411163" eaLnBrk="1" hangingPunct="1">
              <a:lnSpc>
                <a:spcPct val="80000"/>
              </a:lnSpc>
            </a:pPr>
            <a:r>
              <a:rPr lang="en-US" sz="2200" smtClean="0"/>
              <a:t>Second Priority Routes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MFC-C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Service adjusted according to time of day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May be designated First Priority by DE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“Condition 4” or better</a:t>
            </a:r>
          </a:p>
          <a:p>
            <a:pPr marL="411163" eaLnBrk="1" hangingPunct="1">
              <a:lnSpc>
                <a:spcPct val="80000"/>
              </a:lnSpc>
            </a:pPr>
            <a:r>
              <a:rPr lang="en-US" sz="2200" smtClean="0"/>
              <a:t>Third Priority Routes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MFC-D or MFC-E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Time-of-day considerations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Moderate to minimal traffic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200" smtClean="0"/>
              <a:t>“Condition 5” or better</a:t>
            </a:r>
          </a:p>
          <a:p>
            <a:pPr marL="739775" lvl="1" eaLnBrk="1" hangingPunct="1">
              <a:lnSpc>
                <a:spcPct val="80000"/>
              </a:lnSpc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t Placeholder 2"/>
          <p:cNvSpPr>
            <a:spLocks noGrp="1"/>
          </p:cNvSpPr>
          <p:nvPr>
            <p:ph idx="4294967295"/>
          </p:nvPr>
        </p:nvSpPr>
        <p:spPr>
          <a:xfrm>
            <a:off x="152400" y="1828800"/>
            <a:ext cx="8686800" cy="4525963"/>
          </a:xfrm>
        </p:spPr>
        <p:txBody>
          <a:bodyPr/>
          <a:lstStyle/>
          <a:p>
            <a:pPr marL="411163" eaLnBrk="1" hangingPunct="1">
              <a:lnSpc>
                <a:spcPct val="90000"/>
              </a:lnSpc>
            </a:pPr>
            <a:r>
              <a:rPr lang="en-US" smtClean="0"/>
              <a:t>Service according to priority unless manager has approved an emergency request by PSP or PEMA</a:t>
            </a:r>
          </a:p>
          <a:p>
            <a:pPr marL="411163" eaLnBrk="1" hangingPunct="1">
              <a:lnSpc>
                <a:spcPct val="90000"/>
              </a:lnSpc>
            </a:pPr>
            <a:r>
              <a:rPr lang="en-US" smtClean="0"/>
              <a:t>Second Priority may receive First Priority if directed by DE/ADE/CMM (based on level of delegation)</a:t>
            </a:r>
          </a:p>
          <a:p>
            <a:pPr marL="411163" eaLnBrk="1" hangingPunct="1">
              <a:lnSpc>
                <a:spcPct val="90000"/>
              </a:lnSpc>
            </a:pPr>
            <a:r>
              <a:rPr lang="en-US" smtClean="0"/>
              <a:t>Third Priority may receive Second Priority if directed by CMM</a:t>
            </a:r>
          </a:p>
          <a:p>
            <a:pPr marL="411163" eaLnBrk="1" hangingPunct="1">
              <a:lnSpc>
                <a:spcPct val="90000"/>
              </a:lnSpc>
            </a:pPr>
            <a:r>
              <a:rPr lang="en-US" smtClean="0"/>
              <a:t>Priority designations serve as a guide for winter services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2400" y="457200"/>
            <a:ext cx="5638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3800">
                <a:latin typeface="Arial" pitchFamily="34" charset="0"/>
                <a:ea typeface="+mj-ea"/>
                <a:cs typeface="Arial" pitchFamily="34" charset="0"/>
              </a:rPr>
              <a:t>Route Priorities</a:t>
            </a:r>
            <a:endParaRPr lang="en-US" sz="3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Operational Strategies</vt:lpstr>
      <vt:lpstr>Route Priorities</vt:lpstr>
      <vt:lpstr>Slide 3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Operational Strategies</dc:title>
  <dc:creator>peter wisniewski</dc:creator>
  <cp:lastModifiedBy>peter wisniewski</cp:lastModifiedBy>
  <cp:revision>1</cp:revision>
  <dcterms:created xsi:type="dcterms:W3CDTF">2013-08-13T17:20:31Z</dcterms:created>
  <dcterms:modified xsi:type="dcterms:W3CDTF">2013-08-13T17:21:18Z</dcterms:modified>
</cp:coreProperties>
</file>