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9DA37-F1FF-4C1B-82C8-09F1F2D150E5}" type="datetimeFigureOut">
              <a:rPr lang="en-US" smtClean="0"/>
              <a:t>8/13/2013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69B6B3-B832-47E4-9F19-21FFF41030E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731963" y="762000"/>
            <a:ext cx="3251200" cy="2438400"/>
          </a:xfrm>
          <a:ln/>
        </p:spPr>
      </p:sp>
      <p:sp>
        <p:nvSpPr>
          <p:cNvPr id="178179" name="Rectangle 3"/>
          <p:cNvSpPr>
            <a:spLocks noGrp="1" noChangeArrowheads="1"/>
          </p:cNvSpPr>
          <p:nvPr>
            <p:ph type="body" idx="1"/>
          </p:nvPr>
        </p:nvSpPr>
        <p:spPr>
          <a:xfrm>
            <a:off x="914400" y="3277324"/>
            <a:ext cx="5029200" cy="5180284"/>
          </a:xfrm>
          <a:noFill/>
          <a:ln/>
        </p:spPr>
        <p:txBody>
          <a:bodyPr/>
          <a:lstStyle/>
          <a:p>
            <a:pPr eaLnBrk="1" hangingPunct="1"/>
            <a:r>
              <a:rPr lang="en-US" sz="1400" i="1" smtClean="0"/>
              <a:t>Generally, all deicers work in the same way. They depress the freezing point of water and turn snow and ice into a liquid or a semi-liquid slush. Solid chemical salts bore through ice and snow, dissolving to form a strong brine solution which spreads under the ice or hard-packed snow, undercutting and breaking the bond to the road surface. Once the bond is broken, the ice and snow can be plowed off or removed by other means. By applying material prior to the storm, we can prevent the bond to the road surface and melt the snow and ice as it comes in contact with the brine.</a:t>
            </a:r>
          </a:p>
          <a:p>
            <a:pPr eaLnBrk="1" hangingPunct="1"/>
            <a:r>
              <a:rPr lang="en-US" smtClean="0"/>
              <a:t>Agricultural byproducts work much the same way but do not form a brine. They are soluble in water and the resulting solution acts by depressing the freezing point of snow and ice. As stated before, these products are usually used in combination with other materials.</a:t>
            </a:r>
          </a:p>
          <a:p>
            <a:pPr eaLnBrk="1" hangingPunct="1"/>
            <a:r>
              <a:rPr lang="en-US" smtClean="0"/>
              <a:t>Although all these materials work in the same way, they vary widely in performance. By performance, we have to consider several factors – effective temperature range, speed, amount of material required, and duration of melting action.</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912938" y="836613"/>
            <a:ext cx="3014662" cy="2260600"/>
          </a:xfrm>
          <a:ln/>
        </p:spPr>
      </p:sp>
      <p:sp>
        <p:nvSpPr>
          <p:cNvPr id="179203" name="Rectangle 3"/>
          <p:cNvSpPr>
            <a:spLocks noGrp="1" noChangeArrowheads="1"/>
          </p:cNvSpPr>
          <p:nvPr>
            <p:ph type="body" idx="1"/>
          </p:nvPr>
        </p:nvSpPr>
        <p:spPr>
          <a:xfrm>
            <a:off x="914400" y="3277324"/>
            <a:ext cx="5029200" cy="5180284"/>
          </a:xfrm>
          <a:noFill/>
          <a:ln/>
        </p:spPr>
        <p:txBody>
          <a:bodyPr/>
          <a:lstStyle/>
          <a:p>
            <a:pPr eaLnBrk="1" hangingPunct="1"/>
            <a:r>
              <a:rPr lang="en-US" smtClean="0"/>
              <a:t>To talk about performance, we should first discuss some chemical terminology.</a:t>
            </a:r>
          </a:p>
          <a:p>
            <a:pPr lvl="1" eaLnBrk="1" hangingPunct="1"/>
            <a:r>
              <a:rPr lang="en-US" smtClean="0"/>
              <a:t>Concentration</a:t>
            </a:r>
          </a:p>
          <a:p>
            <a:pPr lvl="1" eaLnBrk="1" hangingPunct="1"/>
            <a:r>
              <a:rPr lang="en-US" smtClean="0"/>
              <a:t>Eutectic Temperature</a:t>
            </a:r>
          </a:p>
          <a:p>
            <a:pPr lvl="1" eaLnBrk="1" hangingPunct="1"/>
            <a:r>
              <a:rPr lang="en-US" smtClean="0"/>
              <a:t>Endothermic</a:t>
            </a:r>
          </a:p>
          <a:p>
            <a:pPr lvl="1" eaLnBrk="1" hangingPunct="1"/>
            <a:r>
              <a:rPr lang="en-US" smtClean="0"/>
              <a:t>Exothermic</a:t>
            </a:r>
          </a:p>
          <a:p>
            <a:pPr lvl="1" eaLnBrk="1" hangingPunct="1"/>
            <a:r>
              <a:rPr lang="en-US" smtClean="0"/>
              <a:t>Hygroscopic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731963" y="762000"/>
            <a:ext cx="3251200" cy="2438400"/>
          </a:xfrm>
          <a:ln/>
        </p:spPr>
      </p:sp>
      <p:sp>
        <p:nvSpPr>
          <p:cNvPr id="180227" name="Rectangle 3"/>
          <p:cNvSpPr>
            <a:spLocks noGrp="1" noChangeArrowheads="1"/>
          </p:cNvSpPr>
          <p:nvPr>
            <p:ph type="body" idx="1"/>
          </p:nvPr>
        </p:nvSpPr>
        <p:spPr>
          <a:xfrm>
            <a:off x="381000" y="3277324"/>
            <a:ext cx="6096000" cy="5180284"/>
          </a:xfrm>
          <a:noFill/>
          <a:ln/>
        </p:spPr>
        <p:txBody>
          <a:bodyPr/>
          <a:lstStyle/>
          <a:p>
            <a:pPr eaLnBrk="1" hangingPunct="1"/>
            <a:r>
              <a:rPr lang="en-US" sz="1400" smtClean="0"/>
              <a:t>As you can see, we really need to understand this ‘dilution of solution’.</a:t>
            </a:r>
          </a:p>
          <a:p>
            <a:pPr eaLnBrk="1" hangingPunct="1"/>
            <a:r>
              <a:rPr lang="en-US" sz="1400" smtClean="0"/>
              <a:t>Dilution of solution explains why one application rate will not fit all winter events.</a:t>
            </a:r>
          </a:p>
          <a:p>
            <a:pPr eaLnBrk="1" hangingPunct="1"/>
            <a:r>
              <a:rPr lang="en-US" sz="1400" smtClean="0"/>
              <a:t>Temperature, moisture, intensity of each event (amount of snow, duration, rate of snowfall) can vary considerably and therefore vary the effectiveness of your chemical application.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50180" name="Slide Number Placeholder 3"/>
          <p:cNvSpPr txBox="1">
            <a:spLocks noGrp="1"/>
          </p:cNvSpPr>
          <p:nvPr/>
        </p:nvSpPr>
        <p:spPr bwMode="auto">
          <a:xfrm>
            <a:off x="3884613" y="8684828"/>
            <a:ext cx="2971800" cy="457594"/>
          </a:xfrm>
          <a:prstGeom prst="rect">
            <a:avLst/>
          </a:prstGeom>
          <a:noFill/>
          <a:ln>
            <a:miter lim="800000"/>
            <a:headEnd/>
            <a:tailEnd/>
          </a:ln>
        </p:spPr>
        <p:txBody>
          <a:bodyPr anchor="b"/>
          <a:lstStyle/>
          <a:p>
            <a:pPr algn="r">
              <a:defRPr/>
            </a:pPr>
            <a:fld id="{55371327-B3EB-4EBF-9C31-1416C4AA671B}" type="slidenum">
              <a:rPr lang="en-US" sz="1200">
                <a:latin typeface="+mn-lt"/>
                <a:cs typeface="+mn-cs"/>
              </a:rPr>
              <a:pPr algn="r">
                <a:defRPr/>
              </a:pPr>
              <a:t>4</a:t>
            </a:fld>
            <a:endParaRPr lang="en-US"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E6B5C33-9AE4-4F1D-9B4D-026148E4691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E2C2D05F-BB8A-403F-B86A-8E0A7EBE095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731963" y="762000"/>
            <a:ext cx="3251200" cy="2438400"/>
          </a:xfrm>
          <a:ln/>
        </p:spPr>
      </p:sp>
      <p:sp>
        <p:nvSpPr>
          <p:cNvPr id="184323" name="Rectangle 3"/>
          <p:cNvSpPr>
            <a:spLocks noGrp="1" noChangeArrowheads="1"/>
          </p:cNvSpPr>
          <p:nvPr>
            <p:ph type="body" idx="1"/>
          </p:nvPr>
        </p:nvSpPr>
        <p:spPr>
          <a:xfrm>
            <a:off x="914400" y="3277324"/>
            <a:ext cx="5029200" cy="5180284"/>
          </a:xfrm>
          <a:noFill/>
          <a:ln/>
        </p:spPr>
        <p:txBody>
          <a:bodyPr/>
          <a:lstStyle/>
          <a:p>
            <a:pPr eaLnBrk="1" hangingPunct="1"/>
            <a:r>
              <a:rPr lang="en-US" smtClean="0"/>
              <a:t>Salt also has some disadvantages:</a:t>
            </a:r>
          </a:p>
          <a:p>
            <a:pPr eaLnBrk="1" hangingPunct="1"/>
            <a:r>
              <a:rPr lang="en-US" sz="1400" i="1" smtClean="0"/>
              <a:t>One of the disadvantages is that salt starts to lose its effectiveness when temperatures drop below 20 degrees F.</a:t>
            </a:r>
          </a:p>
          <a:p>
            <a:pPr eaLnBrk="1" hangingPunct="1"/>
            <a:r>
              <a:rPr lang="en-US" smtClean="0"/>
              <a:t>The lower the temperature, the more salt is needed and a longer time for it to take effect.</a:t>
            </a:r>
          </a:p>
          <a:p>
            <a:pPr eaLnBrk="1" hangingPunct="1"/>
            <a:r>
              <a:rPr lang="en-US" smtClean="0"/>
              <a:t>Salt is also corrosive as are all the chlorides. Proper vehicle washing is essential when using salt to minimize this corrosiveness.</a:t>
            </a:r>
          </a:p>
          <a:p>
            <a:pPr eaLnBrk="1" hangingPunct="1"/>
            <a:r>
              <a:rPr lang="en-US" smtClean="0"/>
              <a:t>And then there are the environmental concerns, impacts on water quality, soil fertility and plants. Most all the environmental problems can be contributed to two causes - excessive use of salt on the roadway and improper storage.</a:t>
            </a:r>
          </a:p>
          <a:p>
            <a:pPr eaLnBrk="1" hangingPunct="1"/>
            <a:r>
              <a:rPr lang="en-US" smtClean="0"/>
              <a:t>If salt is used effectively and stored properly, you should not have environmental problems.</a:t>
            </a:r>
          </a:p>
          <a:p>
            <a:pPr eaLnBrk="1" hangingPunct="1"/>
            <a:r>
              <a:rPr lang="en-US" smtClean="0"/>
              <a:t>We’ll talk about salt storage and containment facilities later.</a:t>
            </a:r>
          </a:p>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731963" y="762000"/>
            <a:ext cx="3251200" cy="2438400"/>
          </a:xfrm>
          <a:ln/>
        </p:spPr>
      </p:sp>
      <p:sp>
        <p:nvSpPr>
          <p:cNvPr id="185347" name="Rectangle 3"/>
          <p:cNvSpPr>
            <a:spLocks noGrp="1" noChangeArrowheads="1"/>
          </p:cNvSpPr>
          <p:nvPr>
            <p:ph type="body" idx="1"/>
          </p:nvPr>
        </p:nvSpPr>
        <p:spPr>
          <a:xfrm>
            <a:off x="914400" y="3277324"/>
            <a:ext cx="5029200" cy="5180284"/>
          </a:xfrm>
          <a:noFill/>
          <a:ln/>
        </p:spPr>
        <p:txBody>
          <a:bodyPr/>
          <a:lstStyle/>
          <a:p>
            <a:r>
              <a:rPr lang="en-US" sz="1400" i="1" smtClean="0"/>
              <a:t>Both of these materials are exothermic, giving off heat when they go from solid into solution. Both are hygroscopic, attracting moisture from the air or the surroundings</a:t>
            </a:r>
            <a:r>
              <a:rPr lang="en-US" smtClean="0"/>
              <a:t>, improving their effectiveness in dry cold conditions.</a:t>
            </a:r>
          </a:p>
          <a:p>
            <a:r>
              <a:rPr lang="en-US" smtClean="0"/>
              <a:t>Both have low eutectic temperatures meaning we get more melting action at lower temperatures. This factor makes them advantageous as prewetting materials for salt, particularly when the temperatures drop below 20</a:t>
            </a:r>
            <a:r>
              <a:rPr lang="en-US" baseline="40000" smtClean="0"/>
              <a:t>o</a:t>
            </a:r>
            <a:r>
              <a:rPr lang="en-US" smtClean="0"/>
              <a:t>F</a:t>
            </a:r>
          </a:p>
          <a:p>
            <a:r>
              <a:rPr lang="en-US" smtClean="0"/>
              <a:t>Calcium chloride is usually sold  in a 30-33% solution and magnesium chloride at a 23-26% solution. These concentrations relate back to the respective eutectic temperatures of these materials.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77D19D-22D6-42B0-9537-037280EF545D}"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7D19D-22D6-42B0-9537-037280EF545D}"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7D19D-22D6-42B0-9537-037280EF545D}"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7D19D-22D6-42B0-9537-037280EF545D}"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7D19D-22D6-42B0-9537-037280EF545D}" type="datetimeFigureOut">
              <a:rPr lang="en-US" smtClean="0"/>
              <a:t>8/13/2013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77D19D-22D6-42B0-9537-037280EF545D}"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77D19D-22D6-42B0-9537-037280EF545D}" type="datetimeFigureOut">
              <a:rPr lang="en-US" smtClean="0"/>
              <a:t>8/13/2013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77D19D-22D6-42B0-9537-037280EF545D}" type="datetimeFigureOut">
              <a:rPr lang="en-US" smtClean="0"/>
              <a:t>8/13/2013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7D19D-22D6-42B0-9537-037280EF545D}" type="datetimeFigureOut">
              <a:rPr lang="en-US" smtClean="0"/>
              <a:t>8/13/2013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7D19D-22D6-42B0-9537-037280EF545D}"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7D19D-22D6-42B0-9537-037280EF545D}" type="datetimeFigureOut">
              <a:rPr lang="en-US" smtClean="0"/>
              <a:t>8/13/2013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64A8C-2E53-4E9A-AA37-F593CB8B75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7D19D-22D6-42B0-9537-037280EF545D}" type="datetimeFigureOut">
              <a:rPr lang="en-US" smtClean="0"/>
              <a:t>8/13/2013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64A8C-2E53-4E9A-AA37-F593CB8B75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a:xfrm>
            <a:off x="76200" y="152400"/>
            <a:ext cx="4724400" cy="1295400"/>
          </a:xfrm>
        </p:spPr>
        <p:txBody>
          <a:bodyPr>
            <a:normAutofit fontScale="90000"/>
          </a:bodyPr>
          <a:lstStyle/>
          <a:p>
            <a:pPr algn="l" eaLnBrk="1" hangingPunct="1">
              <a:defRPr/>
            </a:pPr>
            <a:r>
              <a:rPr lang="en-US" kern="1200" dirty="0" smtClean="0"/>
              <a:t>Chemicals:</a:t>
            </a:r>
            <a:br>
              <a:rPr lang="en-US" kern="1200" dirty="0" smtClean="0"/>
            </a:br>
            <a:r>
              <a:rPr lang="en-US" kern="1200" dirty="0" smtClean="0"/>
              <a:t>How do they work?</a:t>
            </a:r>
          </a:p>
        </p:txBody>
      </p:sp>
      <p:sp>
        <p:nvSpPr>
          <p:cNvPr id="65539" name="Rectangle 3"/>
          <p:cNvSpPr>
            <a:spLocks noGrp="1"/>
          </p:cNvSpPr>
          <p:nvPr>
            <p:ph type="body" idx="4294967295"/>
          </p:nvPr>
        </p:nvSpPr>
        <p:spPr>
          <a:xfrm>
            <a:off x="381000" y="1752600"/>
            <a:ext cx="8001000" cy="3962400"/>
          </a:xfrm>
        </p:spPr>
        <p:txBody>
          <a:bodyPr/>
          <a:lstStyle/>
          <a:p>
            <a:pPr eaLnBrk="1" hangingPunct="1"/>
            <a:r>
              <a:rPr lang="en-US" sz="3400" smtClean="0"/>
              <a:t>Depress the freezing point of water, turning ice or snow into liquid or slush</a:t>
            </a:r>
          </a:p>
          <a:p>
            <a:pPr eaLnBrk="1" hangingPunct="1"/>
            <a:r>
              <a:rPr lang="en-US" sz="3400" smtClean="0"/>
              <a:t>Solid salts dissolve to form brine solution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a:xfrm>
            <a:off x="76200" y="152400"/>
            <a:ext cx="4495800" cy="1266825"/>
          </a:xfrm>
        </p:spPr>
        <p:txBody>
          <a:bodyPr/>
          <a:lstStyle/>
          <a:p>
            <a:pPr algn="l" eaLnBrk="1" hangingPunct="1">
              <a:defRPr/>
            </a:pPr>
            <a:r>
              <a:rPr lang="en-US" kern="1200" dirty="0" smtClean="0"/>
              <a:t>Chemical Terms</a:t>
            </a:r>
          </a:p>
        </p:txBody>
      </p:sp>
      <p:sp>
        <p:nvSpPr>
          <p:cNvPr id="66563" name="Rectangle 3"/>
          <p:cNvSpPr>
            <a:spLocks noGrp="1"/>
          </p:cNvSpPr>
          <p:nvPr>
            <p:ph type="body" idx="4294967295"/>
          </p:nvPr>
        </p:nvSpPr>
        <p:spPr>
          <a:xfrm>
            <a:off x="76200" y="1752600"/>
            <a:ext cx="8077200" cy="4495800"/>
          </a:xfrm>
        </p:spPr>
        <p:txBody>
          <a:bodyPr/>
          <a:lstStyle/>
          <a:p>
            <a:pPr eaLnBrk="1" hangingPunct="1">
              <a:lnSpc>
                <a:spcPct val="90000"/>
              </a:lnSpc>
            </a:pPr>
            <a:r>
              <a:rPr lang="en-US" sz="2100" smtClean="0"/>
              <a:t>Concentration</a:t>
            </a:r>
          </a:p>
          <a:p>
            <a:pPr lvl="1" eaLnBrk="1" hangingPunct="1">
              <a:lnSpc>
                <a:spcPct val="90000"/>
              </a:lnSpc>
            </a:pPr>
            <a:r>
              <a:rPr lang="en-US" sz="2200" smtClean="0"/>
              <a:t>% by weight of chemical in solution</a:t>
            </a:r>
          </a:p>
          <a:p>
            <a:pPr eaLnBrk="1" hangingPunct="1">
              <a:lnSpc>
                <a:spcPct val="90000"/>
              </a:lnSpc>
            </a:pPr>
            <a:r>
              <a:rPr lang="en-US" sz="2100" smtClean="0"/>
              <a:t>Eutectic Temperature</a:t>
            </a:r>
          </a:p>
          <a:p>
            <a:pPr lvl="1" eaLnBrk="1" hangingPunct="1">
              <a:lnSpc>
                <a:spcPct val="90000"/>
              </a:lnSpc>
            </a:pPr>
            <a:r>
              <a:rPr lang="en-US" sz="2200" smtClean="0"/>
              <a:t>Lowest Temp solution will melt ice</a:t>
            </a:r>
          </a:p>
          <a:p>
            <a:pPr eaLnBrk="1" hangingPunct="1">
              <a:lnSpc>
                <a:spcPct val="90000"/>
              </a:lnSpc>
            </a:pPr>
            <a:r>
              <a:rPr lang="en-US" sz="2100" smtClean="0"/>
              <a:t>Endothermic</a:t>
            </a:r>
          </a:p>
          <a:p>
            <a:pPr lvl="1" eaLnBrk="1" hangingPunct="1">
              <a:lnSpc>
                <a:spcPct val="90000"/>
              </a:lnSpc>
            </a:pPr>
            <a:r>
              <a:rPr lang="en-US" sz="2200" smtClean="0"/>
              <a:t>Requires heat when going into solution</a:t>
            </a:r>
          </a:p>
          <a:p>
            <a:pPr eaLnBrk="1" hangingPunct="1">
              <a:lnSpc>
                <a:spcPct val="90000"/>
              </a:lnSpc>
            </a:pPr>
            <a:r>
              <a:rPr lang="en-US" sz="2100" smtClean="0"/>
              <a:t>Exothermic</a:t>
            </a:r>
          </a:p>
          <a:p>
            <a:pPr lvl="1" eaLnBrk="1" hangingPunct="1">
              <a:lnSpc>
                <a:spcPct val="90000"/>
              </a:lnSpc>
            </a:pPr>
            <a:r>
              <a:rPr lang="en-US" sz="2200" smtClean="0"/>
              <a:t>Gives off heat when going into solution</a:t>
            </a:r>
          </a:p>
          <a:p>
            <a:pPr eaLnBrk="1" hangingPunct="1">
              <a:lnSpc>
                <a:spcPct val="90000"/>
              </a:lnSpc>
            </a:pPr>
            <a:r>
              <a:rPr lang="en-US" sz="2100" smtClean="0"/>
              <a:t>Hygroscopic</a:t>
            </a:r>
          </a:p>
          <a:p>
            <a:pPr lvl="1" eaLnBrk="1" hangingPunct="1">
              <a:lnSpc>
                <a:spcPct val="90000"/>
              </a:lnSpc>
            </a:pPr>
            <a:r>
              <a:rPr lang="en-US" sz="2200" smtClean="0"/>
              <a:t>Draws water from the air</a:t>
            </a:r>
          </a:p>
          <a:p>
            <a:pPr eaLnBrk="1" hangingPunct="1">
              <a:lnSpc>
                <a:spcPct val="90000"/>
              </a:lnSpc>
            </a:pPr>
            <a:endParaRPr lang="en-US" sz="2100" smtClean="0"/>
          </a:p>
        </p:txBody>
      </p:sp>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a:xfrm>
            <a:off x="152400" y="152400"/>
            <a:ext cx="4495800" cy="1266825"/>
          </a:xfrm>
        </p:spPr>
        <p:txBody>
          <a:bodyPr>
            <a:normAutofit fontScale="90000"/>
          </a:bodyPr>
          <a:lstStyle/>
          <a:p>
            <a:pPr algn="l" eaLnBrk="1" hangingPunct="1">
              <a:defRPr/>
            </a:pPr>
            <a:r>
              <a:rPr lang="en-US" kern="1200" dirty="0" smtClean="0"/>
              <a:t>Dilution of Solution</a:t>
            </a:r>
          </a:p>
        </p:txBody>
      </p:sp>
      <p:sp>
        <p:nvSpPr>
          <p:cNvPr id="67587" name="Rectangle 3"/>
          <p:cNvSpPr>
            <a:spLocks noGrp="1"/>
          </p:cNvSpPr>
          <p:nvPr>
            <p:ph type="body" idx="4294967295"/>
          </p:nvPr>
        </p:nvSpPr>
        <p:spPr>
          <a:xfrm>
            <a:off x="457200" y="1905000"/>
            <a:ext cx="5562600" cy="4525963"/>
          </a:xfrm>
        </p:spPr>
        <p:txBody>
          <a:bodyPr/>
          <a:lstStyle/>
          <a:p>
            <a:pPr eaLnBrk="1" hangingPunct="1">
              <a:lnSpc>
                <a:spcPct val="80000"/>
              </a:lnSpc>
            </a:pPr>
            <a:r>
              <a:rPr lang="en-US" smtClean="0"/>
              <a:t>Explains why one application rate will not fit all winter events </a:t>
            </a:r>
          </a:p>
          <a:p>
            <a:pPr eaLnBrk="1" hangingPunct="1">
              <a:lnSpc>
                <a:spcPct val="80000"/>
              </a:lnSpc>
            </a:pPr>
            <a:r>
              <a:rPr lang="en-US" smtClean="0"/>
              <a:t>Application effectiveness will depend on:</a:t>
            </a:r>
          </a:p>
          <a:p>
            <a:pPr lvl="1" eaLnBrk="1" hangingPunct="1">
              <a:lnSpc>
                <a:spcPct val="80000"/>
              </a:lnSpc>
            </a:pPr>
            <a:r>
              <a:rPr lang="en-US" smtClean="0"/>
              <a:t>Road surface temperature</a:t>
            </a:r>
          </a:p>
          <a:p>
            <a:pPr lvl="1" eaLnBrk="1" hangingPunct="1">
              <a:lnSpc>
                <a:spcPct val="80000"/>
              </a:lnSpc>
            </a:pPr>
            <a:r>
              <a:rPr lang="en-US" smtClean="0"/>
              <a:t>Application rate</a:t>
            </a:r>
          </a:p>
          <a:p>
            <a:pPr lvl="1" eaLnBrk="1" hangingPunct="1">
              <a:lnSpc>
                <a:spcPct val="80000"/>
              </a:lnSpc>
            </a:pPr>
            <a:r>
              <a:rPr lang="en-US" smtClean="0"/>
              <a:t>Concentration</a:t>
            </a:r>
          </a:p>
          <a:p>
            <a:pPr lvl="1" eaLnBrk="1" hangingPunct="1">
              <a:lnSpc>
                <a:spcPct val="80000"/>
              </a:lnSpc>
            </a:pPr>
            <a:r>
              <a:rPr lang="en-US" smtClean="0"/>
              <a:t>Moisture</a:t>
            </a:r>
            <a:endParaRPr lang="en-US" sz="2200" smtClean="0"/>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4294967295"/>
          </p:nvPr>
        </p:nvSpPr>
        <p:spPr>
          <a:xfrm>
            <a:off x="152400" y="1752600"/>
            <a:ext cx="7772400" cy="4572000"/>
          </a:xfrm>
        </p:spPr>
        <p:txBody>
          <a:bodyPr/>
          <a:lstStyle/>
          <a:p>
            <a:pPr marL="547688" indent="-411163" eaLnBrk="1" hangingPunct="1"/>
            <a:r>
              <a:rPr lang="en-US" sz="2800" smtClean="0"/>
              <a:t>Salt in it’s solid form need’s to turn into a solution/brine before the melting process can occur</a:t>
            </a:r>
          </a:p>
          <a:p>
            <a:pPr marL="547688" indent="-411163" eaLnBrk="1" hangingPunct="1"/>
            <a:r>
              <a:rPr lang="en-US" sz="2800" smtClean="0"/>
              <a:t>When you apply a deicer and before it can begin the process of melting, it must absorb heat from it’s surroundings, air or pavement  this process is called </a:t>
            </a:r>
            <a:r>
              <a:rPr lang="en-US" sz="2800" i="1" smtClean="0"/>
              <a:t>endothermic</a:t>
            </a:r>
            <a:endParaRPr lang="en-US" sz="2800" smtClean="0"/>
          </a:p>
          <a:p>
            <a:pPr marL="547688" indent="-411163" eaLnBrk="1" hangingPunct="1">
              <a:buFont typeface="Arial" charset="0"/>
              <a:buNone/>
            </a:pPr>
            <a:r>
              <a:rPr lang="en-US" sz="2800" b="1" i="1" smtClean="0"/>
              <a:t>So how does that relate to rock salt on the </a:t>
            </a:r>
          </a:p>
          <a:p>
            <a:pPr marL="547688" indent="-411163" eaLnBrk="1" hangingPunct="1">
              <a:buFont typeface="Arial" charset="0"/>
              <a:buNone/>
            </a:pPr>
            <a:r>
              <a:rPr lang="en-US" sz="2800" b="1" i="1" smtClean="0"/>
              <a:t>road?</a:t>
            </a:r>
          </a:p>
        </p:txBody>
      </p:sp>
      <p:sp>
        <p:nvSpPr>
          <p:cNvPr id="76803" name="Text Box 4"/>
          <p:cNvSpPr txBox="1">
            <a:spLocks noChangeArrowheads="1"/>
          </p:cNvSpPr>
          <p:nvPr/>
        </p:nvSpPr>
        <p:spPr bwMode="auto">
          <a:xfrm>
            <a:off x="152400" y="457200"/>
            <a:ext cx="4217988" cy="677863"/>
          </a:xfrm>
          <a:prstGeom prst="rect">
            <a:avLst/>
          </a:prstGeom>
          <a:noFill/>
          <a:ln w="9525">
            <a:noFill/>
            <a:miter lim="800000"/>
            <a:headEnd/>
            <a:tailEnd/>
          </a:ln>
        </p:spPr>
        <p:txBody>
          <a:bodyPr wrap="none">
            <a:spAutoFit/>
          </a:bodyPr>
          <a:lstStyle/>
          <a:p>
            <a:pPr>
              <a:defRPr/>
            </a:pPr>
            <a:r>
              <a:rPr lang="en-US" sz="3800" dirty="0">
                <a:latin typeface="Arial" pitchFamily="34" charset="0"/>
                <a:ea typeface="+mj-ea"/>
                <a:cs typeface="Arial" pitchFamily="34" charset="0"/>
              </a:rPr>
              <a:t>Materials: Salt 101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p:txBody>
          <a:bodyPr/>
          <a:lstStyle/>
          <a:p>
            <a:pPr marL="547688" indent="-411163" eaLnBrk="1" hangingPunct="1"/>
            <a:r>
              <a:rPr lang="en-US" sz="2800" smtClean="0"/>
              <a:t>When you apply rock salt the heat required for the melting action must come from somewhere, the air, </a:t>
            </a:r>
            <a:r>
              <a:rPr lang="en-US" sz="2800" i="1" smtClean="0"/>
              <a:t>brine solution </a:t>
            </a:r>
            <a:r>
              <a:rPr lang="en-US" sz="2800" smtClean="0"/>
              <a:t>(pre-wetting) , the roadway or the subsurface</a:t>
            </a:r>
          </a:p>
          <a:p>
            <a:pPr marL="547688" indent="-411163" eaLnBrk="1" hangingPunct="1"/>
            <a:r>
              <a:rPr lang="en-US" sz="2800" smtClean="0"/>
              <a:t>In October of 2007, a strike-off letter was sent out to the Districts  is to make all Department trucks pre-wet capable by November 2010. Counties are also to establish pre-wet storage tanks at all stockpiles (tank farms) before 2010</a:t>
            </a:r>
          </a:p>
        </p:txBody>
      </p:sp>
      <p:sp>
        <p:nvSpPr>
          <p:cNvPr id="77827" name="Text Box 4"/>
          <p:cNvSpPr txBox="1">
            <a:spLocks noChangeArrowheads="1"/>
          </p:cNvSpPr>
          <p:nvPr/>
        </p:nvSpPr>
        <p:spPr bwMode="auto">
          <a:xfrm>
            <a:off x="228600" y="533400"/>
            <a:ext cx="4762500" cy="677863"/>
          </a:xfrm>
          <a:prstGeom prst="rect">
            <a:avLst/>
          </a:prstGeom>
          <a:noFill/>
          <a:ln w="9525">
            <a:noFill/>
            <a:miter lim="800000"/>
            <a:headEnd/>
            <a:tailEnd/>
          </a:ln>
        </p:spPr>
        <p:txBody>
          <a:bodyPr wrap="none">
            <a:spAutoFit/>
          </a:bodyPr>
          <a:lstStyle/>
          <a:p>
            <a:pPr>
              <a:defRPr/>
            </a:pPr>
            <a:r>
              <a:rPr lang="en-US" sz="3800" dirty="0">
                <a:latin typeface="Arial" pitchFamily="34" charset="0"/>
                <a:ea typeface="+mj-ea"/>
                <a:cs typeface="Arial" pitchFamily="34" charset="0"/>
              </a:rPr>
              <a:t>Salt/Sodium Chloride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4294967295"/>
          </p:nvPr>
        </p:nvSpPr>
        <p:spPr>
          <a:xfrm>
            <a:off x="304800" y="1828800"/>
            <a:ext cx="8229600" cy="4525963"/>
          </a:xfrm>
        </p:spPr>
        <p:txBody>
          <a:bodyPr/>
          <a:lstStyle/>
          <a:p>
            <a:pPr marL="547688" indent="-411163" eaLnBrk="1" hangingPunct="1"/>
            <a:r>
              <a:rPr lang="en-US" sz="2800" smtClean="0"/>
              <a:t>Eutectic Temperature (freeze point of a chemical):  -6 Degrees</a:t>
            </a:r>
          </a:p>
          <a:p>
            <a:pPr marL="547688" indent="-411163" eaLnBrk="1" hangingPunct="1"/>
            <a:r>
              <a:rPr lang="en-US" sz="2800" smtClean="0"/>
              <a:t>Effective Temperature:  15 Degrees</a:t>
            </a:r>
          </a:p>
          <a:p>
            <a:pPr marL="547688" indent="-411163" eaLnBrk="1" hangingPunct="1"/>
            <a:r>
              <a:rPr lang="en-US" sz="2800" smtClean="0"/>
              <a:t>Hygroscopic: A chemical is said to be hygroscopic when it has a tendency to attract moisture;</a:t>
            </a:r>
            <a:r>
              <a:rPr lang="en-US" sz="2800" b="1" smtClean="0"/>
              <a:t> h</a:t>
            </a:r>
            <a:r>
              <a:rPr lang="en-US" sz="2800" smtClean="0"/>
              <a:t>owever, with rock salt, the humidity has to be much higher before it can begin absorbing moisture from the air. The relative humidity has to exceed 75% before salt will begin to attract moisture.  </a:t>
            </a:r>
          </a:p>
        </p:txBody>
      </p:sp>
      <p:sp>
        <p:nvSpPr>
          <p:cNvPr id="78851" name="Text Box 4"/>
          <p:cNvSpPr txBox="1">
            <a:spLocks noChangeArrowheads="1"/>
          </p:cNvSpPr>
          <p:nvPr/>
        </p:nvSpPr>
        <p:spPr bwMode="auto">
          <a:xfrm>
            <a:off x="228600" y="228600"/>
            <a:ext cx="3922713" cy="1262063"/>
          </a:xfrm>
          <a:prstGeom prst="rect">
            <a:avLst/>
          </a:prstGeom>
          <a:noFill/>
          <a:ln w="9525">
            <a:noFill/>
            <a:miter lim="800000"/>
            <a:headEnd/>
            <a:tailEnd/>
          </a:ln>
        </p:spPr>
        <p:txBody>
          <a:bodyPr wrap="none">
            <a:spAutoFit/>
          </a:bodyPr>
          <a:lstStyle/>
          <a:p>
            <a:pPr>
              <a:defRPr/>
            </a:pPr>
            <a:r>
              <a:rPr lang="en-US" sz="3800" dirty="0">
                <a:latin typeface="Arial" pitchFamily="34" charset="0"/>
                <a:ea typeface="+mj-ea"/>
                <a:cs typeface="Arial" pitchFamily="34" charset="0"/>
              </a:rPr>
              <a:t>Sodium Chloride </a:t>
            </a:r>
          </a:p>
          <a:p>
            <a:pPr>
              <a:defRPr/>
            </a:pPr>
            <a:r>
              <a:rPr lang="en-US" sz="3800" dirty="0">
                <a:latin typeface="Arial" pitchFamily="34" charset="0"/>
                <a:ea typeface="+mj-ea"/>
                <a:cs typeface="Arial" pitchFamily="34" charset="0"/>
              </a:rPr>
              <a:t>Specifications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sz="half" idx="4294967295"/>
          </p:nvPr>
        </p:nvSpPr>
        <p:spPr>
          <a:xfrm>
            <a:off x="228600" y="2819400"/>
            <a:ext cx="4191000" cy="1295400"/>
          </a:xfrm>
        </p:spPr>
        <p:txBody>
          <a:bodyPr lIns="90488" tIns="44450" rIns="90488" bIns="44450"/>
          <a:lstStyle/>
          <a:p>
            <a:pPr algn="ctr" eaLnBrk="1" hangingPunct="1">
              <a:spcBef>
                <a:spcPct val="50000"/>
              </a:spcBef>
              <a:buFont typeface="Arial" charset="0"/>
              <a:buNone/>
            </a:pPr>
            <a:r>
              <a:rPr lang="en-US" sz="3200" smtClean="0"/>
              <a:t>	Effectiveness drops with temperature</a:t>
            </a:r>
          </a:p>
        </p:txBody>
      </p:sp>
      <p:graphicFrame>
        <p:nvGraphicFramePr>
          <p:cNvPr id="5122" name="Object 13"/>
          <p:cNvGraphicFramePr>
            <a:graphicFrameLocks noGrp="1" noChangeAspect="1"/>
          </p:cNvGraphicFramePr>
          <p:nvPr>
            <p:ph sz="half" idx="4294967295"/>
          </p:nvPr>
        </p:nvGraphicFramePr>
        <p:xfrm>
          <a:off x="4495800" y="1371600"/>
          <a:ext cx="3354388" cy="5273675"/>
        </p:xfrm>
        <a:graphic>
          <a:graphicData uri="http://schemas.openxmlformats.org/presentationml/2006/ole">
            <p:oleObj spid="_x0000_s1026" name="Acrobat Document" r:id="rId4" imgW="7201905" imgH="11317280" progId="AcroExch.Document.7">
              <p:embed/>
            </p:oleObj>
          </a:graphicData>
        </a:graphic>
      </p:graphicFrame>
      <p:sp>
        <p:nvSpPr>
          <p:cNvPr id="4" name="Text Box 4"/>
          <p:cNvSpPr txBox="1">
            <a:spLocks noChangeArrowheads="1"/>
          </p:cNvSpPr>
          <p:nvPr/>
        </p:nvSpPr>
        <p:spPr bwMode="auto">
          <a:xfrm>
            <a:off x="228600" y="457200"/>
            <a:ext cx="1023938" cy="677863"/>
          </a:xfrm>
          <a:prstGeom prst="rect">
            <a:avLst/>
          </a:prstGeom>
          <a:noFill/>
          <a:ln w="9525">
            <a:noFill/>
            <a:miter lim="800000"/>
            <a:headEnd/>
            <a:tailEnd/>
          </a:ln>
        </p:spPr>
        <p:txBody>
          <a:bodyPr wrap="none">
            <a:spAutoFit/>
          </a:bodyPr>
          <a:lstStyle/>
          <a:p>
            <a:pPr>
              <a:defRPr/>
            </a:pPr>
            <a:r>
              <a:rPr lang="en-US" sz="3800" dirty="0">
                <a:latin typeface="Arial" pitchFamily="34" charset="0"/>
                <a:ea typeface="+mj-ea"/>
                <a:cs typeface="Arial" pitchFamily="34" charset="0"/>
              </a:rPr>
              <a:t>Salt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style.rotation</p:attrName>
                                        </p:attrNameLst>
                                      </p:cBhvr>
                                      <p:tavLst>
                                        <p:tav tm="0">
                                          <p:val>
                                            <p:fltVal val="720"/>
                                          </p:val>
                                        </p:tav>
                                        <p:tav tm="100000">
                                          <p:val>
                                            <p:fltVal val="0"/>
                                          </p:val>
                                        </p:tav>
                                      </p:tavLst>
                                    </p:anim>
                                    <p:anim calcmode="lin" valueType="num">
                                      <p:cBhvr>
                                        <p:cTn id="9" dur="1000" fill="hold"/>
                                        <p:tgtEl>
                                          <p:spTgt spid="5122"/>
                                        </p:tgtEl>
                                        <p:attrNameLst>
                                          <p:attrName>ppt_h</p:attrName>
                                        </p:attrNameLst>
                                      </p:cBhvr>
                                      <p:tavLst>
                                        <p:tav tm="0">
                                          <p:val>
                                            <p:fltVal val="0"/>
                                          </p:val>
                                        </p:tav>
                                        <p:tav tm="100000">
                                          <p:val>
                                            <p:strVal val="#ppt_h"/>
                                          </p:val>
                                        </p:tav>
                                      </p:tavLst>
                                    </p:anim>
                                    <p:anim calcmode="lin" valueType="num">
                                      <p:cBhvr>
                                        <p:cTn id="10" dur="1000" fill="hold"/>
                                        <p:tgtEl>
                                          <p:spTgt spid="51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a:xfrm>
            <a:off x="152400" y="228600"/>
            <a:ext cx="4495800" cy="1055688"/>
          </a:xfrm>
        </p:spPr>
        <p:txBody>
          <a:bodyPr>
            <a:normAutofit fontScale="90000"/>
          </a:bodyPr>
          <a:lstStyle/>
          <a:p>
            <a:pPr algn="l" eaLnBrk="1" hangingPunct="1">
              <a:defRPr/>
            </a:pPr>
            <a:r>
              <a:rPr lang="en-US" kern="1200" dirty="0" smtClean="0"/>
              <a:t>Other Natural Salts</a:t>
            </a:r>
          </a:p>
        </p:txBody>
      </p:sp>
      <p:sp>
        <p:nvSpPr>
          <p:cNvPr id="71683" name="Rectangle 3"/>
          <p:cNvSpPr>
            <a:spLocks noGrp="1"/>
          </p:cNvSpPr>
          <p:nvPr>
            <p:ph type="body" sz="half" idx="4294967295"/>
          </p:nvPr>
        </p:nvSpPr>
        <p:spPr>
          <a:xfrm>
            <a:off x="152400" y="1752600"/>
            <a:ext cx="3886200" cy="4876800"/>
          </a:xfrm>
        </p:spPr>
        <p:txBody>
          <a:bodyPr/>
          <a:lstStyle/>
          <a:p>
            <a:pPr eaLnBrk="1" hangingPunct="1"/>
            <a:r>
              <a:rPr lang="en-US" sz="2200" smtClean="0"/>
              <a:t>Calcium Chloride</a:t>
            </a:r>
          </a:p>
          <a:p>
            <a:pPr lvl="1" eaLnBrk="1" hangingPunct="1"/>
            <a:r>
              <a:rPr lang="en-US" sz="2200" smtClean="0"/>
              <a:t>Exothermic: gives off heat</a:t>
            </a:r>
          </a:p>
          <a:p>
            <a:pPr lvl="1" eaLnBrk="1" hangingPunct="1"/>
            <a:r>
              <a:rPr lang="en-US" sz="2200" smtClean="0"/>
              <a:t>Hygroscopic:   attracts moisture</a:t>
            </a:r>
          </a:p>
          <a:p>
            <a:pPr lvl="1" eaLnBrk="1" hangingPunct="1"/>
            <a:r>
              <a:rPr lang="en-US" sz="2200" smtClean="0"/>
              <a:t>Eutectic Temp: -60</a:t>
            </a:r>
            <a:r>
              <a:rPr lang="en-US" sz="2200" baseline="40000" smtClean="0"/>
              <a:t>o</a:t>
            </a:r>
            <a:r>
              <a:rPr lang="en-US" sz="2200" smtClean="0"/>
              <a:t>F</a:t>
            </a:r>
          </a:p>
          <a:p>
            <a:pPr lvl="1" eaLnBrk="1" hangingPunct="1"/>
            <a:r>
              <a:rPr lang="en-US" sz="2200" smtClean="0"/>
              <a:t>30-33% concentration in solution </a:t>
            </a:r>
          </a:p>
        </p:txBody>
      </p:sp>
      <p:sp>
        <p:nvSpPr>
          <p:cNvPr id="71684" name="Rectangle 4"/>
          <p:cNvSpPr>
            <a:spLocks noGrp="1"/>
          </p:cNvSpPr>
          <p:nvPr>
            <p:ph type="body" sz="half" idx="4294967295"/>
          </p:nvPr>
        </p:nvSpPr>
        <p:spPr>
          <a:xfrm>
            <a:off x="4495800" y="1676400"/>
            <a:ext cx="4038600" cy="4953000"/>
          </a:xfrm>
        </p:spPr>
        <p:txBody>
          <a:bodyPr/>
          <a:lstStyle/>
          <a:p>
            <a:pPr eaLnBrk="1" hangingPunct="1"/>
            <a:r>
              <a:rPr lang="en-US" sz="2200" smtClean="0"/>
              <a:t>Magnesium Chloride</a:t>
            </a:r>
          </a:p>
          <a:p>
            <a:pPr lvl="1" eaLnBrk="1" hangingPunct="1"/>
            <a:r>
              <a:rPr lang="en-US" sz="2200" smtClean="0"/>
              <a:t>Exothermic: gives off heat </a:t>
            </a:r>
          </a:p>
          <a:p>
            <a:pPr lvl="1" eaLnBrk="1" hangingPunct="1"/>
            <a:r>
              <a:rPr lang="en-US" sz="2200" smtClean="0"/>
              <a:t>Hygroscopic:  attracts moisture</a:t>
            </a:r>
          </a:p>
          <a:p>
            <a:pPr lvl="1" eaLnBrk="1" hangingPunct="1"/>
            <a:r>
              <a:rPr lang="en-US" sz="2200" smtClean="0"/>
              <a:t>Eutectic Temp: -28</a:t>
            </a:r>
            <a:r>
              <a:rPr lang="en-US" sz="2200" baseline="40000" smtClean="0"/>
              <a:t>o</a:t>
            </a:r>
            <a:r>
              <a:rPr lang="en-US" sz="2200" smtClean="0"/>
              <a:t>F</a:t>
            </a:r>
          </a:p>
          <a:p>
            <a:pPr lvl="1" eaLnBrk="1" hangingPunct="1"/>
            <a:r>
              <a:rPr lang="en-US" sz="2200" smtClean="0"/>
              <a:t>22-26% concentration in</a:t>
            </a:r>
            <a:r>
              <a:rPr lang="en-US" smtClean="0"/>
              <a:t> </a:t>
            </a:r>
            <a:r>
              <a:rPr lang="en-US" sz="2200" smtClean="0"/>
              <a:t>solution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887</Words>
  <Application>Microsoft Office PowerPoint</Application>
  <PresentationFormat>On-screen Show (4:3)</PresentationFormat>
  <Paragraphs>72</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Acrobat Document</vt:lpstr>
      <vt:lpstr>Chemicals: How do they work?</vt:lpstr>
      <vt:lpstr>Chemical Terms</vt:lpstr>
      <vt:lpstr>Dilution of Solution</vt:lpstr>
      <vt:lpstr>Slide 4</vt:lpstr>
      <vt:lpstr>Slide 5</vt:lpstr>
      <vt:lpstr>Slide 6</vt:lpstr>
      <vt:lpstr>Slide 7</vt:lpstr>
      <vt:lpstr>Other Natural Salts</vt:lpstr>
    </vt:vector>
  </TitlesOfParts>
  <Company>Wisconsin Department of Transportation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Chemicals: How do they work?</dc:title>
  <dc:creator>peter wisniewski</dc:creator>
  <cp:lastModifiedBy>peter wisniewski</cp:lastModifiedBy>
  <cp:revision>1</cp:revision>
  <dcterms:created xsi:type="dcterms:W3CDTF">2013-08-13T13:16:40Z</dcterms:created>
  <dcterms:modified xsi:type="dcterms:W3CDTF">2013-08-13T13:17:14Z</dcterms:modified>
</cp:coreProperties>
</file>