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51571-BBF0-4125-BB9E-BD5C78797832}" type="datetimeFigureOut">
              <a:rPr lang="en-US" smtClean="0"/>
              <a:t>8/13/2013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3B257-1F9E-442C-ADF5-3C637B23596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idx="1"/>
          </p:nvPr>
        </p:nvSpPr>
        <p:spPr>
          <a:xfrm>
            <a:off x="914400" y="3277324"/>
            <a:ext cx="5029200" cy="5180284"/>
          </a:xfrm>
          <a:noFill/>
          <a:ln/>
        </p:spPr>
        <p:txBody>
          <a:bodyPr lIns="90488" tIns="44450" rIns="90488" bIns="44450"/>
          <a:lstStyle/>
          <a:p>
            <a:pPr eaLnBrk="1" hangingPunct="1"/>
            <a:r>
              <a:rPr lang="en-US" smtClean="0"/>
              <a:t>To sum up:</a:t>
            </a:r>
          </a:p>
          <a:p>
            <a:pPr eaLnBrk="1" hangingPunct="1"/>
            <a:r>
              <a:rPr lang="en-US" smtClean="0"/>
              <a:t>Good storage can be summed up in a few major points.</a:t>
            </a:r>
          </a:p>
          <a:p>
            <a:pPr eaLnBrk="1" hangingPunct="1"/>
            <a:r>
              <a:rPr lang="en-US" smtClean="0"/>
              <a:t>Good storage means sufficient capacity, inside a building, if possible.</a:t>
            </a:r>
          </a:p>
          <a:p>
            <a:pPr eaLnBrk="1" hangingPunct="1"/>
            <a:r>
              <a:rPr lang="en-US" smtClean="0"/>
              <a:t>If the salt is stored outside, it needs to be properly shaped in a windrow and covered to protect it from the elements.</a:t>
            </a:r>
          </a:p>
          <a:p>
            <a:pPr eaLnBrk="1" hangingPunct="1"/>
            <a:r>
              <a:rPr lang="en-US" smtClean="0"/>
              <a:t>Salt should be stored on an impermeable pad with proper drainage away from the storage area.</a:t>
            </a:r>
          </a:p>
          <a:p>
            <a:pPr eaLnBrk="1" hangingPunct="1"/>
            <a:r>
              <a:rPr lang="en-US" smtClean="0"/>
              <a:t>We already mentioned containment facilities to catch any storm runoff or other possible leaching from the salt storage area. </a:t>
            </a:r>
          </a:p>
          <a:p>
            <a:pPr eaLnBrk="1" hangingPunct="1"/>
            <a:r>
              <a:rPr lang="en-US" smtClean="0"/>
              <a:t>And good housekeeping practices cannot be over-emphasized. A well kept facility is an efficient and safe facility. </a:t>
            </a:r>
          </a:p>
        </p:txBody>
      </p:sp>
      <p:sp>
        <p:nvSpPr>
          <p:cNvPr id="175107" name="Rectangle 3"/>
          <p:cNvSpPr>
            <a:spLocks noGrp="1" noRot="1" noChangeAspect="1" noChangeArrowheads="1" noTextEdit="1"/>
          </p:cNvSpPr>
          <p:nvPr>
            <p:ph type="sldImg"/>
          </p:nvPr>
        </p:nvSpPr>
        <p:spPr>
          <a:xfrm>
            <a:off x="1828800" y="685800"/>
            <a:ext cx="3352800" cy="25146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731963" y="762000"/>
            <a:ext cx="3251200" cy="2438400"/>
          </a:xfrm>
          <a:ln/>
        </p:spPr>
      </p:sp>
      <p:sp>
        <p:nvSpPr>
          <p:cNvPr id="184323" name="Rectangle 3"/>
          <p:cNvSpPr>
            <a:spLocks noGrp="1" noChangeArrowheads="1"/>
          </p:cNvSpPr>
          <p:nvPr>
            <p:ph type="body" idx="1"/>
          </p:nvPr>
        </p:nvSpPr>
        <p:spPr>
          <a:xfrm>
            <a:off x="914400" y="3277324"/>
            <a:ext cx="5029200" cy="5180284"/>
          </a:xfrm>
          <a:noFill/>
          <a:ln/>
        </p:spPr>
        <p:txBody>
          <a:bodyPr/>
          <a:lstStyle/>
          <a:p>
            <a:pPr eaLnBrk="1" hangingPunct="1"/>
            <a:r>
              <a:rPr lang="en-US" smtClean="0"/>
              <a:t>Salt also has some disadvantages:</a:t>
            </a:r>
          </a:p>
          <a:p>
            <a:pPr eaLnBrk="1" hangingPunct="1"/>
            <a:r>
              <a:rPr lang="en-US" sz="1400" i="1" smtClean="0"/>
              <a:t>One of the disadvantages is that salt starts to lose its effectiveness when temperatures drop below 20 degrees F.</a:t>
            </a:r>
          </a:p>
          <a:p>
            <a:pPr eaLnBrk="1" hangingPunct="1"/>
            <a:r>
              <a:rPr lang="en-US" smtClean="0"/>
              <a:t>The lower the temperature, the more salt is needed and a longer time for it to take effect.</a:t>
            </a:r>
          </a:p>
          <a:p>
            <a:pPr eaLnBrk="1" hangingPunct="1"/>
            <a:r>
              <a:rPr lang="en-US" smtClean="0"/>
              <a:t>Salt is also corrosive as are all the chlorides. Proper vehicle washing is essential when using salt to minimize this corrosiveness.</a:t>
            </a:r>
          </a:p>
          <a:p>
            <a:pPr eaLnBrk="1" hangingPunct="1"/>
            <a:r>
              <a:rPr lang="en-US" smtClean="0"/>
              <a:t>And then there are the environmental concerns, impacts on water quality, soil fertility and plants. Most all the environmental problems can be contributed to two causes - excessive use of salt on the roadway and improper storage.</a:t>
            </a:r>
          </a:p>
          <a:p>
            <a:pPr eaLnBrk="1" hangingPunct="1"/>
            <a:r>
              <a:rPr lang="en-US" smtClean="0"/>
              <a:t>If salt is used effectively and stored properly, you should not have environmental problems.</a:t>
            </a:r>
          </a:p>
          <a:p>
            <a:pPr eaLnBrk="1" hangingPunct="1"/>
            <a:r>
              <a:rPr lang="en-US" smtClean="0"/>
              <a:t>We’ll talk about salt storage and containment facilities later.</a:t>
            </a:r>
          </a:p>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731963" y="762000"/>
            <a:ext cx="3251200" cy="2438400"/>
          </a:xfrm>
          <a:ln/>
        </p:spPr>
      </p:sp>
      <p:sp>
        <p:nvSpPr>
          <p:cNvPr id="185347" name="Rectangle 3"/>
          <p:cNvSpPr>
            <a:spLocks noGrp="1" noChangeArrowheads="1"/>
          </p:cNvSpPr>
          <p:nvPr>
            <p:ph type="body" idx="1"/>
          </p:nvPr>
        </p:nvSpPr>
        <p:spPr>
          <a:xfrm>
            <a:off x="914400" y="3277324"/>
            <a:ext cx="5029200" cy="5180284"/>
          </a:xfrm>
          <a:noFill/>
          <a:ln/>
        </p:spPr>
        <p:txBody>
          <a:bodyPr/>
          <a:lstStyle/>
          <a:p>
            <a:r>
              <a:rPr lang="en-US" sz="1400" i="1" smtClean="0"/>
              <a:t>Both of these materials are exothermic, giving off heat when they go from solid into solution. Both are hygroscopic, attracting moisture from the air or the surroundings</a:t>
            </a:r>
            <a:r>
              <a:rPr lang="en-US" smtClean="0"/>
              <a:t>, improving their effectiveness in dry cold conditions.</a:t>
            </a:r>
          </a:p>
          <a:p>
            <a:r>
              <a:rPr lang="en-US" smtClean="0"/>
              <a:t>Both have low eutectic temperatures meaning we get more melting action at lower temperatures. This factor makes them advantageous as prewetting materials for salt, particularly when the temperatures drop below 20</a:t>
            </a:r>
            <a:r>
              <a:rPr lang="en-US" baseline="40000" smtClean="0"/>
              <a:t>o</a:t>
            </a:r>
            <a:r>
              <a:rPr lang="en-US" smtClean="0"/>
              <a:t>F</a:t>
            </a:r>
          </a:p>
          <a:p>
            <a:r>
              <a:rPr lang="en-US" smtClean="0"/>
              <a:t>Calcium chloride is usually sold  in a 30-33% solution and magnesium chloride at a 23-26% solution. These concentrations relate back to the respective eutectic temperatures of these materials.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731963" y="762000"/>
            <a:ext cx="3251200" cy="2438400"/>
          </a:xfrm>
          <a:ln/>
        </p:spPr>
      </p:sp>
      <p:sp>
        <p:nvSpPr>
          <p:cNvPr id="186371" name="Rectangle 3"/>
          <p:cNvSpPr>
            <a:spLocks noGrp="1" noChangeArrowheads="1"/>
          </p:cNvSpPr>
          <p:nvPr>
            <p:ph type="body" idx="1"/>
          </p:nvPr>
        </p:nvSpPr>
        <p:spPr>
          <a:xfrm>
            <a:off x="914400" y="3277324"/>
            <a:ext cx="5029200" cy="5180284"/>
          </a:xfrm>
          <a:noFill/>
          <a:ln/>
        </p:spPr>
        <p:txBody>
          <a:bodyPr/>
          <a:lstStyle/>
          <a:p>
            <a:r>
              <a:rPr lang="en-US" sz="1400" i="1" smtClean="0"/>
              <a:t>Both of these materials are exothermic, giving off heat when they go from solid into solution. Both are hygroscopic, attracting moisture from the air or the surroundings</a:t>
            </a:r>
            <a:r>
              <a:rPr lang="en-US" smtClean="0"/>
              <a:t>, improving their effectiveness in dry cold conditions.</a:t>
            </a:r>
          </a:p>
          <a:p>
            <a:r>
              <a:rPr lang="en-US" smtClean="0"/>
              <a:t>Both have low eutectic temperatures meaning we get more melting action at lower temperatures. This factor makes them advantageous as prewetting materials for salt, particularly when the temperatures drop below 20</a:t>
            </a:r>
            <a:r>
              <a:rPr lang="en-US" baseline="40000" smtClean="0"/>
              <a:t>o</a:t>
            </a:r>
            <a:r>
              <a:rPr lang="en-US" smtClean="0"/>
              <a:t>F</a:t>
            </a:r>
          </a:p>
          <a:p>
            <a:r>
              <a:rPr lang="en-US" smtClean="0"/>
              <a:t>Calcium chloride is usually sold  in a 30-33% solution and magnesium chloride at a 23-26% solution. These concentrations relate back to the respective eutectic temperatures of these materials.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6406"/>
            <a:ext cx="2971800" cy="456016"/>
          </a:xfrm>
          <a:prstGeom prst="rect">
            <a:avLst/>
          </a:prstGeom>
          <a:noFill/>
          <a:ln w="9525">
            <a:noFill/>
            <a:miter lim="800000"/>
            <a:headEnd/>
            <a:tailEnd/>
          </a:ln>
        </p:spPr>
        <p:txBody>
          <a:bodyPr lIns="91111" tIns="45555" rIns="91111" bIns="45555" anchor="b"/>
          <a:lstStyle/>
          <a:p>
            <a:pPr algn="r" defTabSz="892175"/>
            <a:fld id="{E0BB60CF-1D7F-4753-9541-D844DB81D1B1}" type="slidenum">
              <a:rPr lang="en-US" sz="1200"/>
              <a:pPr algn="r" defTabSz="892175"/>
              <a:t>13</a:t>
            </a:fld>
            <a:endParaRPr lang="en-US" sz="1200"/>
          </a:p>
        </p:txBody>
      </p:sp>
      <p:sp>
        <p:nvSpPr>
          <p:cNvPr id="187395" name="Rectangle 2"/>
          <p:cNvSpPr>
            <a:spLocks noGrp="1" noRot="1" noChangeAspect="1" noChangeArrowheads="1" noTextEdit="1"/>
          </p:cNvSpPr>
          <p:nvPr>
            <p:ph type="sldImg"/>
          </p:nvPr>
        </p:nvSpPr>
        <p:spPr>
          <a:xfrm>
            <a:off x="1143000" y="685800"/>
            <a:ext cx="4573588" cy="3430588"/>
          </a:xfrm>
          <a:ln/>
        </p:spPr>
      </p:sp>
      <p:sp>
        <p:nvSpPr>
          <p:cNvPr id="187396" name="Rectangle 3"/>
          <p:cNvSpPr>
            <a:spLocks noGrp="1" noChangeArrowheads="1"/>
          </p:cNvSpPr>
          <p:nvPr>
            <p:ph type="body" idx="1"/>
          </p:nvPr>
        </p:nvSpPr>
        <p:spPr>
          <a:xfrm>
            <a:off x="685800" y="4343993"/>
            <a:ext cx="5486400" cy="4112038"/>
          </a:xfrm>
          <a:noFill/>
          <a:ln/>
        </p:spPr>
        <p:txBody>
          <a:bodyPr lIns="91111" tIns="45555" rIns="91111" bIns="45555"/>
          <a:lstStyle/>
          <a:p>
            <a:pPr eaLnBrk="1" hangingPunct="1">
              <a:spcBef>
                <a:spcPct val="0"/>
              </a:spcBef>
            </a:pPr>
            <a:r>
              <a:rPr lang="en-US" sz="800" b="1" u="sng" smtClean="0"/>
              <a:t>Chemshield</a:t>
            </a:r>
            <a:r>
              <a:rPr lang="en-US" sz="800" smtClean="0"/>
              <a:t> - </a:t>
            </a:r>
            <a:r>
              <a:rPr lang="en-US" sz="800" b="1" smtClean="0"/>
              <a:t>The data and analysis given in in this report is the outcome of the research performed by Professor Zoltan Rado at</a:t>
            </a:r>
          </a:p>
          <a:p>
            <a:pPr eaLnBrk="1" hangingPunct="1">
              <a:spcBef>
                <a:spcPct val="0"/>
              </a:spcBef>
            </a:pPr>
            <a:r>
              <a:rPr lang="en-US" sz="800" b="1" smtClean="0"/>
              <a:t>the Thomas D. Larson Pennsylvania Transportation Institute at the PennState to test and </a:t>
            </a:r>
          </a:p>
          <a:p>
            <a:pPr eaLnBrk="1" hangingPunct="1">
              <a:spcBef>
                <a:spcPct val="0"/>
              </a:spcBef>
            </a:pPr>
            <a:r>
              <a:rPr lang="en-US" sz="800" b="1" smtClean="0"/>
              <a:t>evaluate the CHEMSHIELD additive developed by Miller Chemical and Fertilizer Corp. The </a:t>
            </a:r>
          </a:p>
          <a:p>
            <a:pPr eaLnBrk="1" hangingPunct="1">
              <a:spcBef>
                <a:spcPct val="0"/>
              </a:spcBef>
            </a:pPr>
            <a:r>
              <a:rPr lang="en-US" sz="800" b="1" smtClean="0"/>
              <a:t>objective of the testing performed was to deliver a comprehensive performance analysis of the </a:t>
            </a:r>
          </a:p>
          <a:p>
            <a:pPr eaLnBrk="1" hangingPunct="1">
              <a:spcBef>
                <a:spcPct val="0"/>
              </a:spcBef>
            </a:pPr>
            <a:r>
              <a:rPr lang="en-US" sz="800" b="1" smtClean="0"/>
              <a:t>CHEMSHIELD additive’s capability to improve anti-icing chemicals’ ability to bond to road </a:t>
            </a:r>
          </a:p>
          <a:p>
            <a:pPr eaLnBrk="1" hangingPunct="1">
              <a:spcBef>
                <a:spcPct val="0"/>
              </a:spcBef>
            </a:pPr>
            <a:r>
              <a:rPr lang="en-US" sz="800" b="1" smtClean="0"/>
              <a:t>pavement surfaces and resist wear by traffic and weather conditions. The testing was </a:t>
            </a:r>
          </a:p>
          <a:p>
            <a:pPr eaLnBrk="1" hangingPunct="1">
              <a:spcBef>
                <a:spcPct val="0"/>
              </a:spcBef>
            </a:pPr>
            <a:r>
              <a:rPr lang="en-US" sz="800" b="1" smtClean="0"/>
              <a:t>performed with a single anti-icing agent, magnesium chloride at 25-26 percent solution provided </a:t>
            </a:r>
          </a:p>
          <a:p>
            <a:pPr eaLnBrk="1" hangingPunct="1">
              <a:spcBef>
                <a:spcPct val="0"/>
              </a:spcBef>
            </a:pPr>
            <a:r>
              <a:rPr lang="en-US" sz="800" b="1" smtClean="0"/>
              <a:t>by Miller Chemical and Fertilizer Corp. </a:t>
            </a:r>
          </a:p>
          <a:p>
            <a:pPr eaLnBrk="1" hangingPunct="1"/>
            <a:endParaRPr lang="en-US" sz="800" b="1" smtClean="0"/>
          </a:p>
          <a:p>
            <a:pPr eaLnBrk="1" hangingPunct="1"/>
            <a:r>
              <a:rPr lang="en-US" sz="800" b="1" smtClean="0"/>
              <a:t>The testing compared the performance of the CHEMSHIELD additive to improve bonding to </a:t>
            </a:r>
          </a:p>
          <a:p>
            <a:pPr eaLnBrk="1" hangingPunct="1"/>
            <a:r>
              <a:rPr lang="en-US" sz="800" b="1" smtClean="0"/>
              <a:t>pavement surface of the anti-icing material without the additive by evaluating the surface </a:t>
            </a:r>
          </a:p>
          <a:p>
            <a:pPr eaLnBrk="1" hangingPunct="1"/>
            <a:r>
              <a:rPr lang="en-US" sz="800" b="1" smtClean="0"/>
              <a:t>coverage of the applied materials as a function of time, traffic and weather conditions. The </a:t>
            </a:r>
          </a:p>
          <a:p>
            <a:pPr eaLnBrk="1" hangingPunct="1"/>
            <a:r>
              <a:rPr lang="en-US" sz="800" b="1" smtClean="0"/>
              <a:t>following combinations of conditions were tested: application of materials on dry and damp </a:t>
            </a:r>
          </a:p>
          <a:p>
            <a:pPr eaLnBrk="1" hangingPunct="1"/>
            <a:r>
              <a:rPr lang="en-US" sz="800" b="1" smtClean="0"/>
              <a:t>surfaces; application of materials on surfaces with and without traffic; evaluation of coverage </a:t>
            </a:r>
          </a:p>
          <a:p>
            <a:pPr eaLnBrk="1" hangingPunct="1"/>
            <a:r>
              <a:rPr lang="en-US" sz="800" b="1" smtClean="0"/>
              <a:t>under dry conditions with traffic, simulated and natural rain with traffic, heavy and light winter </a:t>
            </a:r>
          </a:p>
          <a:p>
            <a:pPr eaLnBrk="1" hangingPunct="1"/>
            <a:r>
              <a:rPr lang="en-US" sz="800" b="1" smtClean="0"/>
              <a:t>precipitation with traffic. </a:t>
            </a:r>
          </a:p>
          <a:p>
            <a:pPr eaLnBrk="1" hangingPunct="1"/>
            <a:endParaRPr lang="en-US" sz="800" b="1" smtClean="0"/>
          </a:p>
          <a:p>
            <a:pPr eaLnBrk="1" hangingPunct="1"/>
            <a:r>
              <a:rPr lang="en-US" sz="800" b="1" smtClean="0"/>
              <a:t>The results of the research show that in all conditions tested, the additive delivered </a:t>
            </a:r>
          </a:p>
          <a:p>
            <a:pPr eaLnBrk="1" hangingPunct="1"/>
            <a:r>
              <a:rPr lang="en-US" sz="800" b="1" smtClean="0"/>
              <a:t>significant improvements over the untreated chemical in terms of resistance to wear on the </a:t>
            </a:r>
          </a:p>
          <a:p>
            <a:pPr eaLnBrk="1" hangingPunct="1"/>
            <a:r>
              <a:rPr lang="en-US" sz="800" b="1" smtClean="0"/>
              <a:t>pavement surface. It also was observed that the performance improvement increased with </a:t>
            </a:r>
          </a:p>
          <a:p>
            <a:pPr eaLnBrk="1" hangingPunct="1"/>
            <a:r>
              <a:rPr lang="en-US" sz="800" b="1" smtClean="0"/>
              <a:t>weather ad precipitation severity. Thus, the performance improvement was magnified by </a:t>
            </a:r>
          </a:p>
          <a:p>
            <a:pPr eaLnBrk="1" hangingPunct="1"/>
            <a:r>
              <a:rPr lang="en-US" sz="800" b="1" smtClean="0"/>
              <a:t>precipitation rate and type. While the performance increase measured close to 500 percent </a:t>
            </a:r>
          </a:p>
          <a:p>
            <a:pPr eaLnBrk="1" hangingPunct="1"/>
            <a:r>
              <a:rPr lang="en-US" sz="800" b="1" smtClean="0"/>
              <a:t>under light rain and dry conditions, the performance increase measured close to 1,000 percent </a:t>
            </a:r>
          </a:p>
          <a:p>
            <a:pPr eaLnBrk="1" hangingPunct="1"/>
            <a:r>
              <a:rPr lang="en-US" sz="800" b="1" smtClean="0"/>
              <a:t>in terms of surface area coverage and resistance to wear under heavy rain, snow, and heavy </a:t>
            </a:r>
          </a:p>
          <a:p>
            <a:pPr eaLnBrk="1" hangingPunct="1"/>
            <a:r>
              <a:rPr lang="en-US" sz="800" b="1" smtClean="0"/>
              <a:t>snow conditions.  </a:t>
            </a:r>
          </a:p>
          <a:p>
            <a:pPr eaLnBrk="1" hangingPunct="1"/>
            <a:endParaRPr lang="en-US" sz="800" smtClean="0"/>
          </a:p>
          <a:p>
            <a:pPr eaLnBrk="1" hangingPunct="1"/>
            <a:r>
              <a:rPr lang="en-US" sz="800" b="1" u="sng" smtClean="0"/>
              <a:t>2011 Dump Truck </a:t>
            </a:r>
            <a:r>
              <a:rPr lang="en-US" sz="800" b="1" smtClean="0"/>
              <a:t>– Got input from our customers – equipment operators and diesel mechanics and made a number of design changes. Built two prototypes – Western Star with J &amp; J Bodies - which incorporated updates plus some additional items we want to test over the next three years.  Ordered 54 (have 752) Single axle, 115 (have 1544) Tandem axle and 2  (have 55) Tri-axle dump trucks.</a:t>
            </a:r>
          </a:p>
          <a:p>
            <a:pPr eaLnBrk="1" hangingPunct="1"/>
            <a:endParaRPr lang="en-US" sz="800" b="1" smtClean="0"/>
          </a:p>
          <a:p>
            <a:pPr eaLnBrk="1" hangingPunct="1"/>
            <a:r>
              <a:rPr lang="en-US" sz="800" b="1" smtClean="0"/>
              <a:t>Go though PowerPoint.</a:t>
            </a:r>
          </a:p>
          <a:p>
            <a:pPr eaLnBrk="1" hangingPunct="1"/>
            <a:endParaRPr lang="en-US" sz="800" b="1" smtClean="0"/>
          </a:p>
          <a:p>
            <a:pPr eaLnBrk="1" hangingPunct="1"/>
            <a:r>
              <a:rPr lang="en-US" sz="800" b="1" u="sng" smtClean="0"/>
              <a:t>Plows</a:t>
            </a:r>
            <a:r>
              <a:rPr lang="en-US" sz="800" b="1" smtClean="0"/>
              <a:t> – Tow plow – piloted one last winter –purchasing at least three more for this winter. </a:t>
            </a:r>
          </a:p>
          <a:p>
            <a:pPr eaLnBrk="1" hangingPunct="1"/>
            <a:r>
              <a:rPr lang="en-US" sz="800" b="1" smtClean="0"/>
              <a:t>Purchased 3 triple blade plows to test this winter. Hoping that triple blade plow will reduce material costs and overtime.</a:t>
            </a:r>
          </a:p>
          <a:p>
            <a:pPr eaLnBrk="1" hangingPunct="1"/>
            <a:r>
              <a:rPr lang="en-US" sz="800" b="1" smtClean="0"/>
              <a:t>Developed Innovation Bulletins to transfer technology information to the field.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914400" y="3277324"/>
            <a:ext cx="5029200" cy="5180284"/>
          </a:xfrm>
          <a:noFill/>
          <a:ln/>
        </p:spPr>
        <p:txBody>
          <a:bodyPr lIns="90488" tIns="44450" rIns="90488" bIns="44450"/>
          <a:lstStyle/>
          <a:p>
            <a:pPr eaLnBrk="1" hangingPunct="1"/>
            <a:r>
              <a:rPr lang="en-US" smtClean="0"/>
              <a:t>To sum up:</a:t>
            </a:r>
          </a:p>
          <a:p>
            <a:pPr eaLnBrk="1" hangingPunct="1"/>
            <a:r>
              <a:rPr lang="en-US" smtClean="0"/>
              <a:t>Good storage can be summed up in a few major points.</a:t>
            </a:r>
          </a:p>
          <a:p>
            <a:pPr eaLnBrk="1" hangingPunct="1"/>
            <a:r>
              <a:rPr lang="en-US" smtClean="0"/>
              <a:t>Good storage means sufficient capacity, inside a building, if possible.</a:t>
            </a:r>
          </a:p>
          <a:p>
            <a:pPr eaLnBrk="1" hangingPunct="1"/>
            <a:r>
              <a:rPr lang="en-US" smtClean="0"/>
              <a:t>If the salt is stored outside, it needs to be properly shaped in a windrow and covered to protect it from the elements.</a:t>
            </a:r>
          </a:p>
          <a:p>
            <a:pPr eaLnBrk="1" hangingPunct="1"/>
            <a:r>
              <a:rPr lang="en-US" smtClean="0"/>
              <a:t>Salt should be stored on an impermeable pad with proper drainage away from the storage area.</a:t>
            </a:r>
          </a:p>
          <a:p>
            <a:pPr eaLnBrk="1" hangingPunct="1"/>
            <a:r>
              <a:rPr lang="en-US" smtClean="0"/>
              <a:t>We already mentioned containment facilities to catch any storm runoff or other possible leaching from the salt storage area. </a:t>
            </a:r>
          </a:p>
          <a:p>
            <a:pPr eaLnBrk="1" hangingPunct="1"/>
            <a:r>
              <a:rPr lang="en-US" smtClean="0"/>
              <a:t>And good housekeeping practices cannot be over-emphasized. A well kept facility is an efficient and safe facility. </a:t>
            </a:r>
          </a:p>
        </p:txBody>
      </p:sp>
      <p:sp>
        <p:nvSpPr>
          <p:cNvPr id="188419" name="Rectangle 3"/>
          <p:cNvSpPr>
            <a:spLocks noGrp="1" noRot="1" noChangeAspect="1" noChangeArrowheads="1" noTextEdit="1"/>
          </p:cNvSpPr>
          <p:nvPr>
            <p:ph type="sldImg"/>
          </p:nvPr>
        </p:nvSpPr>
        <p:spPr>
          <a:xfrm>
            <a:off x="1828800" y="685800"/>
            <a:ext cx="3352800" cy="2514600"/>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914400" y="3277324"/>
            <a:ext cx="5029200" cy="5180284"/>
          </a:xfrm>
          <a:noFill/>
          <a:ln/>
        </p:spPr>
        <p:txBody>
          <a:bodyPr lIns="90488" tIns="44450" rIns="90488" bIns="44450"/>
          <a:lstStyle/>
          <a:p>
            <a:pPr eaLnBrk="1" hangingPunct="1"/>
            <a:r>
              <a:rPr lang="en-US" smtClean="0"/>
              <a:t>To sum up:</a:t>
            </a:r>
          </a:p>
          <a:p>
            <a:pPr eaLnBrk="1" hangingPunct="1"/>
            <a:r>
              <a:rPr lang="en-US" smtClean="0"/>
              <a:t>Good storage can be summed up in a few major points.</a:t>
            </a:r>
          </a:p>
          <a:p>
            <a:pPr eaLnBrk="1" hangingPunct="1"/>
            <a:r>
              <a:rPr lang="en-US" smtClean="0"/>
              <a:t>Good storage means sufficient capacity, inside a building, if possible.</a:t>
            </a:r>
          </a:p>
          <a:p>
            <a:pPr eaLnBrk="1" hangingPunct="1"/>
            <a:r>
              <a:rPr lang="en-US" smtClean="0"/>
              <a:t>If the salt is stored outside, it needs to be properly shaped in a windrow and covered to protect it from the elements.</a:t>
            </a:r>
          </a:p>
          <a:p>
            <a:pPr eaLnBrk="1" hangingPunct="1"/>
            <a:r>
              <a:rPr lang="en-US" smtClean="0"/>
              <a:t>Salt should be stored on an impermeable pad with proper drainage away from the storage area.</a:t>
            </a:r>
          </a:p>
          <a:p>
            <a:pPr eaLnBrk="1" hangingPunct="1"/>
            <a:r>
              <a:rPr lang="en-US" smtClean="0"/>
              <a:t>We already mentioned containment facilities to catch any storm runoff or other possible leaching from the salt storage area. </a:t>
            </a:r>
          </a:p>
          <a:p>
            <a:pPr eaLnBrk="1" hangingPunct="1"/>
            <a:r>
              <a:rPr lang="en-US" smtClean="0"/>
              <a:t>And good housekeeping practices cannot be over-emphasized. A well kept facility is an efficient and safe facility. </a:t>
            </a:r>
          </a:p>
        </p:txBody>
      </p:sp>
      <p:sp>
        <p:nvSpPr>
          <p:cNvPr id="189443" name="Rectangle 3"/>
          <p:cNvSpPr>
            <a:spLocks noGrp="1" noRot="1" noChangeAspect="1" noChangeArrowheads="1" noTextEdit="1"/>
          </p:cNvSpPr>
          <p:nvPr>
            <p:ph type="sldImg"/>
          </p:nvPr>
        </p:nvSpPr>
        <p:spPr>
          <a:xfrm>
            <a:off x="1828800" y="685800"/>
            <a:ext cx="3352800" cy="2514600"/>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D074ABE-BCD6-4B56-A72C-AB161E220D5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4B6F191-D551-43DA-B390-7EBE465F20A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E653B25-FE49-42B0-B504-E69140BFF8D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5DC33BA-10E5-4924-925F-9CD95405451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731963" y="762000"/>
            <a:ext cx="3251200" cy="2438400"/>
          </a:xfrm>
          <a:ln/>
        </p:spPr>
      </p:sp>
      <p:sp>
        <p:nvSpPr>
          <p:cNvPr id="176131" name="Rectangle 3"/>
          <p:cNvSpPr>
            <a:spLocks noGrp="1" noChangeArrowheads="1"/>
          </p:cNvSpPr>
          <p:nvPr>
            <p:ph type="body" idx="1"/>
          </p:nvPr>
        </p:nvSpPr>
        <p:spPr>
          <a:xfrm>
            <a:off x="914400" y="3277324"/>
            <a:ext cx="5029200" cy="5180284"/>
          </a:xfrm>
          <a:noFill/>
          <a:ln/>
        </p:spPr>
        <p:txBody>
          <a:bodyPr/>
          <a:lstStyle/>
          <a:p>
            <a:r>
              <a:rPr lang="en-US" i="1" smtClean="0"/>
              <a:t>What are the advantages?</a:t>
            </a:r>
          </a:p>
          <a:p>
            <a:r>
              <a:rPr lang="en-US" sz="1400" i="1" smtClean="0"/>
              <a:t>As we stated, abrasives are readily available and relatively inexpensive.  The inexpensive factor applies to the initial material costs.</a:t>
            </a:r>
            <a:r>
              <a:rPr lang="en-US" smtClean="0"/>
              <a:t> There are other costs you need to consider, such as cleanup, which is associated with the disadvantages of abrasives.</a:t>
            </a:r>
          </a:p>
          <a:p>
            <a:r>
              <a:rPr lang="en-US" smtClean="0"/>
              <a:t>They are also relatively easy to apply. </a:t>
            </a:r>
          </a:p>
          <a:p>
            <a:r>
              <a:rPr lang="en-US" sz="1400" i="1" smtClean="0"/>
              <a:t>A major advantage is the nearly instant skid resistance provided by abrasives.</a:t>
            </a:r>
          </a:p>
          <a:p>
            <a:r>
              <a:rPr lang="en-US" sz="1400" i="1" smtClean="0"/>
              <a:t>Abrasives mixed with salt provides not only the immediate skid resistance but also the melting of the ice and snow.</a:t>
            </a:r>
          </a:p>
          <a:p>
            <a:r>
              <a:rPr lang="en-US" smtClean="0"/>
              <a:t>Abrasives can be prewetted with salt or other chemicals which adds melting action to the material and helps hold the abrasives in place.</a:t>
            </a:r>
          </a:p>
          <a:p>
            <a:r>
              <a:rPr lang="en-US" smtClean="0"/>
              <a:t>However, that brings to attention a major disadvantage of using just abrasives…..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17975A4-0601-4823-B317-8496078816F7}" type="slidenum">
              <a:rPr lang="en-US" smtClean="0"/>
              <a:pPr>
                <a:defRPr/>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731963" y="762000"/>
            <a:ext cx="3251200" cy="2438400"/>
          </a:xfrm>
          <a:ln/>
        </p:spPr>
      </p:sp>
      <p:sp>
        <p:nvSpPr>
          <p:cNvPr id="177155" name="Rectangle 3"/>
          <p:cNvSpPr>
            <a:spLocks noGrp="1" noChangeArrowheads="1"/>
          </p:cNvSpPr>
          <p:nvPr>
            <p:ph type="body" idx="1"/>
          </p:nvPr>
        </p:nvSpPr>
        <p:spPr>
          <a:xfrm>
            <a:off x="914400" y="3277324"/>
            <a:ext cx="5029200" cy="5180284"/>
          </a:xfrm>
          <a:noFill/>
          <a:ln/>
        </p:spPr>
        <p:txBody>
          <a:bodyPr/>
          <a:lstStyle/>
          <a:p>
            <a:pPr eaLnBrk="1" hangingPunct="1"/>
            <a:r>
              <a:rPr lang="en-US" smtClean="0"/>
              <a:t>Now let’s turn our attention to chemicals. </a:t>
            </a:r>
          </a:p>
          <a:p>
            <a:pPr eaLnBrk="1" hangingPunct="1"/>
            <a:r>
              <a:rPr lang="en-US" sz="1400" i="1" smtClean="0"/>
              <a:t>Chemicals are used on the roads for various reasons, all related to safer roads</a:t>
            </a:r>
          </a:p>
          <a:p>
            <a:pPr eaLnBrk="1" hangingPunct="1"/>
            <a:r>
              <a:rPr lang="en-US" smtClean="0"/>
              <a:t>We need to prevent bonding of ice and snow to the road. If we can do this effectively, less chemical will be used and more timely melting action will take place.</a:t>
            </a:r>
          </a:p>
          <a:p>
            <a:pPr eaLnBrk="1" hangingPunct="1"/>
            <a:r>
              <a:rPr lang="en-US" smtClean="0"/>
              <a:t>We use chemicals to prevent ice from forming or to melt ice that has already formed and to prevent buildup of snowpack.</a:t>
            </a:r>
          </a:p>
          <a:p>
            <a:pPr eaLnBrk="1" hangingPunct="1"/>
            <a:r>
              <a:rPr lang="en-US" smtClean="0"/>
              <a:t>We also use chemicals to reach bare surface conditions after plowing and to treat spot areas of refreezing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731963" y="762000"/>
            <a:ext cx="3251200" cy="2438400"/>
          </a:xfrm>
          <a:ln/>
        </p:spPr>
      </p:sp>
      <p:sp>
        <p:nvSpPr>
          <p:cNvPr id="178179" name="Rectangle 3"/>
          <p:cNvSpPr>
            <a:spLocks noGrp="1" noChangeArrowheads="1"/>
          </p:cNvSpPr>
          <p:nvPr>
            <p:ph type="body" idx="1"/>
          </p:nvPr>
        </p:nvSpPr>
        <p:spPr>
          <a:xfrm>
            <a:off x="914400" y="3277324"/>
            <a:ext cx="5029200" cy="5180284"/>
          </a:xfrm>
          <a:noFill/>
          <a:ln/>
        </p:spPr>
        <p:txBody>
          <a:bodyPr/>
          <a:lstStyle/>
          <a:p>
            <a:pPr eaLnBrk="1" hangingPunct="1"/>
            <a:r>
              <a:rPr lang="en-US" sz="1400" i="1" smtClean="0"/>
              <a:t>Generally, all deicers work in the same way. They depress the freezing point of water and turn snow and ice into a liquid or a semi-liquid slush. Solid chemical salts bore through ice and snow, dissolving to form a strong brine solution which spreads under the ice or hard-packed snow, undercutting and breaking the bond to the road surface. Once the bond is broken, the ice and snow can be plowed off or removed by other means. By applying material prior to the storm, we can prevent the bond to the road surface and melt the snow and ice as it comes in contact with the brine.</a:t>
            </a:r>
          </a:p>
          <a:p>
            <a:pPr eaLnBrk="1" hangingPunct="1"/>
            <a:r>
              <a:rPr lang="en-US" smtClean="0"/>
              <a:t>Agricultural byproducts work much the same way but do not form a brine. They are soluble in water and the resulting solution acts by depressing the freezing point of snow and ice. As stated before, these products are usually used in combination with other materials.</a:t>
            </a:r>
          </a:p>
          <a:p>
            <a:pPr eaLnBrk="1" hangingPunct="1"/>
            <a:r>
              <a:rPr lang="en-US" smtClean="0"/>
              <a:t>Although all these materials work in the same way, they vary widely in performance. By performance, we have to consider several factors – effective temperature range, speed, amount of material required, and duration of melting action.</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912938" y="836613"/>
            <a:ext cx="3014662" cy="2260600"/>
          </a:xfrm>
          <a:ln/>
        </p:spPr>
      </p:sp>
      <p:sp>
        <p:nvSpPr>
          <p:cNvPr id="179203" name="Rectangle 3"/>
          <p:cNvSpPr>
            <a:spLocks noGrp="1" noChangeArrowheads="1"/>
          </p:cNvSpPr>
          <p:nvPr>
            <p:ph type="body" idx="1"/>
          </p:nvPr>
        </p:nvSpPr>
        <p:spPr>
          <a:xfrm>
            <a:off x="914400" y="3277324"/>
            <a:ext cx="5029200" cy="5180284"/>
          </a:xfrm>
          <a:noFill/>
          <a:ln/>
        </p:spPr>
        <p:txBody>
          <a:bodyPr/>
          <a:lstStyle/>
          <a:p>
            <a:pPr eaLnBrk="1" hangingPunct="1"/>
            <a:r>
              <a:rPr lang="en-US" smtClean="0"/>
              <a:t>To talk about performance, we should first discuss some chemical terminology.</a:t>
            </a:r>
          </a:p>
          <a:p>
            <a:pPr lvl="1" eaLnBrk="1" hangingPunct="1"/>
            <a:r>
              <a:rPr lang="en-US" smtClean="0"/>
              <a:t>Concentration</a:t>
            </a:r>
          </a:p>
          <a:p>
            <a:pPr lvl="1" eaLnBrk="1" hangingPunct="1"/>
            <a:r>
              <a:rPr lang="en-US" smtClean="0"/>
              <a:t>Eutectic Temperature</a:t>
            </a:r>
          </a:p>
          <a:p>
            <a:pPr lvl="1" eaLnBrk="1" hangingPunct="1"/>
            <a:r>
              <a:rPr lang="en-US" smtClean="0"/>
              <a:t>Endothermic</a:t>
            </a:r>
          </a:p>
          <a:p>
            <a:pPr lvl="1" eaLnBrk="1" hangingPunct="1"/>
            <a:r>
              <a:rPr lang="en-US" smtClean="0"/>
              <a:t>Exothermic</a:t>
            </a:r>
          </a:p>
          <a:p>
            <a:pPr lvl="1" eaLnBrk="1" hangingPunct="1"/>
            <a:r>
              <a:rPr lang="en-US" smtClean="0"/>
              <a:t>Hygroscopic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731963" y="762000"/>
            <a:ext cx="3251200" cy="2438400"/>
          </a:xfrm>
          <a:ln/>
        </p:spPr>
      </p:sp>
      <p:sp>
        <p:nvSpPr>
          <p:cNvPr id="180227" name="Rectangle 3"/>
          <p:cNvSpPr>
            <a:spLocks noGrp="1" noChangeArrowheads="1"/>
          </p:cNvSpPr>
          <p:nvPr>
            <p:ph type="body" idx="1"/>
          </p:nvPr>
        </p:nvSpPr>
        <p:spPr>
          <a:xfrm>
            <a:off x="381000" y="3277324"/>
            <a:ext cx="6096000" cy="5180284"/>
          </a:xfrm>
          <a:noFill/>
          <a:ln/>
        </p:spPr>
        <p:txBody>
          <a:bodyPr/>
          <a:lstStyle/>
          <a:p>
            <a:pPr eaLnBrk="1" hangingPunct="1"/>
            <a:r>
              <a:rPr lang="en-US" sz="1400" smtClean="0"/>
              <a:t>As you can see, we really need to understand this ‘dilution of solution’.</a:t>
            </a:r>
          </a:p>
          <a:p>
            <a:pPr eaLnBrk="1" hangingPunct="1"/>
            <a:r>
              <a:rPr lang="en-US" sz="1400" smtClean="0"/>
              <a:t>Dilution of solution explains why one application rate will not fit all winter events.</a:t>
            </a:r>
          </a:p>
          <a:p>
            <a:pPr eaLnBrk="1" hangingPunct="1"/>
            <a:r>
              <a:rPr lang="en-US" sz="1400" smtClean="0"/>
              <a:t>Temperature, moisture, intensity of each event (amount of snow, duration, rate of snowfall) can vary considerably and therefore vary the effectiveness of your chemical application.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0180" name="Slide Number Placeholder 3"/>
          <p:cNvSpPr txBox="1">
            <a:spLocks noGrp="1"/>
          </p:cNvSpPr>
          <p:nvPr/>
        </p:nvSpPr>
        <p:spPr bwMode="auto">
          <a:xfrm>
            <a:off x="3884613" y="8684828"/>
            <a:ext cx="2971800" cy="457594"/>
          </a:xfrm>
          <a:prstGeom prst="rect">
            <a:avLst/>
          </a:prstGeom>
          <a:noFill/>
          <a:ln>
            <a:miter lim="800000"/>
            <a:headEnd/>
            <a:tailEnd/>
          </a:ln>
        </p:spPr>
        <p:txBody>
          <a:bodyPr anchor="b"/>
          <a:lstStyle/>
          <a:p>
            <a:pPr algn="r">
              <a:defRPr/>
            </a:pPr>
            <a:fld id="{55371327-B3EB-4EBF-9C31-1416C4AA671B}" type="slidenum">
              <a:rPr lang="en-US" sz="1200">
                <a:latin typeface="+mn-lt"/>
                <a:cs typeface="+mn-cs"/>
              </a:rPr>
              <a:pPr algn="r">
                <a:defRPr/>
              </a:pPr>
              <a:t>7</a:t>
            </a:fld>
            <a:endParaRPr lang="en-US" sz="120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E6B5C33-9AE4-4F1D-9B4D-026148E4691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2C2D05F-BB8A-403F-B86A-8E0A7EBE095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37762-D545-4C5E-A39B-E1740AB3B0F9}"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A2F94-2F25-4AB3-96B6-7B4F488B63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37762-D545-4C5E-A39B-E1740AB3B0F9}"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A2F94-2F25-4AB3-96B6-7B4F488B63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37762-D545-4C5E-A39B-E1740AB3B0F9}"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A2F94-2F25-4AB3-96B6-7B4F488B63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37762-D545-4C5E-A39B-E1740AB3B0F9}"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A2F94-2F25-4AB3-96B6-7B4F488B63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37762-D545-4C5E-A39B-E1740AB3B0F9}"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A2F94-2F25-4AB3-96B6-7B4F488B63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E37762-D545-4C5E-A39B-E1740AB3B0F9}"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A2F94-2F25-4AB3-96B6-7B4F488B63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37762-D545-4C5E-A39B-E1740AB3B0F9}" type="datetimeFigureOut">
              <a:rPr lang="en-US" smtClean="0"/>
              <a:t>8/13/2013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A2F94-2F25-4AB3-96B6-7B4F488B63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37762-D545-4C5E-A39B-E1740AB3B0F9}" type="datetimeFigureOut">
              <a:rPr lang="en-US" smtClean="0"/>
              <a:t>8/13/2013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A2F94-2F25-4AB3-96B6-7B4F488B63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37762-D545-4C5E-A39B-E1740AB3B0F9}" type="datetimeFigureOut">
              <a:rPr lang="en-US" smtClean="0"/>
              <a:t>8/13/2013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A2F94-2F25-4AB3-96B6-7B4F488B63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37762-D545-4C5E-A39B-E1740AB3B0F9}"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A2F94-2F25-4AB3-96B6-7B4F488B63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37762-D545-4C5E-A39B-E1740AB3B0F9}"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A2F94-2F25-4AB3-96B6-7B4F488B63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37762-D545-4C5E-A39B-E1740AB3B0F9}" type="datetimeFigureOut">
              <a:rPr lang="en-US" smtClean="0"/>
              <a:t>8/13/2013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A2F94-2F25-4AB3-96B6-7B4F488B63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p:cNvSpPr>
          <p:nvPr/>
        </p:nvSpPr>
        <p:spPr bwMode="auto">
          <a:xfrm>
            <a:off x="76200" y="228600"/>
            <a:ext cx="4572000" cy="1143000"/>
          </a:xfrm>
          <a:prstGeom prst="rect">
            <a:avLst/>
          </a:prstGeom>
          <a:noFill/>
          <a:ln w="9525">
            <a:noFill/>
            <a:miter lim="800000"/>
            <a:headEnd/>
            <a:tailEnd/>
          </a:ln>
        </p:spPr>
        <p:txBody>
          <a:bodyPr/>
          <a:lstStyle/>
          <a:p>
            <a:pPr>
              <a:defRPr/>
            </a:pPr>
            <a:r>
              <a:rPr lang="en-US" sz="3800" dirty="0">
                <a:latin typeface="+mj-lt"/>
                <a:ea typeface="+mj-ea"/>
                <a:cs typeface="+mj-cs"/>
              </a:rPr>
              <a:t>Fundamentals:</a:t>
            </a:r>
            <a:br>
              <a:rPr lang="en-US" sz="3800" dirty="0">
                <a:latin typeface="+mj-lt"/>
                <a:ea typeface="+mj-ea"/>
                <a:cs typeface="+mj-cs"/>
              </a:rPr>
            </a:br>
            <a:r>
              <a:rPr lang="en-US" sz="3800" dirty="0">
                <a:latin typeface="+mj-lt"/>
                <a:ea typeface="+mj-ea"/>
                <a:cs typeface="+mj-cs"/>
              </a:rPr>
              <a:t>Materials</a:t>
            </a:r>
          </a:p>
        </p:txBody>
      </p:sp>
      <p:sp>
        <p:nvSpPr>
          <p:cNvPr id="62467" name="Rectangle 4"/>
          <p:cNvSpPr>
            <a:spLocks noChangeArrowheads="1"/>
          </p:cNvSpPr>
          <p:nvPr/>
        </p:nvSpPr>
        <p:spPr bwMode="auto">
          <a:xfrm>
            <a:off x="381000" y="2133600"/>
            <a:ext cx="6248400" cy="2654300"/>
          </a:xfrm>
          <a:prstGeom prst="rect">
            <a:avLst/>
          </a:prstGeom>
          <a:noFill/>
          <a:ln w="9525">
            <a:noFill/>
            <a:miter lim="800000"/>
            <a:headEnd/>
            <a:tailEnd/>
          </a:ln>
        </p:spPr>
        <p:txBody>
          <a:bodyPr>
            <a:spAutoFit/>
          </a:bodyPr>
          <a:lstStyle/>
          <a:p>
            <a:r>
              <a:rPr lang="en-US" sz="2800"/>
              <a:t>Materials Policies:</a:t>
            </a:r>
          </a:p>
          <a:p>
            <a:pPr lvl="1"/>
            <a:r>
              <a:rPr lang="en-US" sz="2800"/>
              <a:t> Anti Skid</a:t>
            </a:r>
          </a:p>
          <a:p>
            <a:pPr lvl="1"/>
            <a:r>
              <a:rPr lang="en-US" sz="2800"/>
              <a:t> Salt &amp; Other Chemicals 	 </a:t>
            </a:r>
          </a:p>
          <a:p>
            <a:pPr lvl="1"/>
            <a:r>
              <a:rPr lang="en-US" sz="2800"/>
              <a:t> Deicing, Prewetting, Anti-icing</a:t>
            </a:r>
          </a:p>
          <a:p>
            <a:pPr lvl="1"/>
            <a:r>
              <a:rPr lang="en-US" sz="2800"/>
              <a:t> Storage Facilities </a:t>
            </a:r>
          </a:p>
          <a:p>
            <a:pPr lvl="1"/>
            <a:r>
              <a:rPr lang="en-US" sz="2800"/>
              <a:t> </a:t>
            </a: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sz="half" idx="4294967295"/>
          </p:nvPr>
        </p:nvSpPr>
        <p:spPr>
          <a:xfrm>
            <a:off x="228600" y="2819400"/>
            <a:ext cx="4191000" cy="1295400"/>
          </a:xfrm>
        </p:spPr>
        <p:txBody>
          <a:bodyPr lIns="90488" tIns="44450" rIns="90488" bIns="44450"/>
          <a:lstStyle/>
          <a:p>
            <a:pPr algn="ctr" eaLnBrk="1" hangingPunct="1">
              <a:spcBef>
                <a:spcPct val="50000"/>
              </a:spcBef>
              <a:buFont typeface="Arial" charset="0"/>
              <a:buNone/>
            </a:pPr>
            <a:r>
              <a:rPr lang="en-US" sz="3200" smtClean="0"/>
              <a:t>	Effectiveness drops with temperature</a:t>
            </a:r>
          </a:p>
        </p:txBody>
      </p:sp>
      <p:graphicFrame>
        <p:nvGraphicFramePr>
          <p:cNvPr id="5122" name="Object 13"/>
          <p:cNvGraphicFramePr>
            <a:graphicFrameLocks noGrp="1" noChangeAspect="1"/>
          </p:cNvGraphicFramePr>
          <p:nvPr>
            <p:ph sz="half" idx="4294967295"/>
          </p:nvPr>
        </p:nvGraphicFramePr>
        <p:xfrm>
          <a:off x="4495800" y="1371600"/>
          <a:ext cx="3354388" cy="5273675"/>
        </p:xfrm>
        <a:graphic>
          <a:graphicData uri="http://schemas.openxmlformats.org/presentationml/2006/ole">
            <p:oleObj spid="_x0000_s1026" name="Acrobat Document" r:id="rId4" imgW="7201905" imgH="11317280" progId="AcroExch.Document.7">
              <p:embed/>
            </p:oleObj>
          </a:graphicData>
        </a:graphic>
      </p:graphicFrame>
      <p:sp>
        <p:nvSpPr>
          <p:cNvPr id="4" name="Text Box 4"/>
          <p:cNvSpPr txBox="1">
            <a:spLocks noChangeArrowheads="1"/>
          </p:cNvSpPr>
          <p:nvPr/>
        </p:nvSpPr>
        <p:spPr bwMode="auto">
          <a:xfrm>
            <a:off x="228600" y="457200"/>
            <a:ext cx="1023938" cy="677863"/>
          </a:xfrm>
          <a:prstGeom prst="rect">
            <a:avLst/>
          </a:prstGeom>
          <a:noFill/>
          <a:ln w="9525">
            <a:noFill/>
            <a:miter lim="800000"/>
            <a:headEnd/>
            <a:tailEnd/>
          </a:ln>
        </p:spPr>
        <p:txBody>
          <a:bodyPr wrap="none">
            <a:spAutoFit/>
          </a:bodyPr>
          <a:lstStyle/>
          <a:p>
            <a:pPr>
              <a:defRPr/>
            </a:pPr>
            <a:r>
              <a:rPr lang="en-US" sz="3800" dirty="0">
                <a:latin typeface="Arial" pitchFamily="34" charset="0"/>
                <a:ea typeface="+mj-ea"/>
                <a:cs typeface="Arial" pitchFamily="34" charset="0"/>
              </a:rPr>
              <a:t>Salt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style.rotation</p:attrName>
                                        </p:attrNameLst>
                                      </p:cBhvr>
                                      <p:tavLst>
                                        <p:tav tm="0">
                                          <p:val>
                                            <p:fltVal val="720"/>
                                          </p:val>
                                        </p:tav>
                                        <p:tav tm="100000">
                                          <p:val>
                                            <p:fltVal val="0"/>
                                          </p:val>
                                        </p:tav>
                                      </p:tavLst>
                                    </p:anim>
                                    <p:anim calcmode="lin" valueType="num">
                                      <p:cBhvr>
                                        <p:cTn id="9" dur="1000" fill="hold"/>
                                        <p:tgtEl>
                                          <p:spTgt spid="5122"/>
                                        </p:tgtEl>
                                        <p:attrNameLst>
                                          <p:attrName>ppt_h</p:attrName>
                                        </p:attrNameLst>
                                      </p:cBhvr>
                                      <p:tavLst>
                                        <p:tav tm="0">
                                          <p:val>
                                            <p:fltVal val="0"/>
                                          </p:val>
                                        </p:tav>
                                        <p:tav tm="100000">
                                          <p:val>
                                            <p:strVal val="#ppt_h"/>
                                          </p:val>
                                        </p:tav>
                                      </p:tavLst>
                                    </p:anim>
                                    <p:anim calcmode="lin" valueType="num">
                                      <p:cBhvr>
                                        <p:cTn id="10" dur="1000" fill="hold"/>
                                        <p:tgtEl>
                                          <p:spTgt spid="51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a:xfrm>
            <a:off x="152400" y="228600"/>
            <a:ext cx="4495800" cy="1055688"/>
          </a:xfrm>
        </p:spPr>
        <p:txBody>
          <a:bodyPr>
            <a:normAutofit fontScale="90000"/>
          </a:bodyPr>
          <a:lstStyle/>
          <a:p>
            <a:pPr algn="l" eaLnBrk="1" hangingPunct="1">
              <a:defRPr/>
            </a:pPr>
            <a:r>
              <a:rPr lang="en-US" kern="1200" dirty="0" smtClean="0"/>
              <a:t>Other Natural Salts</a:t>
            </a:r>
          </a:p>
        </p:txBody>
      </p:sp>
      <p:sp>
        <p:nvSpPr>
          <p:cNvPr id="71683" name="Rectangle 3"/>
          <p:cNvSpPr>
            <a:spLocks noGrp="1"/>
          </p:cNvSpPr>
          <p:nvPr>
            <p:ph type="body" sz="half" idx="4294967295"/>
          </p:nvPr>
        </p:nvSpPr>
        <p:spPr>
          <a:xfrm>
            <a:off x="152400" y="1752600"/>
            <a:ext cx="3886200" cy="4876800"/>
          </a:xfrm>
        </p:spPr>
        <p:txBody>
          <a:bodyPr/>
          <a:lstStyle/>
          <a:p>
            <a:pPr eaLnBrk="1" hangingPunct="1"/>
            <a:r>
              <a:rPr lang="en-US" sz="2200" smtClean="0"/>
              <a:t>Calcium Chloride</a:t>
            </a:r>
          </a:p>
          <a:p>
            <a:pPr lvl="1" eaLnBrk="1" hangingPunct="1"/>
            <a:r>
              <a:rPr lang="en-US" sz="2200" smtClean="0"/>
              <a:t>Exothermic: gives off heat</a:t>
            </a:r>
          </a:p>
          <a:p>
            <a:pPr lvl="1" eaLnBrk="1" hangingPunct="1"/>
            <a:r>
              <a:rPr lang="en-US" sz="2200" smtClean="0"/>
              <a:t>Hygroscopic:   attracts moisture</a:t>
            </a:r>
          </a:p>
          <a:p>
            <a:pPr lvl="1" eaLnBrk="1" hangingPunct="1"/>
            <a:r>
              <a:rPr lang="en-US" sz="2200" smtClean="0"/>
              <a:t>Eutectic Temp: -60</a:t>
            </a:r>
            <a:r>
              <a:rPr lang="en-US" sz="2200" baseline="40000" smtClean="0"/>
              <a:t>o</a:t>
            </a:r>
            <a:r>
              <a:rPr lang="en-US" sz="2200" smtClean="0"/>
              <a:t>F</a:t>
            </a:r>
          </a:p>
          <a:p>
            <a:pPr lvl="1" eaLnBrk="1" hangingPunct="1"/>
            <a:r>
              <a:rPr lang="en-US" sz="2200" smtClean="0"/>
              <a:t>30-33% concentration in solution </a:t>
            </a:r>
          </a:p>
        </p:txBody>
      </p:sp>
      <p:sp>
        <p:nvSpPr>
          <p:cNvPr id="71684" name="Rectangle 4"/>
          <p:cNvSpPr>
            <a:spLocks noGrp="1"/>
          </p:cNvSpPr>
          <p:nvPr>
            <p:ph type="body" sz="half" idx="4294967295"/>
          </p:nvPr>
        </p:nvSpPr>
        <p:spPr>
          <a:xfrm>
            <a:off x="4495800" y="1676400"/>
            <a:ext cx="4038600" cy="4953000"/>
          </a:xfrm>
        </p:spPr>
        <p:txBody>
          <a:bodyPr/>
          <a:lstStyle/>
          <a:p>
            <a:pPr eaLnBrk="1" hangingPunct="1"/>
            <a:r>
              <a:rPr lang="en-US" sz="2200" smtClean="0"/>
              <a:t>Magnesium Chloride</a:t>
            </a:r>
          </a:p>
          <a:p>
            <a:pPr lvl="1" eaLnBrk="1" hangingPunct="1"/>
            <a:r>
              <a:rPr lang="en-US" sz="2200" smtClean="0"/>
              <a:t>Exothermic: gives off heat </a:t>
            </a:r>
          </a:p>
          <a:p>
            <a:pPr lvl="1" eaLnBrk="1" hangingPunct="1"/>
            <a:r>
              <a:rPr lang="en-US" sz="2200" smtClean="0"/>
              <a:t>Hygroscopic:  attracts moisture</a:t>
            </a:r>
          </a:p>
          <a:p>
            <a:pPr lvl="1" eaLnBrk="1" hangingPunct="1"/>
            <a:r>
              <a:rPr lang="en-US" sz="2200" smtClean="0"/>
              <a:t>Eutectic Temp: -28</a:t>
            </a:r>
            <a:r>
              <a:rPr lang="en-US" sz="2200" baseline="40000" smtClean="0"/>
              <a:t>o</a:t>
            </a:r>
            <a:r>
              <a:rPr lang="en-US" sz="2200" smtClean="0"/>
              <a:t>F</a:t>
            </a:r>
          </a:p>
          <a:p>
            <a:pPr lvl="1" eaLnBrk="1" hangingPunct="1"/>
            <a:r>
              <a:rPr lang="en-US" sz="2200" smtClean="0"/>
              <a:t>22-26% concentration in</a:t>
            </a:r>
            <a:r>
              <a:rPr lang="en-US" smtClean="0"/>
              <a:t> </a:t>
            </a:r>
            <a:r>
              <a:rPr lang="en-US" sz="2200" smtClean="0"/>
              <a:t>solution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228600" y="166688"/>
            <a:ext cx="6096000" cy="1266825"/>
          </a:xfrm>
        </p:spPr>
        <p:txBody>
          <a:bodyPr/>
          <a:lstStyle/>
          <a:p>
            <a:pPr algn="l" eaLnBrk="1" hangingPunct="1">
              <a:defRPr/>
            </a:pPr>
            <a:r>
              <a:rPr lang="en-US" kern="1200" dirty="0" smtClean="0"/>
              <a:t>Product Evaluation</a:t>
            </a:r>
          </a:p>
        </p:txBody>
      </p:sp>
      <p:sp>
        <p:nvSpPr>
          <p:cNvPr id="72707" name="Rectangle 3"/>
          <p:cNvSpPr>
            <a:spLocks noGrp="1"/>
          </p:cNvSpPr>
          <p:nvPr>
            <p:ph idx="1"/>
          </p:nvPr>
        </p:nvSpPr>
        <p:spPr>
          <a:xfrm>
            <a:off x="457200" y="1752600"/>
            <a:ext cx="8229600" cy="4525963"/>
          </a:xfrm>
        </p:spPr>
        <p:txBody>
          <a:bodyPr/>
          <a:lstStyle/>
          <a:p>
            <a:pPr eaLnBrk="1" hangingPunct="1">
              <a:buFont typeface="Arial" charset="0"/>
              <a:buNone/>
            </a:pPr>
            <a:r>
              <a:rPr lang="en-US" sz="2600" smtClean="0"/>
              <a:t>ICE BITE 55</a:t>
            </a:r>
          </a:p>
          <a:p>
            <a:pPr eaLnBrk="1" hangingPunct="1">
              <a:buClr>
                <a:schemeClr val="tx1"/>
              </a:buClr>
            </a:pPr>
            <a:r>
              <a:rPr lang="en-US" sz="2600" smtClean="0"/>
              <a:t>All natural, agricultural product</a:t>
            </a:r>
          </a:p>
          <a:p>
            <a:pPr eaLnBrk="1" hangingPunct="1">
              <a:buClr>
                <a:schemeClr val="tx1"/>
              </a:buClr>
            </a:pPr>
            <a:r>
              <a:rPr lang="en-US" sz="2600" smtClean="0"/>
              <a:t>Anti-icing @ 20 gallons/lane mile</a:t>
            </a:r>
          </a:p>
          <a:p>
            <a:pPr eaLnBrk="1" hangingPunct="1">
              <a:buClr>
                <a:schemeClr val="tx1"/>
              </a:buClr>
            </a:pPr>
            <a:r>
              <a:rPr lang="en-US" sz="2600" smtClean="0"/>
              <a:t>Mixed with salt brine lowers freezing point to -15F</a:t>
            </a:r>
          </a:p>
          <a:p>
            <a:pPr eaLnBrk="1" hangingPunct="1">
              <a:buClr>
                <a:schemeClr val="tx1"/>
              </a:buClr>
            </a:pPr>
            <a:r>
              <a:rPr lang="en-US" sz="2600" smtClean="0"/>
              <a:t>Prewetting agent</a:t>
            </a:r>
          </a:p>
          <a:p>
            <a:pPr eaLnBrk="1" hangingPunct="1">
              <a:buClr>
                <a:schemeClr val="tx1"/>
              </a:buClr>
            </a:pPr>
            <a:r>
              <a:rPr lang="en-US" sz="2600" smtClean="0"/>
              <a:t>Treat mix piles</a:t>
            </a:r>
          </a:p>
          <a:p>
            <a:pPr eaLnBrk="1" hangingPunct="1">
              <a:buClr>
                <a:schemeClr val="tx1"/>
              </a:buClr>
            </a:pPr>
            <a:r>
              <a:rPr lang="en-US" sz="2600" smtClean="0"/>
              <a:t>Less corrosive than salt brine</a:t>
            </a:r>
          </a:p>
          <a:p>
            <a:pPr eaLnBrk="1" hangingPunct="1">
              <a:buClr>
                <a:schemeClr val="tx1"/>
              </a:buClr>
            </a:pPr>
            <a:endParaRPr lang="en-US" sz="2600" smtClean="0"/>
          </a:p>
          <a:p>
            <a:pPr eaLnBrk="1" hangingPunct="1">
              <a:buFont typeface="Arial" charset="0"/>
              <a:buNone/>
            </a:pPr>
            <a:endParaRPr lang="en-US" sz="260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6"/>
          <p:cNvSpPr txBox="1">
            <a:spLocks noChangeArrowheads="1"/>
          </p:cNvSpPr>
          <p:nvPr/>
        </p:nvSpPr>
        <p:spPr bwMode="auto">
          <a:xfrm>
            <a:off x="381000" y="1905000"/>
            <a:ext cx="5187950" cy="1570038"/>
          </a:xfrm>
          <a:prstGeom prst="rect">
            <a:avLst/>
          </a:prstGeom>
          <a:noFill/>
          <a:ln w="9525">
            <a:noFill/>
            <a:miter lim="800000"/>
            <a:headEnd/>
            <a:tailEnd/>
          </a:ln>
        </p:spPr>
        <p:txBody>
          <a:bodyPr wrap="none">
            <a:spAutoFit/>
          </a:bodyPr>
          <a:lstStyle/>
          <a:p>
            <a:r>
              <a:rPr lang="en-US" sz="2400"/>
              <a:t>CHEMSHIELD </a:t>
            </a:r>
          </a:p>
          <a:p>
            <a:pPr>
              <a:buFontTx/>
              <a:buChar char="•"/>
            </a:pPr>
            <a:r>
              <a:rPr lang="en-US" sz="2400"/>
              <a:t> Pilot this winter</a:t>
            </a:r>
          </a:p>
          <a:p>
            <a:pPr>
              <a:buFontTx/>
              <a:buChar char="•"/>
            </a:pPr>
            <a:r>
              <a:rPr lang="en-US" sz="2400"/>
              <a:t> Natural sticking agent for anti-icing </a:t>
            </a:r>
          </a:p>
          <a:p>
            <a:r>
              <a:rPr lang="en-US" sz="2400"/>
              <a:t> with salt brine </a:t>
            </a:r>
          </a:p>
        </p:txBody>
      </p:sp>
      <p:sp>
        <p:nvSpPr>
          <p:cNvPr id="7" name="Rectangle 2"/>
          <p:cNvSpPr>
            <a:spLocks noGrp="1"/>
          </p:cNvSpPr>
          <p:nvPr>
            <p:ph type="title"/>
          </p:nvPr>
        </p:nvSpPr>
        <p:spPr>
          <a:xfrm>
            <a:off x="228600" y="166688"/>
            <a:ext cx="6096000" cy="1266825"/>
          </a:xfrm>
        </p:spPr>
        <p:txBody>
          <a:bodyPr/>
          <a:lstStyle/>
          <a:p>
            <a:pPr algn="l" eaLnBrk="1" hangingPunct="1">
              <a:defRPr/>
            </a:pPr>
            <a:r>
              <a:rPr lang="en-US" kern="1200" dirty="0" smtClean="0"/>
              <a:t>Product Evaluation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3"/>
          <p:cNvSpPr>
            <a:spLocks noGrp="1"/>
          </p:cNvSpPr>
          <p:nvPr>
            <p:ph type="body" idx="4294967295"/>
          </p:nvPr>
        </p:nvSpPr>
        <p:spPr>
          <a:xfrm>
            <a:off x="228600" y="1866900"/>
            <a:ext cx="4495800" cy="4495800"/>
          </a:xfrm>
        </p:spPr>
        <p:txBody>
          <a:bodyPr lIns="87972" tIns="43214" rIns="87972" bIns="43214"/>
          <a:lstStyle/>
          <a:p>
            <a:pPr eaLnBrk="1" hangingPunct="1">
              <a:lnSpc>
                <a:spcPct val="90000"/>
              </a:lnSpc>
              <a:buClr>
                <a:schemeClr val="tx2"/>
              </a:buClr>
              <a:buFont typeface="Arial" charset="0"/>
              <a:buNone/>
            </a:pPr>
            <a:r>
              <a:rPr lang="en-US" sz="2100" smtClean="0"/>
              <a:t>Major points of salt storage</a:t>
            </a:r>
          </a:p>
          <a:p>
            <a:pPr eaLnBrk="1" hangingPunct="1">
              <a:lnSpc>
                <a:spcPct val="90000"/>
              </a:lnSpc>
              <a:buClr>
                <a:schemeClr val="tx2"/>
              </a:buClr>
            </a:pPr>
            <a:r>
              <a:rPr lang="en-US" sz="2100" smtClean="0"/>
              <a:t>Sufficient capacity to hold on hand goals</a:t>
            </a:r>
          </a:p>
          <a:p>
            <a:pPr eaLnBrk="1" hangingPunct="1">
              <a:lnSpc>
                <a:spcPct val="90000"/>
              </a:lnSpc>
              <a:buClr>
                <a:schemeClr val="tx2"/>
              </a:buClr>
            </a:pPr>
            <a:r>
              <a:rPr lang="en-US" sz="2100" smtClean="0"/>
              <a:t>Impermeable pads</a:t>
            </a:r>
          </a:p>
          <a:p>
            <a:pPr eaLnBrk="1" hangingPunct="1">
              <a:lnSpc>
                <a:spcPct val="90000"/>
              </a:lnSpc>
              <a:buClr>
                <a:schemeClr val="tx2"/>
              </a:buClr>
            </a:pPr>
            <a:r>
              <a:rPr lang="en-US" sz="2100" smtClean="0"/>
              <a:t>Proper drainage with containment as required</a:t>
            </a:r>
          </a:p>
          <a:p>
            <a:pPr eaLnBrk="1" hangingPunct="1">
              <a:lnSpc>
                <a:spcPct val="90000"/>
              </a:lnSpc>
              <a:buClr>
                <a:schemeClr val="tx2"/>
              </a:buClr>
            </a:pPr>
            <a:r>
              <a:rPr lang="en-US" sz="2100" smtClean="0"/>
              <a:t>Good housekeeping</a:t>
            </a:r>
          </a:p>
        </p:txBody>
      </p:sp>
      <p:pic>
        <p:nvPicPr>
          <p:cNvPr id="501762" name="Picture 5" descr="Canvas Salt Storage Shed 03"/>
          <p:cNvPicPr>
            <a:picLocks noChangeAspect="1" noChangeArrowheads="1"/>
          </p:cNvPicPr>
          <p:nvPr/>
        </p:nvPicPr>
        <p:blipFill>
          <a:blip r:embed="rId3" cstate="print"/>
          <a:srcRect/>
          <a:stretch>
            <a:fillRect/>
          </a:stretch>
        </p:blipFill>
        <p:spPr bwMode="auto">
          <a:xfrm>
            <a:off x="3886200" y="2667000"/>
            <a:ext cx="4800600"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3972" name="Title 1"/>
          <p:cNvSpPr>
            <a:spLocks/>
          </p:cNvSpPr>
          <p:nvPr/>
        </p:nvSpPr>
        <p:spPr bwMode="auto">
          <a:xfrm>
            <a:off x="101600" y="152400"/>
            <a:ext cx="4495800" cy="1266825"/>
          </a:xfrm>
          <a:prstGeom prst="rect">
            <a:avLst/>
          </a:prstGeom>
          <a:noFill/>
          <a:ln w="9525">
            <a:noFill/>
            <a:miter lim="800000"/>
            <a:headEnd/>
            <a:tailEnd/>
          </a:ln>
        </p:spPr>
        <p:txBody>
          <a:bodyPr anchor="ctr"/>
          <a:lstStyle/>
          <a:p>
            <a:pPr>
              <a:defRPr/>
            </a:pPr>
            <a:r>
              <a:rPr lang="en-US" sz="3800" dirty="0">
                <a:latin typeface="Arial" pitchFamily="34" charset="0"/>
                <a:ea typeface="+mj-ea"/>
                <a:cs typeface="Arial" pitchFamily="34" charset="0"/>
              </a:rPr>
              <a:t>Stocking Areas and Facilities</a:t>
            </a:r>
          </a:p>
        </p:txBody>
      </p:sp>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Grp="1"/>
          </p:cNvSpPr>
          <p:nvPr>
            <p:ph idx="1"/>
          </p:nvPr>
        </p:nvSpPr>
        <p:spPr>
          <a:xfrm>
            <a:off x="457200" y="1752600"/>
            <a:ext cx="8229600" cy="3962400"/>
          </a:xfrm>
        </p:spPr>
        <p:txBody>
          <a:bodyPr lIns="87972" tIns="43214" rIns="87972" bIns="43214">
            <a:normAutofit lnSpcReduction="10000"/>
          </a:bodyPr>
          <a:lstStyle/>
          <a:p>
            <a:pPr eaLnBrk="1" hangingPunct="1">
              <a:lnSpc>
                <a:spcPct val="90000"/>
              </a:lnSpc>
              <a:buClr>
                <a:schemeClr val="tx2"/>
              </a:buClr>
              <a:buFont typeface="Arial" charset="0"/>
              <a:buNone/>
            </a:pPr>
            <a:r>
              <a:rPr lang="en-US" smtClean="0"/>
              <a:t>2010 -2011 Storage Requirements</a:t>
            </a:r>
          </a:p>
          <a:p>
            <a:pPr eaLnBrk="1" hangingPunct="1">
              <a:lnSpc>
                <a:spcPct val="90000"/>
              </a:lnSpc>
              <a:buClr>
                <a:schemeClr val="tx2"/>
              </a:buClr>
            </a:pPr>
            <a:r>
              <a:rPr lang="en-US" smtClean="0"/>
              <a:t>Initial fills by November 1 </a:t>
            </a:r>
          </a:p>
          <a:p>
            <a:pPr eaLnBrk="1" hangingPunct="1">
              <a:lnSpc>
                <a:spcPct val="90000"/>
              </a:lnSpc>
              <a:buClr>
                <a:schemeClr val="tx2"/>
              </a:buClr>
            </a:pPr>
            <a:r>
              <a:rPr lang="en-US" smtClean="0"/>
              <a:t>75% of working capacity or 5 year average, which ever is lower from November 1 to January 15</a:t>
            </a:r>
          </a:p>
          <a:p>
            <a:pPr eaLnBrk="1" hangingPunct="1">
              <a:lnSpc>
                <a:spcPct val="90000"/>
              </a:lnSpc>
              <a:buClr>
                <a:schemeClr val="tx2"/>
              </a:buClr>
            </a:pPr>
            <a:r>
              <a:rPr lang="en-US" smtClean="0"/>
              <a:t>60% on hand February 1</a:t>
            </a:r>
          </a:p>
          <a:p>
            <a:pPr eaLnBrk="1" hangingPunct="1">
              <a:lnSpc>
                <a:spcPct val="90000"/>
              </a:lnSpc>
              <a:buClr>
                <a:schemeClr val="tx2"/>
              </a:buClr>
            </a:pPr>
            <a:r>
              <a:rPr lang="en-US" smtClean="0"/>
              <a:t>30% on hand March 1</a:t>
            </a:r>
          </a:p>
          <a:p>
            <a:pPr eaLnBrk="1" hangingPunct="1">
              <a:lnSpc>
                <a:spcPct val="90000"/>
              </a:lnSpc>
              <a:buClr>
                <a:schemeClr val="tx2"/>
              </a:buClr>
            </a:pPr>
            <a:r>
              <a:rPr lang="en-US" smtClean="0"/>
              <a:t>10% on hand April 1</a:t>
            </a:r>
          </a:p>
          <a:p>
            <a:pPr eaLnBrk="1" hangingPunct="1">
              <a:lnSpc>
                <a:spcPct val="90000"/>
              </a:lnSpc>
              <a:buClr>
                <a:schemeClr val="tx2"/>
              </a:buClr>
            </a:pPr>
            <a:endParaRPr lang="en-US" sz="2100" smtClean="0"/>
          </a:p>
        </p:txBody>
      </p:sp>
      <p:sp>
        <p:nvSpPr>
          <p:cNvPr id="4" name="Title 1"/>
          <p:cNvSpPr>
            <a:spLocks/>
          </p:cNvSpPr>
          <p:nvPr/>
        </p:nvSpPr>
        <p:spPr bwMode="auto">
          <a:xfrm>
            <a:off x="101600" y="152400"/>
            <a:ext cx="4470400" cy="1266825"/>
          </a:xfrm>
          <a:prstGeom prst="rect">
            <a:avLst/>
          </a:prstGeom>
          <a:noFill/>
          <a:ln w="9525">
            <a:noFill/>
            <a:miter lim="800000"/>
            <a:headEnd/>
            <a:tailEnd/>
          </a:ln>
        </p:spPr>
        <p:txBody>
          <a:bodyPr anchor="ctr"/>
          <a:lstStyle/>
          <a:p>
            <a:pPr algn="ctr">
              <a:defRPr/>
            </a:pPr>
            <a:r>
              <a:rPr lang="en-US" sz="3800" dirty="0">
                <a:latin typeface="Arial" pitchFamily="34" charset="0"/>
                <a:ea typeface="+mj-ea"/>
                <a:cs typeface="Arial" pitchFamily="34" charset="0"/>
              </a:rPr>
              <a:t>Stocking Areas and Facilities</a:t>
            </a:r>
          </a:p>
        </p:txBody>
      </p:sp>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4294967295"/>
          </p:nvPr>
        </p:nvSpPr>
        <p:spPr>
          <a:xfrm>
            <a:off x="381000" y="1828800"/>
            <a:ext cx="8229600" cy="4525963"/>
          </a:xfrm>
        </p:spPr>
        <p:txBody>
          <a:bodyPr/>
          <a:lstStyle/>
          <a:p>
            <a:pPr eaLnBrk="1" hangingPunct="1"/>
            <a:r>
              <a:rPr lang="en-US" smtClean="0"/>
              <a:t>SEMP ISO 14001</a:t>
            </a:r>
          </a:p>
          <a:p>
            <a:pPr eaLnBrk="1" hangingPunct="1"/>
            <a:r>
              <a:rPr lang="en-US" smtClean="0"/>
              <a:t>Salt or treated winter materials should be stored out of the weather under roof to minimize environmental impacts</a:t>
            </a:r>
          </a:p>
          <a:p>
            <a:pPr eaLnBrk="1" hangingPunct="1"/>
            <a:r>
              <a:rPr lang="en-US" smtClean="0"/>
              <a:t>Inspect, Repair, and Maintain storage facilities year round</a:t>
            </a:r>
          </a:p>
          <a:p>
            <a:pPr eaLnBrk="1" hangingPunct="1"/>
            <a:endParaRPr lang="en-US" smtClean="0"/>
          </a:p>
        </p:txBody>
      </p:sp>
      <p:sp>
        <p:nvSpPr>
          <p:cNvPr id="4" name="Title 1"/>
          <p:cNvSpPr>
            <a:spLocks/>
          </p:cNvSpPr>
          <p:nvPr/>
        </p:nvSpPr>
        <p:spPr bwMode="auto">
          <a:xfrm>
            <a:off x="101600" y="152400"/>
            <a:ext cx="4470400" cy="1266825"/>
          </a:xfrm>
          <a:prstGeom prst="rect">
            <a:avLst/>
          </a:prstGeom>
          <a:noFill/>
          <a:ln w="9525">
            <a:noFill/>
            <a:miter lim="800000"/>
            <a:headEnd/>
            <a:tailEnd/>
          </a:ln>
        </p:spPr>
        <p:txBody>
          <a:bodyPr anchor="ctr"/>
          <a:lstStyle/>
          <a:p>
            <a:pPr algn="ctr">
              <a:defRPr/>
            </a:pPr>
            <a:r>
              <a:rPr lang="en-US" sz="3800" dirty="0">
                <a:latin typeface="Arial" pitchFamily="34" charset="0"/>
                <a:ea typeface="+mj-ea"/>
                <a:cs typeface="Arial" pitchFamily="34" charset="0"/>
              </a:rPr>
              <a:t>Stocking Areas and Facilities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152400" y="152400"/>
            <a:ext cx="6019800" cy="1266825"/>
          </a:xfrm>
        </p:spPr>
        <p:txBody>
          <a:bodyPr/>
          <a:lstStyle/>
          <a:p>
            <a:pPr algn="l" eaLnBrk="1" hangingPunct="1">
              <a:defRPr/>
            </a:pPr>
            <a:r>
              <a:rPr lang="en-US" kern="1200" dirty="0" smtClean="0"/>
              <a:t>Material Storage</a:t>
            </a:r>
          </a:p>
        </p:txBody>
      </p:sp>
      <p:sp>
        <p:nvSpPr>
          <p:cNvPr id="77827" name="Content Placeholder 2"/>
          <p:cNvSpPr>
            <a:spLocks noGrp="1"/>
          </p:cNvSpPr>
          <p:nvPr>
            <p:ph idx="4294967295"/>
          </p:nvPr>
        </p:nvSpPr>
        <p:spPr>
          <a:xfrm>
            <a:off x="152400" y="1690688"/>
            <a:ext cx="4953000" cy="4876800"/>
          </a:xfrm>
        </p:spPr>
        <p:txBody>
          <a:bodyPr/>
          <a:lstStyle/>
          <a:p>
            <a:pPr eaLnBrk="1" hangingPunct="1">
              <a:lnSpc>
                <a:spcPct val="90000"/>
              </a:lnSpc>
            </a:pPr>
            <a:r>
              <a:rPr lang="en-US" sz="2400" smtClean="0"/>
              <a:t>Anti-Skid piles should be well formed at all times with no overhangs or irregular shapes</a:t>
            </a:r>
          </a:p>
          <a:p>
            <a:pPr eaLnBrk="1" hangingPunct="1">
              <a:lnSpc>
                <a:spcPct val="90000"/>
              </a:lnSpc>
            </a:pPr>
            <a:r>
              <a:rPr lang="en-US" sz="2400" smtClean="0"/>
              <a:t>The decision to treat anti-skid material must be made by the County Maintenance Manager</a:t>
            </a:r>
          </a:p>
          <a:p>
            <a:pPr eaLnBrk="1" hangingPunct="1">
              <a:lnSpc>
                <a:spcPct val="90000"/>
              </a:lnSpc>
            </a:pPr>
            <a:r>
              <a:rPr lang="en-US" sz="2400" smtClean="0"/>
              <a:t>Treated anti-skid must be protected to control run-off and leaching</a:t>
            </a:r>
          </a:p>
          <a:p>
            <a:pPr eaLnBrk="1" hangingPunct="1">
              <a:lnSpc>
                <a:spcPct val="90000"/>
              </a:lnSpc>
            </a:pPr>
            <a:r>
              <a:rPr lang="en-US" sz="2400" smtClean="0"/>
              <a:t>All mixed material shall be treated similar to salt</a:t>
            </a:r>
          </a:p>
        </p:txBody>
      </p:sp>
      <p:pic>
        <p:nvPicPr>
          <p:cNvPr id="506883" name="Picture 2" descr="P:\penndot shared\Bureau of Maintenance and Operations\Maintenance Division\QA Section\Photos\Salt\Salt 042.jpg"/>
          <p:cNvPicPr>
            <a:picLocks noChangeAspect="1" noChangeArrowheads="1"/>
          </p:cNvPicPr>
          <p:nvPr/>
        </p:nvPicPr>
        <p:blipFill>
          <a:blip r:embed="rId3" cstate="print"/>
          <a:srcRect/>
          <a:stretch>
            <a:fillRect/>
          </a:stretch>
        </p:blipFill>
        <p:spPr bwMode="auto">
          <a:xfrm>
            <a:off x="5029200" y="1703696"/>
            <a:ext cx="3810000" cy="48150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4294967295"/>
          </p:nvPr>
        </p:nvSpPr>
        <p:spPr>
          <a:xfrm>
            <a:off x="152400" y="1676400"/>
            <a:ext cx="7772400" cy="4984750"/>
          </a:xfrm>
        </p:spPr>
        <p:txBody>
          <a:bodyPr/>
          <a:lstStyle/>
          <a:p>
            <a:pPr eaLnBrk="1" hangingPunct="1"/>
            <a:r>
              <a:rPr lang="en-US" smtClean="0"/>
              <a:t>Salt Deliveries</a:t>
            </a:r>
          </a:p>
          <a:p>
            <a:pPr lvl="1" eaLnBrk="1" hangingPunct="1"/>
            <a:r>
              <a:rPr lang="en-US" smtClean="0"/>
              <a:t>Start initial fill in the fall</a:t>
            </a:r>
          </a:p>
          <a:p>
            <a:pPr lvl="1" eaLnBrk="1" hangingPunct="1"/>
            <a:r>
              <a:rPr lang="en-US" smtClean="0"/>
              <a:t>Complete initial fill by November 1</a:t>
            </a:r>
            <a:r>
              <a:rPr lang="en-US" baseline="30000" smtClean="0"/>
              <a:t>st</a:t>
            </a:r>
            <a:endParaRPr lang="en-US" smtClean="0"/>
          </a:p>
          <a:p>
            <a:pPr lvl="1" eaLnBrk="1" hangingPunct="1"/>
            <a:r>
              <a:rPr lang="en-US" smtClean="0"/>
              <a:t>Care should be taken to reduce adverse environmental impact during deliveries</a:t>
            </a:r>
          </a:p>
          <a:p>
            <a:pPr eaLnBrk="1" hangingPunct="1"/>
            <a:r>
              <a:rPr lang="en-US" smtClean="0"/>
              <a:t>Material storage buildings should:</a:t>
            </a:r>
          </a:p>
          <a:p>
            <a:pPr lvl="1" eaLnBrk="1" hangingPunct="1"/>
            <a:r>
              <a:rPr lang="en-US" smtClean="0"/>
              <a:t>Keep salt dry and in a free flowing condition</a:t>
            </a:r>
          </a:p>
          <a:p>
            <a:pPr lvl="1" eaLnBrk="1" hangingPunct="1"/>
            <a:r>
              <a:rPr lang="en-US" smtClean="0"/>
              <a:t>Provide completely covered storage</a:t>
            </a:r>
          </a:p>
          <a:p>
            <a:pPr lvl="1" eaLnBrk="1" hangingPunct="1"/>
            <a:r>
              <a:rPr lang="en-US" smtClean="0"/>
              <a:t>Reduce environmental concerns</a:t>
            </a:r>
          </a:p>
        </p:txBody>
      </p:sp>
      <p:sp>
        <p:nvSpPr>
          <p:cNvPr id="4" name="Title 1"/>
          <p:cNvSpPr txBox="1">
            <a:spLocks/>
          </p:cNvSpPr>
          <p:nvPr/>
        </p:nvSpPr>
        <p:spPr bwMode="auto">
          <a:xfrm>
            <a:off x="152400" y="152400"/>
            <a:ext cx="6019800" cy="1266825"/>
          </a:xfrm>
          <a:prstGeom prst="rect">
            <a:avLst/>
          </a:prstGeom>
          <a:noFill/>
          <a:ln w="9525">
            <a:noFill/>
            <a:miter lim="800000"/>
            <a:headEnd/>
            <a:tailEnd/>
          </a:ln>
        </p:spPr>
        <p:txBody>
          <a:bodyPr anchor="ctr"/>
          <a:lstStyle/>
          <a:p>
            <a:pPr>
              <a:defRPr/>
            </a:pPr>
            <a:r>
              <a:rPr lang="en-US" sz="3800">
                <a:latin typeface="Arial" pitchFamily="34" charset="0"/>
                <a:ea typeface="+mj-ea"/>
                <a:cs typeface="Arial" pitchFamily="34" charset="0"/>
              </a:rPr>
              <a:t>Material Storage</a:t>
            </a:r>
            <a:endParaRPr lang="en-US" sz="3800" dirty="0">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4294967295"/>
          </p:nvPr>
        </p:nvSpPr>
        <p:spPr>
          <a:xfrm>
            <a:off x="152400" y="1752600"/>
            <a:ext cx="4572000" cy="4800600"/>
          </a:xfrm>
        </p:spPr>
        <p:txBody>
          <a:bodyPr/>
          <a:lstStyle/>
          <a:p>
            <a:pPr eaLnBrk="1" hangingPunct="1">
              <a:lnSpc>
                <a:spcPct val="80000"/>
              </a:lnSpc>
            </a:pPr>
            <a:r>
              <a:rPr lang="en-US" sz="2200" smtClean="0"/>
              <a:t>Storage of Bag Calcium Chloride</a:t>
            </a:r>
          </a:p>
          <a:p>
            <a:pPr lvl="1" eaLnBrk="1" hangingPunct="1">
              <a:lnSpc>
                <a:spcPct val="80000"/>
              </a:lnSpc>
            </a:pPr>
            <a:r>
              <a:rPr lang="en-US" sz="2100" smtClean="0"/>
              <a:t>Stored on pallets</a:t>
            </a:r>
          </a:p>
          <a:p>
            <a:pPr lvl="1" eaLnBrk="1" hangingPunct="1">
              <a:lnSpc>
                <a:spcPct val="80000"/>
              </a:lnSpc>
            </a:pPr>
            <a:r>
              <a:rPr lang="en-US" sz="2100" smtClean="0"/>
              <a:t>Stored in a dry well ventilated building</a:t>
            </a:r>
          </a:p>
          <a:p>
            <a:pPr lvl="1" eaLnBrk="1" hangingPunct="1">
              <a:lnSpc>
                <a:spcPct val="80000"/>
              </a:lnSpc>
            </a:pPr>
            <a:r>
              <a:rPr lang="en-US" sz="2100" smtClean="0"/>
              <a:t>Used in the same order it is received –“First in, first out”</a:t>
            </a:r>
          </a:p>
          <a:p>
            <a:pPr eaLnBrk="1" hangingPunct="1">
              <a:lnSpc>
                <a:spcPct val="80000"/>
              </a:lnSpc>
            </a:pPr>
            <a:r>
              <a:rPr lang="en-US" sz="2200" smtClean="0"/>
              <a:t>Liquid Deicing Materials</a:t>
            </a:r>
          </a:p>
          <a:p>
            <a:pPr lvl="1" eaLnBrk="1" hangingPunct="1">
              <a:lnSpc>
                <a:spcPct val="80000"/>
              </a:lnSpc>
            </a:pPr>
            <a:r>
              <a:rPr lang="en-US" sz="2100" smtClean="0"/>
              <a:t>Corrosion resistant container</a:t>
            </a:r>
          </a:p>
          <a:p>
            <a:pPr lvl="1" eaLnBrk="1" hangingPunct="1">
              <a:lnSpc>
                <a:spcPct val="80000"/>
              </a:lnSpc>
            </a:pPr>
            <a:r>
              <a:rPr lang="en-US" sz="2100" smtClean="0"/>
              <a:t>Periodic agitation may be required</a:t>
            </a:r>
          </a:p>
          <a:p>
            <a:pPr lvl="1" eaLnBrk="1" hangingPunct="1">
              <a:lnSpc>
                <a:spcPct val="80000"/>
              </a:lnSpc>
            </a:pPr>
            <a:r>
              <a:rPr lang="en-US" sz="2100" smtClean="0"/>
              <a:t>Storage vessel should be thoroughly flushed prior to changing type of material being stored</a:t>
            </a:r>
          </a:p>
        </p:txBody>
      </p:sp>
      <p:pic>
        <p:nvPicPr>
          <p:cNvPr id="508931" name="Picture 3" descr="Liquids 02-04 010"/>
          <p:cNvPicPr>
            <a:picLocks noChangeAspect="1" noChangeArrowheads="1"/>
          </p:cNvPicPr>
          <p:nvPr/>
        </p:nvPicPr>
        <p:blipFill>
          <a:blip r:embed="rId3" cstate="print"/>
          <a:srcRect/>
          <a:stretch>
            <a:fillRect/>
          </a:stretch>
        </p:blipFill>
        <p:spPr bwMode="auto">
          <a:xfrm>
            <a:off x="4724400" y="1752601"/>
            <a:ext cx="4152782"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itle 1"/>
          <p:cNvSpPr txBox="1">
            <a:spLocks/>
          </p:cNvSpPr>
          <p:nvPr/>
        </p:nvSpPr>
        <p:spPr bwMode="auto">
          <a:xfrm>
            <a:off x="152400" y="152400"/>
            <a:ext cx="6019800" cy="1266825"/>
          </a:xfrm>
          <a:prstGeom prst="rect">
            <a:avLst/>
          </a:prstGeom>
          <a:noFill/>
          <a:ln w="9525">
            <a:noFill/>
            <a:miter lim="800000"/>
            <a:headEnd/>
            <a:tailEnd/>
          </a:ln>
        </p:spPr>
        <p:txBody>
          <a:bodyPr anchor="ctr"/>
          <a:lstStyle/>
          <a:p>
            <a:pPr>
              <a:defRPr/>
            </a:pPr>
            <a:r>
              <a:rPr lang="en-US" sz="3800" dirty="0">
                <a:latin typeface="Arial" pitchFamily="34" charset="0"/>
                <a:ea typeface="+mj-ea"/>
                <a:cs typeface="Arial" pitchFamily="34" charset="0"/>
              </a:rPr>
              <a:t>Material Storage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a:xfrm>
            <a:off x="152400" y="304800"/>
            <a:ext cx="4495800" cy="985838"/>
          </a:xfrm>
        </p:spPr>
        <p:txBody>
          <a:bodyPr/>
          <a:lstStyle/>
          <a:p>
            <a:pPr algn="l" eaLnBrk="1" hangingPunct="1">
              <a:defRPr/>
            </a:pPr>
            <a:r>
              <a:rPr lang="en-US" kern="1200" dirty="0" smtClean="0"/>
              <a:t>Anti-skid</a:t>
            </a:r>
          </a:p>
        </p:txBody>
      </p:sp>
      <p:sp>
        <p:nvSpPr>
          <p:cNvPr id="63491" name="Rectangle 3"/>
          <p:cNvSpPr>
            <a:spLocks noGrp="1" noChangeArrowheads="1"/>
          </p:cNvSpPr>
          <p:nvPr>
            <p:ph type="body" idx="4294967295"/>
          </p:nvPr>
        </p:nvSpPr>
        <p:spPr>
          <a:xfrm>
            <a:off x="152400" y="1981200"/>
            <a:ext cx="5029200" cy="4267200"/>
          </a:xfrm>
        </p:spPr>
        <p:txBody>
          <a:bodyPr lIns="90488" tIns="44450" rIns="90488" bIns="44450"/>
          <a:lstStyle/>
          <a:p>
            <a:pPr eaLnBrk="1" hangingPunct="1"/>
            <a:r>
              <a:rPr lang="en-US" sz="2600" smtClean="0"/>
              <a:t>AS-1 and AS-2.  </a:t>
            </a:r>
          </a:p>
          <a:p>
            <a:pPr eaLnBrk="1" hangingPunct="1"/>
            <a:r>
              <a:rPr lang="en-US" sz="2600" smtClean="0"/>
              <a:t>Stockpile early to avoid freezing</a:t>
            </a:r>
          </a:p>
          <a:p>
            <a:pPr eaLnBrk="1" hangingPunct="1"/>
            <a:r>
              <a:rPr lang="en-US" sz="2600" smtClean="0"/>
              <a:t>Control spreader width to avoid excess whip off</a:t>
            </a:r>
          </a:p>
          <a:p>
            <a:pPr eaLnBrk="1" hangingPunct="1"/>
            <a:r>
              <a:rPr lang="en-US" sz="2600" smtClean="0"/>
              <a:t>Mix ratios affect melting/skid resistance effect</a:t>
            </a:r>
          </a:p>
          <a:p>
            <a:pPr eaLnBrk="1" hangingPunct="1"/>
            <a:r>
              <a:rPr lang="en-US" sz="2600" smtClean="0"/>
              <a:t>Consider spring clean up potential</a:t>
            </a:r>
          </a:p>
        </p:txBody>
      </p:sp>
      <p:pic>
        <p:nvPicPr>
          <p:cNvPr id="483333" name="Picture 5" descr="IMG001"/>
          <p:cNvPicPr>
            <a:picLocks noChangeAspect="1" noChangeArrowheads="1"/>
          </p:cNvPicPr>
          <p:nvPr/>
        </p:nvPicPr>
        <p:blipFill>
          <a:blip r:embed="rId3" cstate="print"/>
          <a:srcRect/>
          <a:stretch>
            <a:fillRect/>
          </a:stretch>
        </p:blipFill>
        <p:spPr bwMode="auto">
          <a:xfrm>
            <a:off x="4648200" y="1600200"/>
            <a:ext cx="4243388" cy="251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a:xfrm>
            <a:off x="152400" y="152400"/>
            <a:ext cx="4953000" cy="1266825"/>
          </a:xfrm>
        </p:spPr>
        <p:txBody>
          <a:bodyPr/>
          <a:lstStyle/>
          <a:p>
            <a:pPr algn="l" eaLnBrk="1" hangingPunct="1">
              <a:defRPr/>
            </a:pPr>
            <a:r>
              <a:rPr lang="en-US" kern="1200" dirty="0" smtClean="0"/>
              <a:t>Sampling of Material</a:t>
            </a:r>
          </a:p>
        </p:txBody>
      </p:sp>
      <p:sp>
        <p:nvSpPr>
          <p:cNvPr id="80899" name="Content Placeholder 2"/>
          <p:cNvSpPr>
            <a:spLocks noGrp="1"/>
          </p:cNvSpPr>
          <p:nvPr>
            <p:ph idx="4294967295"/>
          </p:nvPr>
        </p:nvSpPr>
        <p:spPr>
          <a:xfrm>
            <a:off x="152400" y="1797050"/>
            <a:ext cx="8686800" cy="5060950"/>
          </a:xfrm>
        </p:spPr>
        <p:txBody>
          <a:bodyPr/>
          <a:lstStyle/>
          <a:p>
            <a:pPr eaLnBrk="1" hangingPunct="1"/>
            <a:r>
              <a:rPr lang="en-US" sz="2800" smtClean="0"/>
              <a:t>Anti-Skid or Salt that does not appear to meet the contract specifications at the time of delivery should be visually inspected for contamination, moisture, and gradation</a:t>
            </a:r>
          </a:p>
          <a:p>
            <a:pPr eaLnBrk="1" hangingPunct="1"/>
            <a:r>
              <a:rPr lang="en-US" sz="2800" smtClean="0"/>
              <a:t>All winter materials shall be sampled and tested in accordance with the contract specifications</a:t>
            </a:r>
          </a:p>
          <a:p>
            <a:pPr eaLnBrk="1" hangingPunct="1"/>
            <a:r>
              <a:rPr lang="en-US" sz="2800" smtClean="0"/>
              <a:t>A representative sample of material that appears to not meet specifications should be forwarded to the BOCM Laboratory for testing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3"/>
          <p:cNvSpPr>
            <a:spLocks noGrp="1"/>
          </p:cNvSpPr>
          <p:nvPr>
            <p:ph type="body" idx="4294967295"/>
          </p:nvPr>
        </p:nvSpPr>
        <p:spPr>
          <a:xfrm>
            <a:off x="381000" y="1752600"/>
            <a:ext cx="7772400" cy="4267200"/>
          </a:xfrm>
        </p:spPr>
        <p:txBody>
          <a:bodyPr/>
          <a:lstStyle/>
          <a:p>
            <a:pPr eaLnBrk="1" hangingPunct="1">
              <a:buFont typeface="Arial" charset="0"/>
              <a:buNone/>
            </a:pPr>
            <a:r>
              <a:rPr lang="en-US" sz="3400" smtClean="0"/>
              <a:t>Chemicals applied to:</a:t>
            </a:r>
          </a:p>
          <a:p>
            <a:pPr eaLnBrk="1" hangingPunct="1"/>
            <a:r>
              <a:rPr lang="en-US" smtClean="0"/>
              <a:t>prevent bonding of ice and snow to road surface</a:t>
            </a:r>
          </a:p>
          <a:p>
            <a:pPr eaLnBrk="1" hangingPunct="1"/>
            <a:r>
              <a:rPr lang="en-US" smtClean="0"/>
              <a:t>prevent ice or frost from forming</a:t>
            </a:r>
          </a:p>
          <a:p>
            <a:pPr eaLnBrk="1" hangingPunct="1"/>
            <a:r>
              <a:rPr lang="en-US" smtClean="0"/>
              <a:t>prevent buildup of snowpack</a:t>
            </a:r>
          </a:p>
          <a:p>
            <a:pPr eaLnBrk="1" hangingPunct="1"/>
            <a:r>
              <a:rPr lang="en-US" smtClean="0"/>
              <a:t>melt ice that has formed</a:t>
            </a:r>
          </a:p>
        </p:txBody>
      </p:sp>
      <p:sp>
        <p:nvSpPr>
          <p:cNvPr id="70659" name="Rectangle 2"/>
          <p:cNvSpPr txBox="1">
            <a:spLocks/>
          </p:cNvSpPr>
          <p:nvPr/>
        </p:nvSpPr>
        <p:spPr bwMode="auto">
          <a:xfrm>
            <a:off x="152400" y="304800"/>
            <a:ext cx="4495800" cy="985838"/>
          </a:xfrm>
          <a:prstGeom prst="rect">
            <a:avLst/>
          </a:prstGeom>
          <a:noFill/>
          <a:ln w="9525">
            <a:noFill/>
            <a:miter lim="800000"/>
            <a:headEnd/>
            <a:tailEnd/>
          </a:ln>
        </p:spPr>
        <p:txBody>
          <a:bodyPr anchor="ctr"/>
          <a:lstStyle/>
          <a:p>
            <a:pPr>
              <a:defRPr/>
            </a:pPr>
            <a:r>
              <a:rPr lang="en-US" sz="3800" dirty="0">
                <a:latin typeface="Arial" pitchFamily="34" charset="0"/>
                <a:ea typeface="+mj-ea"/>
                <a:cs typeface="Arial" pitchFamily="34" charset="0"/>
              </a:rPr>
              <a:t>Anti-skid</a:t>
            </a:r>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a:xfrm>
            <a:off x="76200" y="152400"/>
            <a:ext cx="4724400" cy="1295400"/>
          </a:xfrm>
        </p:spPr>
        <p:txBody>
          <a:bodyPr>
            <a:normAutofit fontScale="90000"/>
          </a:bodyPr>
          <a:lstStyle/>
          <a:p>
            <a:pPr algn="l" eaLnBrk="1" hangingPunct="1">
              <a:defRPr/>
            </a:pPr>
            <a:r>
              <a:rPr lang="en-US" kern="1200" dirty="0" smtClean="0"/>
              <a:t>Chemicals:</a:t>
            </a:r>
            <a:br>
              <a:rPr lang="en-US" kern="1200" dirty="0" smtClean="0"/>
            </a:br>
            <a:r>
              <a:rPr lang="en-US" kern="1200" dirty="0" smtClean="0"/>
              <a:t>How do they work?</a:t>
            </a:r>
          </a:p>
        </p:txBody>
      </p:sp>
      <p:sp>
        <p:nvSpPr>
          <p:cNvPr id="65539" name="Rectangle 3"/>
          <p:cNvSpPr>
            <a:spLocks noGrp="1"/>
          </p:cNvSpPr>
          <p:nvPr>
            <p:ph type="body" idx="4294967295"/>
          </p:nvPr>
        </p:nvSpPr>
        <p:spPr>
          <a:xfrm>
            <a:off x="381000" y="1752600"/>
            <a:ext cx="8001000" cy="3962400"/>
          </a:xfrm>
        </p:spPr>
        <p:txBody>
          <a:bodyPr/>
          <a:lstStyle/>
          <a:p>
            <a:pPr eaLnBrk="1" hangingPunct="1"/>
            <a:r>
              <a:rPr lang="en-US" sz="3400" smtClean="0"/>
              <a:t>Depress the freezing point of water, turning ice or snow into liquid or slush</a:t>
            </a:r>
          </a:p>
          <a:p>
            <a:pPr eaLnBrk="1" hangingPunct="1"/>
            <a:r>
              <a:rPr lang="en-US" sz="3400" smtClean="0"/>
              <a:t>Solid salts dissolve to form brine solution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a:xfrm>
            <a:off x="76200" y="152400"/>
            <a:ext cx="4495800" cy="1266825"/>
          </a:xfrm>
        </p:spPr>
        <p:txBody>
          <a:bodyPr/>
          <a:lstStyle/>
          <a:p>
            <a:pPr algn="l" eaLnBrk="1" hangingPunct="1">
              <a:defRPr/>
            </a:pPr>
            <a:r>
              <a:rPr lang="en-US" kern="1200" dirty="0" smtClean="0"/>
              <a:t>Chemical Terms</a:t>
            </a:r>
          </a:p>
        </p:txBody>
      </p:sp>
      <p:sp>
        <p:nvSpPr>
          <p:cNvPr id="66563" name="Rectangle 3"/>
          <p:cNvSpPr>
            <a:spLocks noGrp="1"/>
          </p:cNvSpPr>
          <p:nvPr>
            <p:ph type="body" idx="4294967295"/>
          </p:nvPr>
        </p:nvSpPr>
        <p:spPr>
          <a:xfrm>
            <a:off x="76200" y="1752600"/>
            <a:ext cx="8077200" cy="4495800"/>
          </a:xfrm>
        </p:spPr>
        <p:txBody>
          <a:bodyPr/>
          <a:lstStyle/>
          <a:p>
            <a:pPr eaLnBrk="1" hangingPunct="1">
              <a:lnSpc>
                <a:spcPct val="90000"/>
              </a:lnSpc>
            </a:pPr>
            <a:r>
              <a:rPr lang="en-US" sz="2100" smtClean="0"/>
              <a:t>Concentration</a:t>
            </a:r>
          </a:p>
          <a:p>
            <a:pPr lvl="1" eaLnBrk="1" hangingPunct="1">
              <a:lnSpc>
                <a:spcPct val="90000"/>
              </a:lnSpc>
            </a:pPr>
            <a:r>
              <a:rPr lang="en-US" sz="2200" smtClean="0"/>
              <a:t>% by weight of chemical in solution</a:t>
            </a:r>
          </a:p>
          <a:p>
            <a:pPr eaLnBrk="1" hangingPunct="1">
              <a:lnSpc>
                <a:spcPct val="90000"/>
              </a:lnSpc>
            </a:pPr>
            <a:r>
              <a:rPr lang="en-US" sz="2100" smtClean="0"/>
              <a:t>Eutectic Temperature</a:t>
            </a:r>
          </a:p>
          <a:p>
            <a:pPr lvl="1" eaLnBrk="1" hangingPunct="1">
              <a:lnSpc>
                <a:spcPct val="90000"/>
              </a:lnSpc>
            </a:pPr>
            <a:r>
              <a:rPr lang="en-US" sz="2200" smtClean="0"/>
              <a:t>Lowest Temp solution will melt ice</a:t>
            </a:r>
          </a:p>
          <a:p>
            <a:pPr eaLnBrk="1" hangingPunct="1">
              <a:lnSpc>
                <a:spcPct val="90000"/>
              </a:lnSpc>
            </a:pPr>
            <a:r>
              <a:rPr lang="en-US" sz="2100" smtClean="0"/>
              <a:t>Endothermic</a:t>
            </a:r>
          </a:p>
          <a:p>
            <a:pPr lvl="1" eaLnBrk="1" hangingPunct="1">
              <a:lnSpc>
                <a:spcPct val="90000"/>
              </a:lnSpc>
            </a:pPr>
            <a:r>
              <a:rPr lang="en-US" sz="2200" smtClean="0"/>
              <a:t>Requires heat when going into solution</a:t>
            </a:r>
          </a:p>
          <a:p>
            <a:pPr eaLnBrk="1" hangingPunct="1">
              <a:lnSpc>
                <a:spcPct val="90000"/>
              </a:lnSpc>
            </a:pPr>
            <a:r>
              <a:rPr lang="en-US" sz="2100" smtClean="0"/>
              <a:t>Exothermic</a:t>
            </a:r>
          </a:p>
          <a:p>
            <a:pPr lvl="1" eaLnBrk="1" hangingPunct="1">
              <a:lnSpc>
                <a:spcPct val="90000"/>
              </a:lnSpc>
            </a:pPr>
            <a:r>
              <a:rPr lang="en-US" sz="2200" smtClean="0"/>
              <a:t>Gives off heat when going into solution</a:t>
            </a:r>
          </a:p>
          <a:p>
            <a:pPr eaLnBrk="1" hangingPunct="1">
              <a:lnSpc>
                <a:spcPct val="90000"/>
              </a:lnSpc>
            </a:pPr>
            <a:r>
              <a:rPr lang="en-US" sz="2100" smtClean="0"/>
              <a:t>Hygroscopic</a:t>
            </a:r>
          </a:p>
          <a:p>
            <a:pPr lvl="1" eaLnBrk="1" hangingPunct="1">
              <a:lnSpc>
                <a:spcPct val="90000"/>
              </a:lnSpc>
            </a:pPr>
            <a:r>
              <a:rPr lang="en-US" sz="2200" smtClean="0"/>
              <a:t>Draws water from the air</a:t>
            </a:r>
          </a:p>
          <a:p>
            <a:pPr eaLnBrk="1" hangingPunct="1">
              <a:lnSpc>
                <a:spcPct val="90000"/>
              </a:lnSpc>
            </a:pPr>
            <a:endParaRPr lang="en-US" sz="2100" smtClean="0"/>
          </a:p>
        </p:txBody>
      </p:sp>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a:xfrm>
            <a:off x="152400" y="152400"/>
            <a:ext cx="4495800" cy="1266825"/>
          </a:xfrm>
        </p:spPr>
        <p:txBody>
          <a:bodyPr>
            <a:normAutofit fontScale="90000"/>
          </a:bodyPr>
          <a:lstStyle/>
          <a:p>
            <a:pPr algn="l" eaLnBrk="1" hangingPunct="1">
              <a:defRPr/>
            </a:pPr>
            <a:r>
              <a:rPr lang="en-US" kern="1200" dirty="0" smtClean="0"/>
              <a:t>Dilution of Solution</a:t>
            </a:r>
          </a:p>
        </p:txBody>
      </p:sp>
      <p:sp>
        <p:nvSpPr>
          <p:cNvPr id="67587" name="Rectangle 3"/>
          <p:cNvSpPr>
            <a:spLocks noGrp="1"/>
          </p:cNvSpPr>
          <p:nvPr>
            <p:ph type="body" idx="4294967295"/>
          </p:nvPr>
        </p:nvSpPr>
        <p:spPr>
          <a:xfrm>
            <a:off x="457200" y="1905000"/>
            <a:ext cx="5562600" cy="4525963"/>
          </a:xfrm>
        </p:spPr>
        <p:txBody>
          <a:bodyPr/>
          <a:lstStyle/>
          <a:p>
            <a:pPr eaLnBrk="1" hangingPunct="1">
              <a:lnSpc>
                <a:spcPct val="80000"/>
              </a:lnSpc>
            </a:pPr>
            <a:r>
              <a:rPr lang="en-US" smtClean="0"/>
              <a:t>Explains why one application rate will not fit all winter events </a:t>
            </a:r>
          </a:p>
          <a:p>
            <a:pPr eaLnBrk="1" hangingPunct="1">
              <a:lnSpc>
                <a:spcPct val="80000"/>
              </a:lnSpc>
            </a:pPr>
            <a:r>
              <a:rPr lang="en-US" smtClean="0"/>
              <a:t>Application effectiveness will depend on:</a:t>
            </a:r>
          </a:p>
          <a:p>
            <a:pPr lvl="1" eaLnBrk="1" hangingPunct="1">
              <a:lnSpc>
                <a:spcPct val="80000"/>
              </a:lnSpc>
            </a:pPr>
            <a:r>
              <a:rPr lang="en-US" smtClean="0"/>
              <a:t>Road surface temperature</a:t>
            </a:r>
          </a:p>
          <a:p>
            <a:pPr lvl="1" eaLnBrk="1" hangingPunct="1">
              <a:lnSpc>
                <a:spcPct val="80000"/>
              </a:lnSpc>
            </a:pPr>
            <a:r>
              <a:rPr lang="en-US" smtClean="0"/>
              <a:t>Application rate</a:t>
            </a:r>
          </a:p>
          <a:p>
            <a:pPr lvl="1" eaLnBrk="1" hangingPunct="1">
              <a:lnSpc>
                <a:spcPct val="80000"/>
              </a:lnSpc>
            </a:pPr>
            <a:r>
              <a:rPr lang="en-US" smtClean="0"/>
              <a:t>Concentration</a:t>
            </a:r>
          </a:p>
          <a:p>
            <a:pPr lvl="1" eaLnBrk="1" hangingPunct="1">
              <a:lnSpc>
                <a:spcPct val="80000"/>
              </a:lnSpc>
            </a:pPr>
            <a:r>
              <a:rPr lang="en-US" smtClean="0"/>
              <a:t>Moisture</a:t>
            </a:r>
            <a:endParaRPr lang="en-US" sz="2200" smtClean="0"/>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4294967295"/>
          </p:nvPr>
        </p:nvSpPr>
        <p:spPr>
          <a:xfrm>
            <a:off x="152400" y="1752600"/>
            <a:ext cx="7772400" cy="4572000"/>
          </a:xfrm>
        </p:spPr>
        <p:txBody>
          <a:bodyPr/>
          <a:lstStyle/>
          <a:p>
            <a:pPr marL="547688" indent="-411163" eaLnBrk="1" hangingPunct="1"/>
            <a:r>
              <a:rPr lang="en-US" sz="2800" smtClean="0"/>
              <a:t>Salt in it’s solid form need’s to turn into a solution/brine before the melting process can occur</a:t>
            </a:r>
          </a:p>
          <a:p>
            <a:pPr marL="547688" indent="-411163" eaLnBrk="1" hangingPunct="1"/>
            <a:r>
              <a:rPr lang="en-US" sz="2800" smtClean="0"/>
              <a:t>When you apply a deicer and before it can begin the process of melting, it must absorb heat from it’s surroundings, air or pavement  this process is called </a:t>
            </a:r>
            <a:r>
              <a:rPr lang="en-US" sz="2800" i="1" smtClean="0"/>
              <a:t>endothermic</a:t>
            </a:r>
            <a:endParaRPr lang="en-US" sz="2800" smtClean="0"/>
          </a:p>
          <a:p>
            <a:pPr marL="547688" indent="-411163" eaLnBrk="1" hangingPunct="1">
              <a:buFont typeface="Arial" charset="0"/>
              <a:buNone/>
            </a:pPr>
            <a:r>
              <a:rPr lang="en-US" sz="2800" b="1" i="1" smtClean="0"/>
              <a:t>So how does that relate to rock salt on the </a:t>
            </a:r>
          </a:p>
          <a:p>
            <a:pPr marL="547688" indent="-411163" eaLnBrk="1" hangingPunct="1">
              <a:buFont typeface="Arial" charset="0"/>
              <a:buNone/>
            </a:pPr>
            <a:r>
              <a:rPr lang="en-US" sz="2800" b="1" i="1" smtClean="0"/>
              <a:t>road?</a:t>
            </a:r>
          </a:p>
        </p:txBody>
      </p:sp>
      <p:sp>
        <p:nvSpPr>
          <p:cNvPr id="76803" name="Text Box 4"/>
          <p:cNvSpPr txBox="1">
            <a:spLocks noChangeArrowheads="1"/>
          </p:cNvSpPr>
          <p:nvPr/>
        </p:nvSpPr>
        <p:spPr bwMode="auto">
          <a:xfrm>
            <a:off x="152400" y="457200"/>
            <a:ext cx="4217988" cy="677863"/>
          </a:xfrm>
          <a:prstGeom prst="rect">
            <a:avLst/>
          </a:prstGeom>
          <a:noFill/>
          <a:ln w="9525">
            <a:noFill/>
            <a:miter lim="800000"/>
            <a:headEnd/>
            <a:tailEnd/>
          </a:ln>
        </p:spPr>
        <p:txBody>
          <a:bodyPr wrap="none">
            <a:spAutoFit/>
          </a:bodyPr>
          <a:lstStyle/>
          <a:p>
            <a:pPr>
              <a:defRPr/>
            </a:pPr>
            <a:r>
              <a:rPr lang="en-US" sz="3800" dirty="0">
                <a:latin typeface="Arial" pitchFamily="34" charset="0"/>
                <a:ea typeface="+mj-ea"/>
                <a:cs typeface="Arial" pitchFamily="34" charset="0"/>
              </a:rPr>
              <a:t>Materials: Salt 101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p:txBody>
          <a:bodyPr/>
          <a:lstStyle/>
          <a:p>
            <a:pPr marL="547688" indent="-411163" eaLnBrk="1" hangingPunct="1"/>
            <a:r>
              <a:rPr lang="en-US" sz="2800" smtClean="0"/>
              <a:t>When you apply rock salt the heat required for the melting action must come from somewhere, the air, </a:t>
            </a:r>
            <a:r>
              <a:rPr lang="en-US" sz="2800" i="1" smtClean="0"/>
              <a:t>brine solution </a:t>
            </a:r>
            <a:r>
              <a:rPr lang="en-US" sz="2800" smtClean="0"/>
              <a:t>(pre-wetting) , the roadway or the subsurface</a:t>
            </a:r>
          </a:p>
          <a:p>
            <a:pPr marL="547688" indent="-411163" eaLnBrk="1" hangingPunct="1"/>
            <a:r>
              <a:rPr lang="en-US" sz="2800" smtClean="0"/>
              <a:t>In October of 2007, a strike-off letter was sent out to the Districts  is to make all Department trucks pre-wet capable by November 2010. Counties are also to establish pre-wet storage tanks at all stockpiles (tank farms) before 2010</a:t>
            </a:r>
          </a:p>
        </p:txBody>
      </p:sp>
      <p:sp>
        <p:nvSpPr>
          <p:cNvPr id="77827" name="Text Box 4"/>
          <p:cNvSpPr txBox="1">
            <a:spLocks noChangeArrowheads="1"/>
          </p:cNvSpPr>
          <p:nvPr/>
        </p:nvSpPr>
        <p:spPr bwMode="auto">
          <a:xfrm>
            <a:off x="228600" y="533400"/>
            <a:ext cx="4762500" cy="677863"/>
          </a:xfrm>
          <a:prstGeom prst="rect">
            <a:avLst/>
          </a:prstGeom>
          <a:noFill/>
          <a:ln w="9525">
            <a:noFill/>
            <a:miter lim="800000"/>
            <a:headEnd/>
            <a:tailEnd/>
          </a:ln>
        </p:spPr>
        <p:txBody>
          <a:bodyPr wrap="none">
            <a:spAutoFit/>
          </a:bodyPr>
          <a:lstStyle/>
          <a:p>
            <a:pPr>
              <a:defRPr/>
            </a:pPr>
            <a:r>
              <a:rPr lang="en-US" sz="3800" dirty="0">
                <a:latin typeface="Arial" pitchFamily="34" charset="0"/>
                <a:ea typeface="+mj-ea"/>
                <a:cs typeface="Arial" pitchFamily="34" charset="0"/>
              </a:rPr>
              <a:t>Salt/Sodium Chloride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4294967295"/>
          </p:nvPr>
        </p:nvSpPr>
        <p:spPr>
          <a:xfrm>
            <a:off x="304800" y="1828800"/>
            <a:ext cx="8229600" cy="4525963"/>
          </a:xfrm>
        </p:spPr>
        <p:txBody>
          <a:bodyPr/>
          <a:lstStyle/>
          <a:p>
            <a:pPr marL="547688" indent="-411163" eaLnBrk="1" hangingPunct="1"/>
            <a:r>
              <a:rPr lang="en-US" sz="2800" smtClean="0"/>
              <a:t>Eutectic Temperature (freeze point of a chemical):  -6 Degrees</a:t>
            </a:r>
          </a:p>
          <a:p>
            <a:pPr marL="547688" indent="-411163" eaLnBrk="1" hangingPunct="1"/>
            <a:r>
              <a:rPr lang="en-US" sz="2800" smtClean="0"/>
              <a:t>Effective Temperature:  15 Degrees</a:t>
            </a:r>
          </a:p>
          <a:p>
            <a:pPr marL="547688" indent="-411163" eaLnBrk="1" hangingPunct="1"/>
            <a:r>
              <a:rPr lang="en-US" sz="2800" smtClean="0"/>
              <a:t>Hygroscopic: A chemical is said to be hygroscopic when it has a tendency to attract moisture;</a:t>
            </a:r>
            <a:r>
              <a:rPr lang="en-US" sz="2800" b="1" smtClean="0"/>
              <a:t> h</a:t>
            </a:r>
            <a:r>
              <a:rPr lang="en-US" sz="2800" smtClean="0"/>
              <a:t>owever, with rock salt, the humidity has to be much higher before it can begin absorbing moisture from the air. The relative humidity has to exceed 75% before salt will begin to attract moisture.  </a:t>
            </a:r>
          </a:p>
        </p:txBody>
      </p:sp>
      <p:sp>
        <p:nvSpPr>
          <p:cNvPr id="78851" name="Text Box 4"/>
          <p:cNvSpPr txBox="1">
            <a:spLocks noChangeArrowheads="1"/>
          </p:cNvSpPr>
          <p:nvPr/>
        </p:nvSpPr>
        <p:spPr bwMode="auto">
          <a:xfrm>
            <a:off x="228600" y="228600"/>
            <a:ext cx="3922713" cy="1262063"/>
          </a:xfrm>
          <a:prstGeom prst="rect">
            <a:avLst/>
          </a:prstGeom>
          <a:noFill/>
          <a:ln w="9525">
            <a:noFill/>
            <a:miter lim="800000"/>
            <a:headEnd/>
            <a:tailEnd/>
          </a:ln>
        </p:spPr>
        <p:txBody>
          <a:bodyPr wrap="none">
            <a:spAutoFit/>
          </a:bodyPr>
          <a:lstStyle/>
          <a:p>
            <a:pPr>
              <a:defRPr/>
            </a:pPr>
            <a:r>
              <a:rPr lang="en-US" sz="3800" dirty="0">
                <a:latin typeface="Arial" pitchFamily="34" charset="0"/>
                <a:ea typeface="+mj-ea"/>
                <a:cs typeface="Arial" pitchFamily="34" charset="0"/>
              </a:rPr>
              <a:t>Sodium Chloride </a:t>
            </a:r>
          </a:p>
          <a:p>
            <a:pPr>
              <a:defRPr/>
            </a:pPr>
            <a:r>
              <a:rPr lang="en-US" sz="3800" dirty="0">
                <a:latin typeface="Arial" pitchFamily="34" charset="0"/>
                <a:ea typeface="+mj-ea"/>
                <a:cs typeface="Arial" pitchFamily="34" charset="0"/>
              </a:rPr>
              <a:t>Specifications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2454</Words>
  <Application>Microsoft Office PowerPoint</Application>
  <PresentationFormat>On-screen Show (4:3)</PresentationFormat>
  <Paragraphs>223</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Acrobat Document</vt:lpstr>
      <vt:lpstr>Slide 1</vt:lpstr>
      <vt:lpstr>Anti-skid</vt:lpstr>
      <vt:lpstr>Slide 3</vt:lpstr>
      <vt:lpstr>Chemicals: How do they work?</vt:lpstr>
      <vt:lpstr>Chemical Terms</vt:lpstr>
      <vt:lpstr>Dilution of Solution</vt:lpstr>
      <vt:lpstr>Slide 7</vt:lpstr>
      <vt:lpstr>Slide 8</vt:lpstr>
      <vt:lpstr>Slide 9</vt:lpstr>
      <vt:lpstr>Slide 10</vt:lpstr>
      <vt:lpstr>Other Natural Salts</vt:lpstr>
      <vt:lpstr>Product Evaluation</vt:lpstr>
      <vt:lpstr>Product Evaluation</vt:lpstr>
      <vt:lpstr>Slide 14</vt:lpstr>
      <vt:lpstr>Slide 15</vt:lpstr>
      <vt:lpstr>Slide 16</vt:lpstr>
      <vt:lpstr>Material Storage</vt:lpstr>
      <vt:lpstr>Slide 18</vt:lpstr>
      <vt:lpstr>Slide 19</vt:lpstr>
      <vt:lpstr>Sampling of Material</vt:lpstr>
    </vt:vector>
  </TitlesOfParts>
  <Company>Wisconsin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Anti-skid</dc:title>
  <dc:creator>peter wisniewski</dc:creator>
  <cp:lastModifiedBy>peter wisniewski</cp:lastModifiedBy>
  <cp:revision>2</cp:revision>
  <dcterms:created xsi:type="dcterms:W3CDTF">2013-08-13T17:57:08Z</dcterms:created>
  <dcterms:modified xsi:type="dcterms:W3CDTF">2013-08-13T17:59:09Z</dcterms:modified>
</cp:coreProperties>
</file>