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6D7AA-71E9-4274-8E2F-27107F87CE7B}"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2F9B5-42C6-4EC3-8771-12D6AA7384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9CA17E8-B702-4687-ABAE-AD37FF5AF53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B6A6E31-530F-41FD-8F43-A22A7C5BD1A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137EC64-B08E-4C09-9F14-D05771CAD87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7E121D6-F53D-4B3B-BA7C-CCC7DC69599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43828D7-5BE8-4871-A268-0B32F3D68E1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06B96D2-21D6-4482-A799-52A692BA477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6E32DDF-BEFD-4070-9ADF-25822931148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FB08985-9B63-4CB1-9F8E-8152A619A34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C2B2EB9-F92E-447A-B6E4-5D6E8175650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B08C839-24C7-48B4-AB8F-62EDFF0D3AA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184AC2D-EAF0-45F9-B340-67EDCB72574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EA89DCE-C9E9-4A20-8FE8-D69784A142B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AFAD535-61ED-41B6-84D0-C650BB1376D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1308890-6792-4322-AF8F-1F66A88FFDB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731963" y="762000"/>
            <a:ext cx="3251200" cy="2438400"/>
          </a:xfrm>
          <a:ln/>
        </p:spPr>
      </p:sp>
      <p:sp>
        <p:nvSpPr>
          <p:cNvPr id="161795" name="Rectangle 3"/>
          <p:cNvSpPr>
            <a:spLocks noGrp="1" noChangeArrowheads="1"/>
          </p:cNvSpPr>
          <p:nvPr>
            <p:ph type="body" idx="1"/>
          </p:nvPr>
        </p:nvSpPr>
        <p:spPr>
          <a:xfrm>
            <a:off x="914400" y="3277324"/>
            <a:ext cx="5029200" cy="5180284"/>
          </a:xfrm>
          <a:noFill/>
          <a:ln/>
        </p:spPr>
        <p:txBody>
          <a:bodyPr/>
          <a:lstStyle/>
          <a:p>
            <a:r>
              <a:rPr lang="en-US" sz="1400" i="1" smtClean="0"/>
              <a:t>NEW TECHNOLOGY?</a:t>
            </a:r>
          </a:p>
          <a:p>
            <a:r>
              <a:rPr lang="en-US" smtClean="0"/>
              <a:t>Underbody plows are being use by many local governments. </a:t>
            </a:r>
          </a:p>
          <a:p>
            <a:r>
              <a:rPr lang="en-US" smtClean="0"/>
              <a:t>They are used for plowing crowded urban streets where parked cars are a problem.</a:t>
            </a:r>
          </a:p>
          <a:p>
            <a:r>
              <a:rPr lang="en-US" smtClean="0"/>
              <a:t>They are also use on highways for high speed plowing.</a:t>
            </a:r>
          </a:p>
          <a:p>
            <a:r>
              <a:rPr lang="en-US" smtClean="0"/>
              <a:t>However, they are limited by the height of the snow accumulation that has to pass under the front of the truck. </a:t>
            </a:r>
          </a:p>
          <a:p>
            <a:r>
              <a:rPr lang="en-US" smtClean="0"/>
              <a:t>They can be used effectively in clearing compacted snow and ice. For this type of operation, a variable down pressure is required to maximize effectiveness.</a:t>
            </a:r>
          </a:p>
          <a:p>
            <a:r>
              <a:rPr lang="en-US" smtClean="0"/>
              <a:t>They are also used in summer in grading gravel roads and shoulders.</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CEBD7A7-A32E-4D73-A9A7-729C97C0BD4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9144F0A-9300-4B56-BDD0-51C8B60A000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B2E321E-DC25-4DE8-9D88-5D50DF906DE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8440BB7-478F-4426-ACAC-96857DFEED3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28685FC-D003-4DDA-B61B-CEFD516B6AD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40158C9-62A8-4990-959A-5648BBAD383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E2625CF-9F92-44BF-AA10-E1D1F102C20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95CF57-EA81-409E-9054-F6B83CDADC1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5CF57-EA81-409E-9054-F6B83CDADC1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5CF57-EA81-409E-9054-F6B83CDADC1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5CF57-EA81-409E-9054-F6B83CDADC1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5CF57-EA81-409E-9054-F6B83CDADC1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95CF57-EA81-409E-9054-F6B83CDADC1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95CF57-EA81-409E-9054-F6B83CDADC12}"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5CF57-EA81-409E-9054-F6B83CDADC12}"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5CF57-EA81-409E-9054-F6B83CDADC12}"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5CF57-EA81-409E-9054-F6B83CDADC1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5CF57-EA81-409E-9054-F6B83CDADC1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ED49-1981-4774-93A4-8159B3D3B8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5CF57-EA81-409E-9054-F6B83CDADC12}" type="datetimeFigureOut">
              <a:rPr lang="en-US" smtClean="0"/>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7ED49-1981-4774-93A4-8159B3D3B8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SC01977.JPG"/>
          <p:cNvPicPr>
            <a:picLocks noChangeAspect="1"/>
          </p:cNvPicPr>
          <p:nvPr/>
        </p:nvPicPr>
        <p:blipFill>
          <a:blip r:embed="rId3" cstate="print"/>
          <a:srcRect t="8247" b="14777"/>
          <a:stretch>
            <a:fillRect/>
          </a:stretch>
        </p:blipFill>
        <p:spPr bwMode="auto">
          <a:xfrm>
            <a:off x="457200" y="1981200"/>
            <a:ext cx="8183563" cy="4724400"/>
          </a:xfrm>
          <a:prstGeom prst="rect">
            <a:avLst/>
          </a:prstGeom>
          <a:noFill/>
          <a:ln w="12700">
            <a:solidFill>
              <a:schemeClr val="bg2"/>
            </a:solidFill>
            <a:miter lim="800000"/>
            <a:headEnd/>
            <a:tailEnd/>
          </a:ln>
        </p:spPr>
      </p:pic>
      <p:sp>
        <p:nvSpPr>
          <p:cNvPr id="4" name="Title 1"/>
          <p:cNvSpPr txBox="1">
            <a:spLocks/>
          </p:cNvSpPr>
          <p:nvPr/>
        </p:nvSpPr>
        <p:spPr bwMode="auto">
          <a:xfrm>
            <a:off x="228600" y="228600"/>
            <a:ext cx="6477000" cy="1143000"/>
          </a:xfrm>
          <a:prstGeom prst="rect">
            <a:avLst/>
          </a:prstGeom>
          <a:noFill/>
          <a:ln w="6350" cap="rnd">
            <a:noFill/>
            <a:miter lim="800000"/>
            <a:headEnd/>
            <a:tailEnd/>
          </a:ln>
        </p:spPr>
        <p:txBody>
          <a:bodyPr anchor="b"/>
          <a:lstStyle/>
          <a:p>
            <a:pPr fontAlgn="auto">
              <a:spcAft>
                <a:spcPts val="0"/>
              </a:spcAft>
              <a:defRPr/>
            </a:pPr>
            <a: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
            </a:r>
            <a:b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br>
            <a:r>
              <a:rPr lang="en-US" sz="3800" dirty="0">
                <a:latin typeface="+mj-lt"/>
                <a:ea typeface="+mj-ea"/>
                <a:cs typeface="+mj-cs"/>
              </a:rPr>
              <a:t>2011 Experimental </a:t>
            </a:r>
          </a:p>
          <a:p>
            <a:pPr fontAlgn="auto">
              <a:spcAft>
                <a:spcPts val="0"/>
              </a:spcAft>
              <a:defRPr/>
            </a:pPr>
            <a:r>
              <a:rPr lang="en-US" sz="3800" dirty="0">
                <a:latin typeface="+mj-lt"/>
                <a:ea typeface="+mj-ea"/>
                <a:cs typeface="+mj-cs"/>
              </a:rPr>
              <a:t>Tandem Axle Dump Trucks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half" idx="4294967295"/>
          </p:nvPr>
        </p:nvSpPr>
        <p:spPr>
          <a:xfrm>
            <a:off x="0" y="1066800"/>
            <a:ext cx="4648200" cy="5562600"/>
          </a:xfrm>
        </p:spPr>
        <p:txBody>
          <a:bodyPr/>
          <a:lstStyle/>
          <a:p>
            <a:pPr marL="273050" indent="-273050" algn="ctr">
              <a:lnSpc>
                <a:spcPct val="90000"/>
              </a:lnSpc>
              <a:buFont typeface="Arial" charset="0"/>
              <a:buNone/>
            </a:pPr>
            <a:endParaRPr lang="en-US" smtClean="0"/>
          </a:p>
          <a:p>
            <a:pPr marL="273050" indent="-273050" algn="ctr">
              <a:lnSpc>
                <a:spcPct val="90000"/>
              </a:lnSpc>
              <a:buFont typeface="Arial" charset="0"/>
              <a:buNone/>
            </a:pPr>
            <a:r>
              <a:rPr lang="en-US" sz="2400" smtClean="0"/>
              <a:t>New Inverted </a:t>
            </a:r>
            <a:r>
              <a:rPr lang="en-US" sz="2400" smtClean="0">
                <a:latin typeface="Comic Sans MS" pitchFamily="66" charset="0"/>
              </a:rPr>
              <a:t>“</a:t>
            </a:r>
            <a:r>
              <a:rPr lang="en-US" sz="2400" smtClean="0"/>
              <a:t>V</a:t>
            </a:r>
            <a:r>
              <a:rPr lang="en-US" sz="2400" smtClean="0">
                <a:latin typeface="Comic Sans MS" pitchFamily="66" charset="0"/>
              </a:rPr>
              <a:t>”</a:t>
            </a:r>
            <a:r>
              <a:rPr lang="en-US" sz="2400" smtClean="0"/>
              <a:t> Pattern</a:t>
            </a:r>
          </a:p>
          <a:p>
            <a:pPr marL="273050" indent="-273050">
              <a:lnSpc>
                <a:spcPct val="90000"/>
              </a:lnSpc>
            </a:pPr>
            <a:r>
              <a:rPr lang="en-US" sz="2400" smtClean="0"/>
              <a:t>Red/Yellow</a:t>
            </a:r>
          </a:p>
          <a:p>
            <a:pPr marL="273050" indent="-273050">
              <a:lnSpc>
                <a:spcPct val="90000"/>
              </a:lnSpc>
            </a:pPr>
            <a:r>
              <a:rPr lang="en-US" sz="2400" smtClean="0"/>
              <a:t>Improved visibility</a:t>
            </a:r>
          </a:p>
          <a:p>
            <a:pPr marL="273050" indent="-273050">
              <a:lnSpc>
                <a:spcPct val="90000"/>
              </a:lnSpc>
            </a:pPr>
            <a:r>
              <a:rPr lang="en-US" sz="2400" smtClean="0"/>
              <a:t>Complete illumination</a:t>
            </a:r>
          </a:p>
          <a:p>
            <a:pPr marL="273050" indent="-273050">
              <a:lnSpc>
                <a:spcPct val="90000"/>
              </a:lnSpc>
            </a:pPr>
            <a:r>
              <a:rPr lang="en-US" sz="2400" smtClean="0"/>
              <a:t>Complete tailgate coverage</a:t>
            </a:r>
          </a:p>
          <a:p>
            <a:pPr marL="273050" indent="-273050">
              <a:lnSpc>
                <a:spcPct val="90000"/>
              </a:lnSpc>
            </a:pPr>
            <a:r>
              <a:rPr lang="en-US" sz="2400" smtClean="0"/>
              <a:t>Light bar and 3 way </a:t>
            </a:r>
            <a:r>
              <a:rPr lang="en-US" sz="2400" smtClean="0">
                <a:latin typeface="Comic Sans MS" pitchFamily="66" charset="0"/>
              </a:rPr>
              <a:t>“</a:t>
            </a:r>
            <a:r>
              <a:rPr lang="en-US" sz="2400" smtClean="0"/>
              <a:t>barn door</a:t>
            </a:r>
            <a:r>
              <a:rPr lang="en-US" sz="2400" smtClean="0">
                <a:latin typeface="Comic Sans MS" pitchFamily="66" charset="0"/>
              </a:rPr>
              <a:t>”</a:t>
            </a:r>
            <a:r>
              <a:rPr lang="en-US" sz="2400" smtClean="0"/>
              <a:t> tailgate not part of standard build. Lights in mud flap housing were relocated there to allow for the mounting of the </a:t>
            </a:r>
            <a:r>
              <a:rPr lang="en-US" sz="2400" smtClean="0">
                <a:latin typeface="Comic Sans MS" pitchFamily="66" charset="0"/>
              </a:rPr>
              <a:t>“</a:t>
            </a:r>
            <a:r>
              <a:rPr lang="en-US" sz="2400" smtClean="0"/>
              <a:t>barn door</a:t>
            </a:r>
            <a:r>
              <a:rPr lang="en-US" sz="2400" smtClean="0">
                <a:latin typeface="Comic Sans MS" pitchFamily="66" charset="0"/>
              </a:rPr>
              <a:t>”</a:t>
            </a:r>
            <a:r>
              <a:rPr lang="en-US" sz="2400" smtClean="0"/>
              <a:t> hinges</a:t>
            </a:r>
          </a:p>
          <a:p>
            <a:pPr marL="273050" indent="-273050">
              <a:lnSpc>
                <a:spcPct val="90000"/>
              </a:lnSpc>
            </a:pPr>
            <a:r>
              <a:rPr lang="en-US" sz="2400" smtClean="0"/>
              <a:t>Standard build will have all lights in the vertical corner member</a:t>
            </a:r>
          </a:p>
        </p:txBody>
      </p:sp>
      <p:pic>
        <p:nvPicPr>
          <p:cNvPr id="39939" name="Content Placeholder 4" descr="DSC01926.JPG"/>
          <p:cNvPicPr>
            <a:picLocks noGrp="1" noChangeAspect="1"/>
          </p:cNvPicPr>
          <p:nvPr>
            <p:ph sz="half" idx="4294967295"/>
          </p:nvPr>
        </p:nvPicPr>
        <p:blipFill>
          <a:blip r:embed="rId3" cstate="print"/>
          <a:srcRect/>
          <a:stretch>
            <a:fillRect/>
          </a:stretch>
        </p:blipFill>
        <p:spPr>
          <a:xfrm>
            <a:off x="4648200" y="2411413"/>
            <a:ext cx="4038600" cy="2947987"/>
          </a:xfrm>
        </p:spPr>
      </p:pic>
      <p:sp>
        <p:nvSpPr>
          <p:cNvPr id="7" name="TextBox 6"/>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9" descr="DSC01942.JPG"/>
          <p:cNvPicPr>
            <a:picLocks noGrp="1" noChangeAspect="1"/>
          </p:cNvPicPr>
          <p:nvPr>
            <p:ph sz="half" idx="4294967295"/>
          </p:nvPr>
        </p:nvPicPr>
        <p:blipFill>
          <a:blip r:embed="rId3" cstate="print"/>
          <a:srcRect/>
          <a:stretch>
            <a:fillRect/>
          </a:stretch>
        </p:blipFill>
        <p:spPr>
          <a:xfrm>
            <a:off x="457200" y="2755900"/>
            <a:ext cx="4038600" cy="2930525"/>
          </a:xfrm>
        </p:spPr>
      </p:pic>
      <p:pic>
        <p:nvPicPr>
          <p:cNvPr id="40963" name="Content Placeholder 10" descr="IMAGE_100.jpg"/>
          <p:cNvPicPr>
            <a:picLocks noGrp="1" noChangeAspect="1"/>
          </p:cNvPicPr>
          <p:nvPr>
            <p:ph sz="quarter" idx="4294967295"/>
          </p:nvPr>
        </p:nvPicPr>
        <p:blipFill>
          <a:blip r:embed="rId4" cstate="print"/>
          <a:srcRect/>
          <a:stretch>
            <a:fillRect/>
          </a:stretch>
        </p:blipFill>
        <p:spPr>
          <a:xfrm>
            <a:off x="4649788" y="2755900"/>
            <a:ext cx="4038600" cy="2930525"/>
          </a:xfrm>
        </p:spPr>
      </p:pic>
      <p:sp>
        <p:nvSpPr>
          <p:cNvPr id="40964" name="Text Box 6"/>
          <p:cNvSpPr txBox="1">
            <a:spLocks noChangeArrowheads="1"/>
          </p:cNvSpPr>
          <p:nvPr/>
        </p:nvSpPr>
        <p:spPr bwMode="auto">
          <a:xfrm>
            <a:off x="2743200" y="1843088"/>
            <a:ext cx="3175000" cy="519112"/>
          </a:xfrm>
          <a:prstGeom prst="rect">
            <a:avLst/>
          </a:prstGeom>
          <a:noFill/>
          <a:ln w="9525">
            <a:noFill/>
            <a:miter lim="800000"/>
            <a:headEnd/>
            <a:tailEnd/>
          </a:ln>
        </p:spPr>
        <p:txBody>
          <a:bodyPr wrap="none">
            <a:spAutoFit/>
          </a:bodyPr>
          <a:lstStyle/>
          <a:p>
            <a:r>
              <a:rPr lang="en-US" sz="2800"/>
              <a:t>Barn Door Tailgate</a:t>
            </a:r>
          </a:p>
        </p:txBody>
      </p:sp>
      <p:sp>
        <p:nvSpPr>
          <p:cNvPr id="8" name="TextBox 7"/>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4" descr="DSC01959.JPG"/>
          <p:cNvPicPr>
            <a:picLocks noGrp="1" noChangeAspect="1"/>
          </p:cNvPicPr>
          <p:nvPr>
            <p:ph sz="half" idx="4294967295"/>
          </p:nvPr>
        </p:nvPicPr>
        <p:blipFill>
          <a:blip r:embed="rId3" cstate="print"/>
          <a:srcRect/>
          <a:stretch>
            <a:fillRect/>
          </a:stretch>
        </p:blipFill>
        <p:spPr>
          <a:xfrm>
            <a:off x="457200" y="2413000"/>
            <a:ext cx="4059238" cy="2944813"/>
          </a:xfrm>
        </p:spPr>
      </p:pic>
      <p:sp>
        <p:nvSpPr>
          <p:cNvPr id="41987" name="Content Placeholder 3"/>
          <p:cNvSpPr>
            <a:spLocks noGrp="1"/>
          </p:cNvSpPr>
          <p:nvPr>
            <p:ph sz="half" idx="4294967295"/>
          </p:nvPr>
        </p:nvSpPr>
        <p:spPr>
          <a:xfrm>
            <a:off x="4648200" y="1673225"/>
            <a:ext cx="4038600" cy="4956175"/>
          </a:xfrm>
        </p:spPr>
        <p:txBody>
          <a:bodyPr>
            <a:normAutofit lnSpcReduction="10000"/>
          </a:bodyPr>
          <a:lstStyle/>
          <a:p>
            <a:pPr marL="273050" indent="-273050" algn="ctr">
              <a:lnSpc>
                <a:spcPct val="90000"/>
              </a:lnSpc>
              <a:buFont typeface="Arial" charset="0"/>
              <a:buNone/>
            </a:pPr>
            <a:r>
              <a:rPr lang="en-US" sz="2400" smtClean="0"/>
              <a:t>AVL/800HHz Provisions</a:t>
            </a:r>
          </a:p>
          <a:p>
            <a:pPr marL="273050" indent="-273050">
              <a:lnSpc>
                <a:spcPct val="90000"/>
              </a:lnSpc>
            </a:pPr>
            <a:r>
              <a:rPr lang="en-US" sz="2400" smtClean="0"/>
              <a:t>Combo antenna mounted to left-hand side of fixed cab shield</a:t>
            </a:r>
          </a:p>
          <a:p>
            <a:pPr marL="273050" indent="-273050">
              <a:lnSpc>
                <a:spcPct val="90000"/>
              </a:lnSpc>
            </a:pPr>
            <a:r>
              <a:rPr lang="en-US" sz="2400" smtClean="0"/>
              <a:t>Antenna cable routed to control system base</a:t>
            </a:r>
          </a:p>
          <a:p>
            <a:pPr marL="273050" indent="-273050">
              <a:lnSpc>
                <a:spcPct val="90000"/>
              </a:lnSpc>
            </a:pPr>
            <a:r>
              <a:rPr lang="en-US" sz="2400" smtClean="0"/>
              <a:t>Radio mounting bracket included with each unit</a:t>
            </a:r>
          </a:p>
          <a:p>
            <a:pPr marL="273050" indent="-273050">
              <a:lnSpc>
                <a:spcPct val="90000"/>
              </a:lnSpc>
            </a:pPr>
            <a:r>
              <a:rPr lang="en-US" sz="2400" smtClean="0"/>
              <a:t>A power/ground supply station has been added to the base of the control system to allow for easy radio installation for all future built units</a:t>
            </a:r>
          </a:p>
        </p:txBody>
      </p:sp>
      <p:sp>
        <p:nvSpPr>
          <p:cNvPr id="7" name="TextBox 6"/>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half" idx="4294967295"/>
          </p:nvPr>
        </p:nvSpPr>
        <p:spPr>
          <a:xfrm>
            <a:off x="228600" y="1371600"/>
            <a:ext cx="4059238" cy="5257800"/>
          </a:xfrm>
        </p:spPr>
        <p:txBody>
          <a:bodyPr/>
          <a:lstStyle/>
          <a:p>
            <a:pPr marL="273050" indent="-273050" algn="ctr">
              <a:lnSpc>
                <a:spcPct val="90000"/>
              </a:lnSpc>
              <a:buFont typeface="Arial" charset="0"/>
              <a:buNone/>
            </a:pPr>
            <a:endParaRPr lang="en-US" sz="2400" smtClean="0"/>
          </a:p>
          <a:p>
            <a:pPr marL="273050" indent="-273050" algn="ctr">
              <a:lnSpc>
                <a:spcPct val="90000"/>
              </a:lnSpc>
              <a:buFont typeface="Arial" charset="0"/>
              <a:buNone/>
            </a:pPr>
            <a:r>
              <a:rPr lang="en-US" sz="2400" smtClean="0"/>
              <a:t>25-Ton Pintle</a:t>
            </a:r>
          </a:p>
          <a:p>
            <a:pPr marL="273050" indent="-273050">
              <a:lnSpc>
                <a:spcPct val="90000"/>
              </a:lnSpc>
            </a:pPr>
            <a:r>
              <a:rPr lang="en-US" sz="2400" smtClean="0"/>
              <a:t>Upgraded rear module and pintle assembly</a:t>
            </a:r>
          </a:p>
          <a:p>
            <a:pPr marL="273050" indent="-273050">
              <a:lnSpc>
                <a:spcPct val="90000"/>
              </a:lnSpc>
            </a:pPr>
            <a:r>
              <a:rPr lang="en-US" sz="2400" smtClean="0"/>
              <a:t>25-ton capability</a:t>
            </a:r>
          </a:p>
          <a:p>
            <a:pPr marL="273050" indent="-273050">
              <a:lnSpc>
                <a:spcPct val="90000"/>
              </a:lnSpc>
            </a:pPr>
            <a:r>
              <a:rPr lang="en-US" sz="2400" smtClean="0"/>
              <a:t>Anti-rollover</a:t>
            </a:r>
          </a:p>
          <a:p>
            <a:pPr marL="273050" indent="-273050">
              <a:lnSpc>
                <a:spcPct val="90000"/>
              </a:lnSpc>
            </a:pPr>
            <a:r>
              <a:rPr lang="en-US" sz="2400" smtClean="0"/>
              <a:t>Recessed and raised for paver, chipper, spreader, etc. operation</a:t>
            </a:r>
          </a:p>
          <a:p>
            <a:pPr marL="273050" indent="-273050">
              <a:lnSpc>
                <a:spcPct val="90000"/>
              </a:lnSpc>
            </a:pPr>
            <a:r>
              <a:rPr lang="en-US" sz="2400" smtClean="0"/>
              <a:t>Pintle assembly can be removed either by bolts or cotter pin/nut to allow for greater  flexibility</a:t>
            </a:r>
          </a:p>
          <a:p>
            <a:pPr marL="273050" indent="-273050">
              <a:lnSpc>
                <a:spcPct val="90000"/>
              </a:lnSpc>
            </a:pPr>
            <a:r>
              <a:rPr lang="en-US" sz="2400" smtClean="0"/>
              <a:t>Weld-on D-rings</a:t>
            </a:r>
          </a:p>
          <a:p>
            <a:pPr marL="273050" indent="-273050">
              <a:lnSpc>
                <a:spcPct val="90000"/>
              </a:lnSpc>
            </a:pPr>
            <a:endParaRPr lang="en-US" sz="2400" smtClean="0"/>
          </a:p>
        </p:txBody>
      </p:sp>
      <p:pic>
        <p:nvPicPr>
          <p:cNvPr id="43011" name="Content Placeholder 4" descr="DSC01934.JPG"/>
          <p:cNvPicPr>
            <a:picLocks noGrp="1" noChangeAspect="1"/>
          </p:cNvPicPr>
          <p:nvPr>
            <p:ph sz="half" idx="4294967295"/>
          </p:nvPr>
        </p:nvPicPr>
        <p:blipFill>
          <a:blip r:embed="rId3" cstate="print"/>
          <a:srcRect/>
          <a:stretch>
            <a:fillRect/>
          </a:stretch>
        </p:blipFill>
        <p:spPr>
          <a:xfrm>
            <a:off x="4648200" y="2263775"/>
            <a:ext cx="4038600" cy="2947988"/>
          </a:xfrm>
        </p:spPr>
      </p:pic>
      <p:sp>
        <p:nvSpPr>
          <p:cNvPr id="6" name="Oval 5"/>
          <p:cNvSpPr/>
          <p:nvPr/>
        </p:nvSpPr>
        <p:spPr>
          <a:xfrm>
            <a:off x="5791200" y="2438400"/>
            <a:ext cx="16002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descr="DSC01937.JPG"/>
          <p:cNvPicPr>
            <a:picLocks noGrp="1" noChangeAspect="1"/>
          </p:cNvPicPr>
          <p:nvPr>
            <p:ph sz="half" idx="4294967295"/>
          </p:nvPr>
        </p:nvPicPr>
        <p:blipFill>
          <a:blip r:embed="rId3" cstate="print"/>
          <a:srcRect/>
          <a:stretch>
            <a:fillRect/>
          </a:stretch>
        </p:blipFill>
        <p:spPr>
          <a:xfrm>
            <a:off x="457200" y="2413000"/>
            <a:ext cx="4059238" cy="2944813"/>
          </a:xfrm>
        </p:spPr>
      </p:pic>
      <p:sp>
        <p:nvSpPr>
          <p:cNvPr id="44035" name="Content Placeholder 3"/>
          <p:cNvSpPr>
            <a:spLocks noGrp="1"/>
          </p:cNvSpPr>
          <p:nvPr>
            <p:ph sz="half" idx="4294967295"/>
          </p:nvPr>
        </p:nvSpPr>
        <p:spPr>
          <a:xfrm>
            <a:off x="4648200" y="1673225"/>
            <a:ext cx="4038600" cy="4424363"/>
          </a:xfrm>
        </p:spPr>
        <p:txBody>
          <a:bodyPr/>
          <a:lstStyle/>
          <a:p>
            <a:pPr marL="273050" indent="-273050" algn="ctr">
              <a:buFont typeface="Arial" charset="0"/>
              <a:buNone/>
            </a:pPr>
            <a:endParaRPr lang="en-US" smtClean="0"/>
          </a:p>
          <a:p>
            <a:pPr marL="273050" indent="-273050" algn="ctr">
              <a:buFont typeface="Arial" charset="0"/>
              <a:buNone/>
            </a:pPr>
            <a:endParaRPr lang="en-US" smtClean="0"/>
          </a:p>
          <a:p>
            <a:pPr marL="273050" indent="-273050" algn="ctr">
              <a:buFont typeface="Arial" charset="0"/>
              <a:buNone/>
            </a:pPr>
            <a:r>
              <a:rPr lang="en-US" sz="2400" smtClean="0"/>
              <a:t>Pre-wet Distribution Line</a:t>
            </a:r>
          </a:p>
          <a:p>
            <a:pPr marL="273050" indent="-273050"/>
            <a:r>
              <a:rPr lang="en-US" sz="2400" smtClean="0"/>
              <a:t>Uniformed across all units</a:t>
            </a:r>
          </a:p>
          <a:p>
            <a:pPr marL="273050" indent="-273050"/>
            <a:r>
              <a:rPr lang="en-US" sz="2400" smtClean="0"/>
              <a:t>Completely plumbed to rear of truck</a:t>
            </a:r>
          </a:p>
          <a:p>
            <a:pPr marL="273050" indent="-273050"/>
            <a:r>
              <a:rPr lang="en-US" sz="2400" smtClean="0"/>
              <a:t>Requires less up-fit time for field implementation</a:t>
            </a:r>
          </a:p>
        </p:txBody>
      </p:sp>
      <p:sp>
        <p:nvSpPr>
          <p:cNvPr id="6" name="Oval 5"/>
          <p:cNvSpPr/>
          <p:nvPr/>
        </p:nvSpPr>
        <p:spPr>
          <a:xfrm>
            <a:off x="914400" y="3124200"/>
            <a:ext cx="1066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half" idx="4294967295"/>
          </p:nvPr>
        </p:nvSpPr>
        <p:spPr>
          <a:xfrm>
            <a:off x="457200" y="1673225"/>
            <a:ext cx="4059238" cy="4424363"/>
          </a:xfrm>
        </p:spPr>
        <p:txBody>
          <a:bodyPr>
            <a:normAutofit lnSpcReduction="10000"/>
          </a:bodyPr>
          <a:lstStyle/>
          <a:p>
            <a:pPr marL="273050" indent="-273050" algn="ctr">
              <a:buFont typeface="Arial" charset="0"/>
              <a:buNone/>
            </a:pPr>
            <a:endParaRPr lang="en-US" sz="2400" smtClean="0"/>
          </a:p>
          <a:p>
            <a:pPr marL="273050" indent="-273050" algn="ctr">
              <a:buFont typeface="Arial" charset="0"/>
              <a:buNone/>
            </a:pPr>
            <a:r>
              <a:rPr lang="en-US" sz="2400" smtClean="0"/>
              <a:t>Cirrus Control System</a:t>
            </a:r>
          </a:p>
          <a:p>
            <a:pPr marL="273050" indent="-273050"/>
            <a:r>
              <a:rPr lang="en-US" sz="2400" smtClean="0"/>
              <a:t>PennDOT is evaluating their product line</a:t>
            </a:r>
          </a:p>
          <a:p>
            <a:pPr marL="273050" indent="-273050"/>
            <a:r>
              <a:rPr lang="en-US" sz="2400" smtClean="0"/>
              <a:t>1-joystick for all hydraulic functions</a:t>
            </a:r>
          </a:p>
          <a:p>
            <a:pPr marL="273050" indent="-273050"/>
            <a:r>
              <a:rPr lang="en-US" sz="2400" smtClean="0"/>
              <a:t>Same functions and controls as Departments standard control system</a:t>
            </a:r>
          </a:p>
          <a:p>
            <a:pPr marL="273050" indent="-273050"/>
            <a:r>
              <a:rPr lang="en-US" sz="2400" smtClean="0"/>
              <a:t>Road and air temperature incorporated into display</a:t>
            </a:r>
          </a:p>
          <a:p>
            <a:pPr marL="273050" indent="-273050"/>
            <a:endParaRPr lang="en-US" sz="2400" smtClean="0"/>
          </a:p>
        </p:txBody>
      </p:sp>
      <p:pic>
        <p:nvPicPr>
          <p:cNvPr id="45059" name="Content Placeholder 4" descr="DSC01963.JPG"/>
          <p:cNvPicPr>
            <a:picLocks noGrp="1" noChangeAspect="1"/>
          </p:cNvPicPr>
          <p:nvPr>
            <p:ph sz="half" idx="4294967295"/>
          </p:nvPr>
        </p:nvPicPr>
        <p:blipFill>
          <a:blip r:embed="rId3" cstate="print"/>
          <a:srcRect/>
          <a:stretch>
            <a:fillRect/>
          </a:stretch>
        </p:blipFill>
        <p:spPr>
          <a:xfrm>
            <a:off x="4648200" y="2411413"/>
            <a:ext cx="4038600" cy="2947987"/>
          </a:xfrm>
        </p:spPr>
      </p:pic>
      <p:sp>
        <p:nvSpPr>
          <p:cNvPr id="7" name="TextBox 6"/>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4" descr="DSC01930.JPG"/>
          <p:cNvPicPr>
            <a:picLocks noGrp="1" noChangeAspect="1"/>
          </p:cNvPicPr>
          <p:nvPr>
            <p:ph sz="half" idx="4294967295"/>
          </p:nvPr>
        </p:nvPicPr>
        <p:blipFill>
          <a:blip r:embed="rId3" cstate="print"/>
          <a:srcRect/>
          <a:stretch>
            <a:fillRect/>
          </a:stretch>
        </p:blipFill>
        <p:spPr>
          <a:xfrm>
            <a:off x="457200" y="2413000"/>
            <a:ext cx="4059238" cy="2944813"/>
          </a:xfrm>
        </p:spPr>
      </p:pic>
      <p:sp>
        <p:nvSpPr>
          <p:cNvPr id="46083" name="Content Placeholder 3"/>
          <p:cNvSpPr>
            <a:spLocks noGrp="1"/>
          </p:cNvSpPr>
          <p:nvPr>
            <p:ph sz="half" idx="4294967295"/>
          </p:nvPr>
        </p:nvSpPr>
        <p:spPr>
          <a:xfrm>
            <a:off x="4648200" y="1295400"/>
            <a:ext cx="4038600" cy="5181600"/>
          </a:xfrm>
        </p:spPr>
        <p:txBody>
          <a:bodyPr/>
          <a:lstStyle/>
          <a:p>
            <a:pPr marL="273050" indent="-273050" algn="ctr">
              <a:buFont typeface="Arial" charset="0"/>
              <a:buNone/>
            </a:pPr>
            <a:endParaRPr lang="en-US" smtClean="0"/>
          </a:p>
          <a:p>
            <a:pPr marL="273050" indent="-273050" algn="ctr">
              <a:buFont typeface="Arial" charset="0"/>
              <a:buNone/>
            </a:pPr>
            <a:r>
              <a:rPr lang="en-US" sz="2400" smtClean="0"/>
              <a:t>Rear Light Module</a:t>
            </a:r>
          </a:p>
          <a:p>
            <a:pPr marL="273050" indent="-273050"/>
            <a:r>
              <a:rPr lang="en-US" sz="2400" smtClean="0"/>
              <a:t>Completely sealed/enclosed aluminum light module</a:t>
            </a:r>
          </a:p>
          <a:p>
            <a:pPr marL="273050" indent="-273050"/>
            <a:r>
              <a:rPr lang="en-US" sz="2400" smtClean="0"/>
              <a:t>Module now incorporates trailer 7-way trailer plug and license plate lamp</a:t>
            </a:r>
          </a:p>
          <a:p>
            <a:pPr marL="273050" indent="-273050"/>
            <a:r>
              <a:rPr lang="en-US" sz="2400" smtClean="0"/>
              <a:t>Powered by factory chassis electrical harness This allows for easy diagnostics and schematic reference</a:t>
            </a:r>
          </a:p>
          <a:p>
            <a:pPr marL="273050" indent="-273050">
              <a:buFont typeface="Arial" charset="0"/>
              <a:buNone/>
            </a:pPr>
            <a:endParaRPr lang="en-US" sz="2400" smtClean="0"/>
          </a:p>
        </p:txBody>
      </p:sp>
      <p:sp>
        <p:nvSpPr>
          <p:cNvPr id="7" name="TextBox 6"/>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half" idx="4294967295"/>
          </p:nvPr>
        </p:nvSpPr>
        <p:spPr>
          <a:xfrm>
            <a:off x="76200" y="2540000"/>
            <a:ext cx="4038600" cy="3784600"/>
          </a:xfrm>
        </p:spPr>
        <p:txBody>
          <a:bodyPr/>
          <a:lstStyle/>
          <a:p>
            <a:pPr marL="273050" indent="-273050"/>
            <a:r>
              <a:rPr lang="en-US" sz="2400" smtClean="0"/>
              <a:t>Fabick Bed Liners</a:t>
            </a:r>
          </a:p>
          <a:p>
            <a:pPr marL="273050" indent="-273050"/>
            <a:r>
              <a:rPr lang="en-US" sz="2400" smtClean="0"/>
              <a:t>Wing laser lights</a:t>
            </a:r>
          </a:p>
          <a:p>
            <a:pPr marL="273050" indent="-273050"/>
            <a:r>
              <a:rPr lang="en-US" sz="2400" smtClean="0"/>
              <a:t>Flink dual flight spreader</a:t>
            </a:r>
          </a:p>
          <a:p>
            <a:pPr marL="273050" indent="-273050"/>
            <a:r>
              <a:rPr lang="en-US" sz="2400" smtClean="0"/>
              <a:t>Multi-blade plow</a:t>
            </a:r>
          </a:p>
          <a:p>
            <a:pPr marL="273050" indent="-273050"/>
            <a:endParaRPr lang="en-US" sz="2400" smtClean="0"/>
          </a:p>
          <a:p>
            <a:pPr marL="273050" indent="-273050"/>
            <a:endParaRPr lang="en-US" sz="2400" smtClean="0"/>
          </a:p>
        </p:txBody>
      </p:sp>
      <p:sp>
        <p:nvSpPr>
          <p:cNvPr id="47107" name="Content Placeholder 3"/>
          <p:cNvSpPr>
            <a:spLocks noGrp="1"/>
          </p:cNvSpPr>
          <p:nvPr>
            <p:ph sz="quarter" idx="4294967295"/>
          </p:nvPr>
        </p:nvSpPr>
        <p:spPr>
          <a:xfrm>
            <a:off x="4953000" y="2540000"/>
            <a:ext cx="4038600" cy="3784600"/>
          </a:xfrm>
        </p:spPr>
        <p:txBody>
          <a:bodyPr/>
          <a:lstStyle/>
          <a:p>
            <a:pPr marL="273050" indent="-273050"/>
            <a:r>
              <a:rPr lang="en-US" sz="2400" smtClean="0"/>
              <a:t>Body uniformity across all types in regards to add-on components and structure</a:t>
            </a:r>
          </a:p>
          <a:p>
            <a:pPr marL="273050" indent="-273050"/>
            <a:r>
              <a:rPr lang="en-US" sz="2400" smtClean="0"/>
              <a:t>Tailgate latches and cylinder</a:t>
            </a:r>
          </a:p>
          <a:p>
            <a:pPr marL="273050" indent="-273050"/>
            <a:r>
              <a:rPr lang="en-US" sz="2400" smtClean="0"/>
              <a:t>Tailgate hinges</a:t>
            </a:r>
          </a:p>
          <a:p>
            <a:pPr marL="273050" indent="-273050"/>
            <a:r>
              <a:rPr lang="en-US" sz="2400" smtClean="0"/>
              <a:t>Grease system</a:t>
            </a:r>
          </a:p>
          <a:p>
            <a:pPr marL="273050" indent="-273050">
              <a:buFont typeface="Wingdings" pitchFamily="2" charset="2"/>
              <a:buChar char="v"/>
            </a:pPr>
            <a:endParaRPr lang="en-US" sz="2400" smtClean="0"/>
          </a:p>
        </p:txBody>
      </p:sp>
      <p:sp>
        <p:nvSpPr>
          <p:cNvPr id="47108" name="Text Box 9"/>
          <p:cNvSpPr txBox="1">
            <a:spLocks noChangeArrowheads="1"/>
          </p:cNvSpPr>
          <p:nvPr/>
        </p:nvSpPr>
        <p:spPr bwMode="auto">
          <a:xfrm>
            <a:off x="76200" y="1724025"/>
            <a:ext cx="3643313" cy="701675"/>
          </a:xfrm>
          <a:prstGeom prst="rect">
            <a:avLst/>
          </a:prstGeom>
          <a:noFill/>
          <a:ln w="9525">
            <a:noFill/>
            <a:miter lim="800000"/>
            <a:headEnd/>
            <a:tailEnd/>
          </a:ln>
        </p:spPr>
        <p:txBody>
          <a:bodyPr wrap="none">
            <a:spAutoFit/>
          </a:bodyPr>
          <a:lstStyle/>
          <a:p>
            <a:r>
              <a:rPr lang="en-US" sz="2000"/>
              <a:t>Additional Components Testes</a:t>
            </a:r>
          </a:p>
          <a:p>
            <a:r>
              <a:rPr lang="en-US" sz="2000"/>
              <a:t>On Experimental Units</a:t>
            </a:r>
          </a:p>
        </p:txBody>
      </p:sp>
      <p:sp>
        <p:nvSpPr>
          <p:cNvPr id="47109" name="Text Box 10"/>
          <p:cNvSpPr txBox="1">
            <a:spLocks noChangeArrowheads="1"/>
          </p:cNvSpPr>
          <p:nvPr/>
        </p:nvSpPr>
        <p:spPr bwMode="auto">
          <a:xfrm>
            <a:off x="5111750" y="1724025"/>
            <a:ext cx="3879850" cy="701675"/>
          </a:xfrm>
          <a:prstGeom prst="rect">
            <a:avLst/>
          </a:prstGeom>
          <a:noFill/>
          <a:ln w="9525">
            <a:noFill/>
            <a:miter lim="800000"/>
            <a:headEnd/>
            <a:tailEnd/>
          </a:ln>
        </p:spPr>
        <p:txBody>
          <a:bodyPr wrap="none">
            <a:spAutoFit/>
          </a:bodyPr>
          <a:lstStyle/>
          <a:p>
            <a:r>
              <a:rPr lang="en-US" sz="2000"/>
              <a:t>Components and practices</a:t>
            </a:r>
          </a:p>
          <a:p>
            <a:r>
              <a:rPr lang="en-US" sz="2000"/>
              <a:t>Added to Standard Dump Trucks</a:t>
            </a:r>
          </a:p>
        </p:txBody>
      </p:sp>
      <p:sp>
        <p:nvSpPr>
          <p:cNvPr id="9" name="TextBox 8"/>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6" descr="DSC05402FP.JPG"/>
          <p:cNvPicPr>
            <a:picLocks noGrp="1" noChangeAspect="1"/>
          </p:cNvPicPr>
          <p:nvPr>
            <p:ph sz="half" idx="4294967295"/>
          </p:nvPr>
        </p:nvPicPr>
        <p:blipFill>
          <a:blip r:embed="rId3" cstate="print"/>
          <a:srcRect/>
          <a:stretch>
            <a:fillRect/>
          </a:stretch>
        </p:blipFill>
        <p:spPr>
          <a:xfrm>
            <a:off x="381000" y="2133600"/>
            <a:ext cx="4059238" cy="2398713"/>
          </a:xfrm>
        </p:spPr>
      </p:pic>
      <p:pic>
        <p:nvPicPr>
          <p:cNvPr id="48131" name="Content Placeholder 7" descr="DSC05407.JPG"/>
          <p:cNvPicPr>
            <a:picLocks noGrp="1" noChangeAspect="1"/>
          </p:cNvPicPr>
          <p:nvPr>
            <p:ph sz="half" idx="4294967295"/>
          </p:nvPr>
        </p:nvPicPr>
        <p:blipFill>
          <a:blip r:embed="rId4" cstate="print"/>
          <a:srcRect/>
          <a:stretch>
            <a:fillRect/>
          </a:stretch>
        </p:blipFill>
        <p:spPr>
          <a:xfrm>
            <a:off x="4648200" y="3589338"/>
            <a:ext cx="4038600" cy="2506662"/>
          </a:xfrm>
        </p:spPr>
      </p:pic>
      <p:sp>
        <p:nvSpPr>
          <p:cNvPr id="9" name="Title 1"/>
          <p:cNvSpPr>
            <a:spLocks noGrp="1"/>
          </p:cNvSpPr>
          <p:nvPr>
            <p:ph type="title" idx="4294967295"/>
          </p:nvPr>
        </p:nvSpPr>
        <p:spPr>
          <a:xfrm>
            <a:off x="0" y="228600"/>
            <a:ext cx="6248400" cy="1219200"/>
          </a:xfrm>
          <a:ln w="6350" cap="rnd"/>
        </p:spPr>
        <p:txBody>
          <a:bodyPr>
            <a:noAutofit/>
          </a:bodyPr>
          <a:lstStyle/>
          <a:p>
            <a:pPr eaLnBrk="1" fontAlgn="auto" hangingPunct="1">
              <a:spcAft>
                <a:spcPts val="0"/>
              </a:spcAft>
              <a:defRPr/>
            </a:pPr>
            <a:r>
              <a:rPr lang="en-US" kern="1200" dirty="0" smtClean="0"/>
              <a:t>2011 Experimental </a:t>
            </a:r>
            <a:br>
              <a:rPr lang="en-US" kern="1200" dirty="0" smtClean="0"/>
            </a:br>
            <a:r>
              <a:rPr lang="en-US" kern="1200" dirty="0" smtClean="0"/>
              <a:t>Tandem Axle Dump Trucks</a:t>
            </a:r>
            <a:endParaRPr lang="en-US" kern="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6" descr="DSC05402FP.JPG"/>
          <p:cNvPicPr>
            <a:picLocks noGrp="1" noChangeAspect="1"/>
          </p:cNvPicPr>
          <p:nvPr>
            <p:ph sz="half" idx="4294967295"/>
          </p:nvPr>
        </p:nvPicPr>
        <p:blipFill>
          <a:blip r:embed="rId3" cstate="print"/>
          <a:srcRect/>
          <a:stretch>
            <a:fillRect/>
          </a:stretch>
        </p:blipFill>
        <p:spPr>
          <a:xfrm>
            <a:off x="381000" y="1828800"/>
            <a:ext cx="3970338" cy="2398713"/>
          </a:xfrm>
        </p:spPr>
      </p:pic>
      <p:pic>
        <p:nvPicPr>
          <p:cNvPr id="49155" name="Content Placeholder 7" descr="DSC05407.JPG"/>
          <p:cNvPicPr>
            <a:picLocks noGrp="1" noChangeAspect="1"/>
          </p:cNvPicPr>
          <p:nvPr>
            <p:ph sz="half" idx="4294967295"/>
          </p:nvPr>
        </p:nvPicPr>
        <p:blipFill>
          <a:blip r:embed="rId4" cstate="print"/>
          <a:srcRect/>
          <a:stretch>
            <a:fillRect/>
          </a:stretch>
        </p:blipFill>
        <p:spPr>
          <a:xfrm>
            <a:off x="4724400" y="4038600"/>
            <a:ext cx="4038600" cy="2359025"/>
          </a:xfrm>
        </p:spPr>
      </p:pic>
      <p:sp>
        <p:nvSpPr>
          <p:cNvPr id="6" name="Title 1"/>
          <p:cNvSpPr txBox="1">
            <a:spLocks/>
          </p:cNvSpPr>
          <p:nvPr/>
        </p:nvSpPr>
        <p:spPr bwMode="auto">
          <a:xfrm>
            <a:off x="0" y="228600"/>
            <a:ext cx="6248400" cy="1219200"/>
          </a:xfrm>
          <a:prstGeom prst="rect">
            <a:avLst/>
          </a:prstGeom>
          <a:noFill/>
          <a:ln w="6350" cap="rnd">
            <a:noFill/>
            <a:miter lim="800000"/>
            <a:headEnd/>
            <a:tailEnd/>
          </a:ln>
        </p:spPr>
        <p:txBody>
          <a:bodyPr anchor="ctr"/>
          <a:lstStyle/>
          <a:p>
            <a:pPr algn="ctr" fontAlgn="auto">
              <a:spcAft>
                <a:spcPts val="0"/>
              </a:spcAft>
              <a:defRPr/>
            </a:pPr>
            <a:r>
              <a:rPr lang="en-US" sz="3800">
                <a:latin typeface="+mj-lt"/>
                <a:ea typeface="+mj-ea"/>
                <a:cs typeface="+mj-cs"/>
              </a:rPr>
              <a:t>2011 Experimental </a:t>
            </a:r>
            <a:br>
              <a:rPr lang="en-US" sz="3800">
                <a:latin typeface="+mj-lt"/>
                <a:ea typeface="+mj-ea"/>
                <a:cs typeface="+mj-cs"/>
              </a:rPr>
            </a:br>
            <a:r>
              <a:rPr lang="en-US" sz="3800">
                <a:latin typeface="+mj-lt"/>
                <a:ea typeface="+mj-ea"/>
                <a:cs typeface="+mj-cs"/>
              </a:rPr>
              <a:t>Tandem Axle Dump Trucks</a:t>
            </a:r>
            <a:endParaRPr lang="en-US" sz="38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4294967295"/>
          </p:nvPr>
        </p:nvSpPr>
        <p:spPr>
          <a:xfrm>
            <a:off x="457200" y="2052638"/>
            <a:ext cx="8229600" cy="4424362"/>
          </a:xfrm>
        </p:spPr>
        <p:txBody>
          <a:bodyPr/>
          <a:lstStyle/>
          <a:p>
            <a:pPr marL="273050" indent="-273050">
              <a:lnSpc>
                <a:spcPct val="90000"/>
              </a:lnSpc>
            </a:pPr>
            <a:r>
              <a:rPr lang="en-US" sz="2400" smtClean="0"/>
              <a:t>Bid by the Department of General Services using PennDOT detailed specifications</a:t>
            </a:r>
          </a:p>
          <a:p>
            <a:pPr marL="273050" indent="-273050">
              <a:lnSpc>
                <a:spcPct val="90000"/>
              </a:lnSpc>
            </a:pPr>
            <a:r>
              <a:rPr lang="en-US" sz="2400" smtClean="0"/>
              <a:t>4 bids received, Western Star second lowest bid</a:t>
            </a:r>
          </a:p>
          <a:p>
            <a:pPr marL="273050" indent="-273050">
              <a:lnSpc>
                <a:spcPct val="90000"/>
              </a:lnSpc>
            </a:pPr>
            <a:r>
              <a:rPr lang="en-US" sz="2400" smtClean="0"/>
              <a:t>Initial low bid was International, but bid was rejected due to failure to meet the specification. Truck was not equipped with proper engine brake. Engine brake would not be in production until July, 2010.</a:t>
            </a:r>
          </a:p>
          <a:p>
            <a:pPr marL="273050" indent="-273050">
              <a:lnSpc>
                <a:spcPct val="90000"/>
              </a:lnSpc>
            </a:pPr>
            <a:r>
              <a:rPr lang="en-US" sz="2400" smtClean="0"/>
              <a:t>2 units purchased on 09/10 Capital Equipment Budget</a:t>
            </a:r>
          </a:p>
          <a:p>
            <a:pPr marL="273050" indent="-273050">
              <a:lnSpc>
                <a:spcPct val="90000"/>
              </a:lnSpc>
            </a:pPr>
            <a:r>
              <a:rPr lang="en-US" sz="2400" smtClean="0"/>
              <a:t>Purchased by the Equipment Division - $153,990.00 each</a:t>
            </a:r>
          </a:p>
          <a:p>
            <a:pPr marL="273050" indent="-273050">
              <a:lnSpc>
                <a:spcPct val="90000"/>
              </a:lnSpc>
            </a:pPr>
            <a:r>
              <a:rPr lang="en-US" sz="2400" smtClean="0"/>
              <a:t>Purchased prior to dump truck order to test new technologies and build practices</a:t>
            </a:r>
          </a:p>
          <a:p>
            <a:pPr marL="273050" indent="-273050">
              <a:lnSpc>
                <a:spcPct val="90000"/>
              </a:lnSpc>
              <a:buFont typeface="Arial" charset="0"/>
              <a:buNone/>
            </a:pPr>
            <a:endParaRPr lang="en-US" sz="2400" smtClean="0"/>
          </a:p>
          <a:p>
            <a:pPr marL="273050" indent="-273050">
              <a:lnSpc>
                <a:spcPct val="90000"/>
              </a:lnSpc>
              <a:buFont typeface="Arial" charset="0"/>
              <a:buNone/>
            </a:pPr>
            <a:endParaRPr lang="en-US" sz="2800" smtClean="0"/>
          </a:p>
          <a:p>
            <a:pPr marL="273050" indent="-273050">
              <a:lnSpc>
                <a:spcPct val="90000"/>
              </a:lnSpc>
            </a:pPr>
            <a:endParaRPr lang="en-US" sz="2800" smtClean="0"/>
          </a:p>
          <a:p>
            <a:pPr marL="273050" indent="-273050">
              <a:lnSpc>
                <a:spcPct val="90000"/>
              </a:lnSpc>
              <a:buFont typeface="Arial" charset="0"/>
              <a:buNone/>
            </a:pPr>
            <a:endParaRPr lang="en-US" sz="2800" smtClean="0"/>
          </a:p>
          <a:p>
            <a:pPr marL="273050" indent="-273050">
              <a:lnSpc>
                <a:spcPct val="90000"/>
              </a:lnSpc>
            </a:pPr>
            <a:endParaRPr lang="en-US" sz="2800" smtClean="0"/>
          </a:p>
        </p:txBody>
      </p:sp>
      <p:sp>
        <p:nvSpPr>
          <p:cNvPr id="6" name="Title 1"/>
          <p:cNvSpPr txBox="1">
            <a:spLocks/>
          </p:cNvSpPr>
          <p:nvPr/>
        </p:nvSpPr>
        <p:spPr bwMode="auto">
          <a:xfrm>
            <a:off x="228600" y="228600"/>
            <a:ext cx="6477000" cy="1143000"/>
          </a:xfrm>
          <a:prstGeom prst="rect">
            <a:avLst/>
          </a:prstGeom>
          <a:noFill/>
          <a:ln w="6350" cap="rnd">
            <a:noFill/>
            <a:miter lim="800000"/>
            <a:headEnd/>
            <a:tailEnd/>
          </a:ln>
        </p:spPr>
        <p:txBody>
          <a:bodyPr anchor="b"/>
          <a:lstStyle/>
          <a:p>
            <a:pPr fontAlgn="auto">
              <a:spcAft>
                <a:spcPts val="0"/>
              </a:spcAft>
              <a:defRPr/>
            </a:pPr>
            <a: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
            </a:r>
            <a:b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br>
            <a:r>
              <a:rPr lang="en-US" sz="3800" dirty="0">
                <a:latin typeface="+mj-lt"/>
                <a:ea typeface="+mj-ea"/>
                <a:cs typeface="+mj-cs"/>
              </a:rPr>
              <a:t>2011 Experimental </a:t>
            </a:r>
          </a:p>
          <a:p>
            <a:pPr fontAlgn="auto">
              <a:spcAft>
                <a:spcPts val="0"/>
              </a:spcAft>
              <a:defRPr/>
            </a:pPr>
            <a:r>
              <a:rPr lang="en-US" sz="3800" dirty="0">
                <a:latin typeface="+mj-lt"/>
                <a:ea typeface="+mj-ea"/>
                <a:cs typeface="+mj-cs"/>
              </a:rPr>
              <a:t>Tandem Axle Dump Trucks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6" descr="DSC05402FP.JPG"/>
          <p:cNvPicPr>
            <a:picLocks noGrp="1" noChangeAspect="1"/>
          </p:cNvPicPr>
          <p:nvPr>
            <p:ph sz="half" idx="4294967295"/>
          </p:nvPr>
        </p:nvPicPr>
        <p:blipFill>
          <a:blip r:embed="rId3" cstate="print"/>
          <a:srcRect/>
          <a:stretch>
            <a:fillRect/>
          </a:stretch>
        </p:blipFill>
        <p:spPr>
          <a:xfrm>
            <a:off x="360363" y="2133600"/>
            <a:ext cx="4235450" cy="2362200"/>
          </a:xfrm>
        </p:spPr>
      </p:pic>
      <p:pic>
        <p:nvPicPr>
          <p:cNvPr id="50179" name="Content Placeholder 7" descr="DSC05407.JPG"/>
          <p:cNvPicPr>
            <a:picLocks noGrp="1" noChangeAspect="1"/>
          </p:cNvPicPr>
          <p:nvPr>
            <p:ph sz="half" idx="4294967295"/>
          </p:nvPr>
        </p:nvPicPr>
        <p:blipFill>
          <a:blip r:embed="rId4" cstate="print"/>
          <a:srcRect/>
          <a:stretch>
            <a:fillRect/>
          </a:stretch>
        </p:blipFill>
        <p:spPr>
          <a:xfrm>
            <a:off x="4724400" y="4191000"/>
            <a:ext cx="4038600" cy="2359025"/>
          </a:xfrm>
        </p:spPr>
      </p:pic>
      <p:sp>
        <p:nvSpPr>
          <p:cNvPr id="6" name="Title 1"/>
          <p:cNvSpPr txBox="1">
            <a:spLocks/>
          </p:cNvSpPr>
          <p:nvPr/>
        </p:nvSpPr>
        <p:spPr bwMode="auto">
          <a:xfrm>
            <a:off x="0" y="228600"/>
            <a:ext cx="6248400" cy="1219200"/>
          </a:xfrm>
          <a:prstGeom prst="rect">
            <a:avLst/>
          </a:prstGeom>
          <a:noFill/>
          <a:ln w="6350" cap="rnd">
            <a:noFill/>
            <a:miter lim="800000"/>
            <a:headEnd/>
            <a:tailEnd/>
          </a:ln>
        </p:spPr>
        <p:txBody>
          <a:bodyPr anchor="ctr"/>
          <a:lstStyle/>
          <a:p>
            <a:pPr algn="ctr" fontAlgn="auto">
              <a:spcAft>
                <a:spcPts val="0"/>
              </a:spcAft>
              <a:defRPr/>
            </a:pPr>
            <a:r>
              <a:rPr lang="en-US" sz="3800">
                <a:latin typeface="+mj-lt"/>
                <a:ea typeface="+mj-ea"/>
                <a:cs typeface="+mj-cs"/>
              </a:rPr>
              <a:t>2011 Experimental </a:t>
            </a:r>
            <a:br>
              <a:rPr lang="en-US" sz="3800">
                <a:latin typeface="+mj-lt"/>
                <a:ea typeface="+mj-ea"/>
                <a:cs typeface="+mj-cs"/>
              </a:rPr>
            </a:br>
            <a:r>
              <a:rPr lang="en-US" sz="3800">
                <a:latin typeface="+mj-lt"/>
                <a:ea typeface="+mj-ea"/>
                <a:cs typeface="+mj-cs"/>
              </a:rPr>
              <a:t>Tandem Axle Dump Trucks</a:t>
            </a:r>
            <a:endParaRPr lang="en-US" sz="38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7" descr="DSC05407.JPG"/>
          <p:cNvPicPr>
            <a:picLocks noGrp="1" noChangeAspect="1"/>
          </p:cNvPicPr>
          <p:nvPr>
            <p:ph idx="4294967295"/>
          </p:nvPr>
        </p:nvPicPr>
        <p:blipFill>
          <a:blip r:embed="rId3" cstate="print"/>
          <a:srcRect/>
          <a:stretch>
            <a:fillRect/>
          </a:stretch>
        </p:blipFill>
        <p:spPr>
          <a:xfrm>
            <a:off x="1563688" y="2108200"/>
            <a:ext cx="5584825" cy="4292600"/>
          </a:xfrm>
        </p:spPr>
      </p:pic>
      <p:sp>
        <p:nvSpPr>
          <p:cNvPr id="51203" name="Rectangle 3"/>
          <p:cNvSpPr>
            <a:spLocks noChangeArrowheads="1"/>
          </p:cNvSpPr>
          <p:nvPr/>
        </p:nvSpPr>
        <p:spPr bwMode="auto">
          <a:xfrm>
            <a:off x="3771900" y="5715000"/>
            <a:ext cx="3352800" cy="519113"/>
          </a:xfrm>
          <a:prstGeom prst="rect">
            <a:avLst/>
          </a:prstGeom>
          <a:noFill/>
          <a:ln w="9525">
            <a:noFill/>
            <a:miter lim="800000"/>
            <a:headEnd/>
            <a:tailEnd/>
          </a:ln>
        </p:spPr>
        <p:txBody>
          <a:bodyPr>
            <a:spAutoFit/>
          </a:bodyPr>
          <a:lstStyle/>
          <a:p>
            <a:pPr algn="ctr"/>
            <a:r>
              <a:rPr lang="en-US" sz="2800" b="1">
                <a:solidFill>
                  <a:srgbClr val="FF0000"/>
                </a:solidFill>
              </a:rPr>
              <a:t>$153,990.00 </a:t>
            </a:r>
          </a:p>
        </p:txBody>
      </p:sp>
      <p:sp>
        <p:nvSpPr>
          <p:cNvPr id="6" name="Title 1"/>
          <p:cNvSpPr txBox="1">
            <a:spLocks/>
          </p:cNvSpPr>
          <p:nvPr/>
        </p:nvSpPr>
        <p:spPr bwMode="auto">
          <a:xfrm>
            <a:off x="0" y="228600"/>
            <a:ext cx="6248400" cy="1219200"/>
          </a:xfrm>
          <a:prstGeom prst="rect">
            <a:avLst/>
          </a:prstGeom>
          <a:noFill/>
          <a:ln w="6350" cap="rnd">
            <a:noFill/>
            <a:miter lim="800000"/>
            <a:headEnd/>
            <a:tailEnd/>
          </a:ln>
        </p:spPr>
        <p:txBody>
          <a:bodyPr anchor="ctr"/>
          <a:lstStyle/>
          <a:p>
            <a:pPr algn="ctr" fontAlgn="auto">
              <a:spcAft>
                <a:spcPts val="0"/>
              </a:spcAft>
              <a:defRPr/>
            </a:pPr>
            <a:r>
              <a:rPr lang="en-US" sz="3800" dirty="0">
                <a:latin typeface="+mj-lt"/>
                <a:ea typeface="+mj-ea"/>
                <a:cs typeface="+mj-cs"/>
              </a:rPr>
              <a:t>2011 Experimental </a:t>
            </a:r>
            <a:br>
              <a:rPr lang="en-US" sz="3800" dirty="0">
                <a:latin typeface="+mj-lt"/>
                <a:ea typeface="+mj-ea"/>
                <a:cs typeface="+mj-cs"/>
              </a:rPr>
            </a:br>
            <a:r>
              <a:rPr lang="en-US" sz="3800" dirty="0">
                <a:latin typeface="+mj-lt"/>
                <a:ea typeface="+mj-ea"/>
                <a:cs typeface="+mj-cs"/>
              </a:rPr>
              <a:t>Tandem Axle Dump Trucks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a:xfrm>
            <a:off x="152400" y="152400"/>
            <a:ext cx="4495800" cy="1266825"/>
          </a:xfrm>
        </p:spPr>
        <p:txBody>
          <a:bodyPr/>
          <a:lstStyle/>
          <a:p>
            <a:pPr algn="l" eaLnBrk="1" hangingPunct="1">
              <a:defRPr/>
            </a:pPr>
            <a:r>
              <a:rPr lang="en-US" kern="1200" dirty="0" smtClean="0"/>
              <a:t>Underbody Plows</a:t>
            </a:r>
          </a:p>
        </p:txBody>
      </p:sp>
      <p:pic>
        <p:nvPicPr>
          <p:cNvPr id="52227" name="Picture 4" descr="porkbelly_prod2"/>
          <p:cNvPicPr>
            <a:picLocks noChangeAspect="1" noChangeArrowheads="1"/>
          </p:cNvPicPr>
          <p:nvPr/>
        </p:nvPicPr>
        <p:blipFill>
          <a:blip r:embed="rId3" cstate="print"/>
          <a:srcRect/>
          <a:stretch>
            <a:fillRect/>
          </a:stretch>
        </p:blipFill>
        <p:spPr bwMode="auto">
          <a:xfrm>
            <a:off x="5973763" y="1524000"/>
            <a:ext cx="2027237" cy="2979738"/>
          </a:xfrm>
          <a:prstGeom prst="rect">
            <a:avLst/>
          </a:prstGeom>
          <a:noFill/>
          <a:ln w="9525">
            <a:noFill/>
            <a:miter lim="800000"/>
            <a:headEnd/>
            <a:tailEnd/>
          </a:ln>
        </p:spPr>
      </p:pic>
      <p:pic>
        <p:nvPicPr>
          <p:cNvPr id="691205" name="Picture 5" descr="underbody_scraper_prod1"/>
          <p:cNvPicPr>
            <a:picLocks noChangeAspect="1" noChangeArrowheads="1"/>
          </p:cNvPicPr>
          <p:nvPr/>
        </p:nvPicPr>
        <p:blipFill>
          <a:blip r:embed="rId4" cstate="print"/>
          <a:srcRect/>
          <a:stretch>
            <a:fillRect/>
          </a:stretch>
        </p:blipFill>
        <p:spPr bwMode="auto">
          <a:xfrm>
            <a:off x="1428750" y="2362200"/>
            <a:ext cx="3371850" cy="2136775"/>
          </a:xfrm>
          <a:prstGeom prst="rect">
            <a:avLst/>
          </a:prstGeom>
          <a:noFill/>
          <a:ln w="9525">
            <a:noFill/>
            <a:miter lim="800000"/>
            <a:headEnd/>
            <a:tailEnd/>
          </a:ln>
        </p:spPr>
      </p:pic>
      <p:pic>
        <p:nvPicPr>
          <p:cNvPr id="691206" name="Picture 6" descr="underbody_scraper_prod2"/>
          <p:cNvPicPr>
            <a:picLocks noChangeAspect="1" noChangeArrowheads="1"/>
          </p:cNvPicPr>
          <p:nvPr/>
        </p:nvPicPr>
        <p:blipFill>
          <a:blip r:embed="rId5" cstate="print"/>
          <a:srcRect/>
          <a:stretch>
            <a:fillRect/>
          </a:stretch>
        </p:blipFill>
        <p:spPr bwMode="auto">
          <a:xfrm>
            <a:off x="0" y="4583113"/>
            <a:ext cx="3371850" cy="2274887"/>
          </a:xfrm>
          <a:prstGeom prst="rect">
            <a:avLst/>
          </a:prstGeom>
          <a:noFill/>
          <a:ln w="9525">
            <a:noFill/>
            <a:miter lim="800000"/>
            <a:headEnd/>
            <a:tailEnd/>
          </a:ln>
        </p:spPr>
      </p:pic>
      <p:pic>
        <p:nvPicPr>
          <p:cNvPr id="691207" name="Picture 7" descr="underbody_scraper_prod3"/>
          <p:cNvPicPr>
            <a:picLocks noChangeAspect="1" noChangeArrowheads="1"/>
          </p:cNvPicPr>
          <p:nvPr/>
        </p:nvPicPr>
        <p:blipFill>
          <a:blip r:embed="rId6" cstate="print"/>
          <a:srcRect/>
          <a:stretch>
            <a:fillRect/>
          </a:stretch>
        </p:blipFill>
        <p:spPr bwMode="auto">
          <a:xfrm>
            <a:off x="5029200" y="4708525"/>
            <a:ext cx="3371850" cy="2149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blinds(horizontal)">
                                      <p:cBhvr>
                                        <p:cTn id="7" dur="500"/>
                                        <p:tgtEl>
                                          <p:spTgt spid="69120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91206"/>
                                        </p:tgtEl>
                                        <p:attrNameLst>
                                          <p:attrName>style.visibility</p:attrName>
                                        </p:attrNameLst>
                                      </p:cBhvr>
                                      <p:to>
                                        <p:strVal val="visible"/>
                                      </p:to>
                                    </p:set>
                                    <p:animEffect transition="in" filter="blinds(horizontal)">
                                      <p:cBhvr>
                                        <p:cTn id="11" dur="500"/>
                                        <p:tgtEl>
                                          <p:spTgt spid="69120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91207"/>
                                        </p:tgtEl>
                                        <p:attrNameLst>
                                          <p:attrName>style.visibility</p:attrName>
                                        </p:attrNameLst>
                                      </p:cBhvr>
                                      <p:to>
                                        <p:strVal val="visible"/>
                                      </p:to>
                                    </p:set>
                                    <p:animEffect transition="in" filter="blinds(horizontal)">
                                      <p:cBhvr>
                                        <p:cTn id="15" dur="500"/>
                                        <p:tgtEl>
                                          <p:spTgt spid="69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4294967295"/>
          </p:nvPr>
        </p:nvSpPr>
        <p:spPr>
          <a:xfrm>
            <a:off x="457200" y="2128838"/>
            <a:ext cx="8229600" cy="4424362"/>
          </a:xfrm>
        </p:spPr>
        <p:txBody>
          <a:bodyPr/>
          <a:lstStyle/>
          <a:p>
            <a:pPr marL="273050" indent="-273050"/>
            <a:r>
              <a:rPr lang="en-US" sz="2400" smtClean="0"/>
              <a:t>Being tracked by PennDOT</a:t>
            </a:r>
            <a:r>
              <a:rPr lang="en-US" sz="2400" smtClean="0">
                <a:latin typeface="Comic Sans MS" pitchFamily="66" charset="0"/>
              </a:rPr>
              <a:t>’</a:t>
            </a:r>
            <a:r>
              <a:rPr lang="en-US" sz="2400" smtClean="0"/>
              <a:t>s Experimental Projects</a:t>
            </a:r>
          </a:p>
          <a:p>
            <a:pPr marL="273050" indent="-273050"/>
            <a:r>
              <a:rPr lang="en-US" sz="2400" smtClean="0"/>
              <a:t>Project will be tracked during the 10/11 winter season</a:t>
            </a:r>
          </a:p>
          <a:p>
            <a:pPr marL="273050" indent="-273050"/>
            <a:r>
              <a:rPr lang="en-US" sz="2400" smtClean="0"/>
              <a:t>Required field generated reports to provide feedback of equipment updates/changes</a:t>
            </a:r>
          </a:p>
          <a:p>
            <a:pPr marL="273050" indent="-273050"/>
            <a:r>
              <a:rPr lang="en-US" sz="2400" smtClean="0"/>
              <a:t>As part of the process, numerous components have been donated by vendors for approval</a:t>
            </a:r>
          </a:p>
          <a:p>
            <a:pPr marL="273050" indent="-273050"/>
            <a:r>
              <a:rPr lang="en-US" sz="2400" smtClean="0"/>
              <a:t>Donated components </a:t>
            </a:r>
            <a:r>
              <a:rPr lang="en-US" sz="2400" smtClean="0">
                <a:latin typeface="Comic Sans MS" pitchFamily="66" charset="0"/>
              </a:rPr>
              <a:t>–</a:t>
            </a:r>
            <a:r>
              <a:rPr lang="en-US" sz="2400" smtClean="0"/>
              <a:t> GVM 240 gallon pre-wet tank, Gledhill wing plow and hitch, Rollrite tarp, Cirrus spreader control system, Whelen lighting and Fabick bed liners</a:t>
            </a:r>
          </a:p>
          <a:p>
            <a:pPr marL="273050" indent="-273050"/>
            <a:endParaRPr lang="en-US" sz="2400" smtClean="0"/>
          </a:p>
          <a:p>
            <a:pPr marL="273050" indent="-273050"/>
            <a:endParaRPr lang="en-US" sz="2400" smtClean="0"/>
          </a:p>
          <a:p>
            <a:pPr marL="273050" indent="-273050"/>
            <a:endParaRPr lang="en-US" sz="2400" smtClean="0"/>
          </a:p>
        </p:txBody>
      </p:sp>
      <p:sp>
        <p:nvSpPr>
          <p:cNvPr id="5" name="Title 1"/>
          <p:cNvSpPr txBox="1">
            <a:spLocks/>
          </p:cNvSpPr>
          <p:nvPr/>
        </p:nvSpPr>
        <p:spPr bwMode="auto">
          <a:xfrm>
            <a:off x="228600" y="228600"/>
            <a:ext cx="6477000" cy="1143000"/>
          </a:xfrm>
          <a:prstGeom prst="rect">
            <a:avLst/>
          </a:prstGeom>
          <a:noFill/>
          <a:ln w="6350" cap="rnd">
            <a:noFill/>
            <a:miter lim="800000"/>
            <a:headEnd/>
            <a:tailEnd/>
          </a:ln>
        </p:spPr>
        <p:txBody>
          <a:bodyPr anchor="b"/>
          <a:lstStyle/>
          <a:p>
            <a:pPr fontAlgn="auto">
              <a:spcAft>
                <a:spcPts val="0"/>
              </a:spcAft>
              <a:defRPr/>
            </a:pPr>
            <a: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
            </a:r>
            <a:br>
              <a:rPr lang="en-US" sz="3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br>
            <a:r>
              <a:rPr lang="en-US" sz="3800" dirty="0">
                <a:latin typeface="+mj-lt"/>
                <a:ea typeface="+mj-ea"/>
                <a:cs typeface="+mj-cs"/>
              </a:rPr>
              <a:t>2011 Experimental </a:t>
            </a:r>
          </a:p>
          <a:p>
            <a:pPr fontAlgn="auto">
              <a:spcAft>
                <a:spcPts val="0"/>
              </a:spcAft>
              <a:defRPr/>
            </a:pPr>
            <a:r>
              <a:rPr lang="en-US" sz="3800" dirty="0">
                <a:latin typeface="+mj-lt"/>
                <a:ea typeface="+mj-ea"/>
                <a:cs typeface="+mj-cs"/>
              </a:rPr>
              <a:t>Tandem Axle Dump Trucks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4294967295"/>
          </p:nvPr>
        </p:nvSpPr>
        <p:spPr>
          <a:xfrm>
            <a:off x="457200" y="1673225"/>
            <a:ext cx="8229600" cy="4424363"/>
          </a:xfrm>
        </p:spPr>
        <p:txBody>
          <a:bodyPr/>
          <a:lstStyle/>
          <a:p>
            <a:pPr marL="273050" indent="-273050">
              <a:lnSpc>
                <a:spcPct val="80000"/>
              </a:lnSpc>
            </a:pPr>
            <a:r>
              <a:rPr lang="en-US" sz="2400" smtClean="0"/>
              <a:t>Distribution – Erie and Cambria Counties</a:t>
            </a:r>
          </a:p>
          <a:p>
            <a:pPr marL="273050" indent="-273050">
              <a:lnSpc>
                <a:spcPct val="80000"/>
              </a:lnSpc>
            </a:pPr>
            <a:r>
              <a:rPr lang="en-US" sz="2400" smtClean="0"/>
              <a:t>Chassis Manufacturer – Western Star</a:t>
            </a:r>
          </a:p>
          <a:p>
            <a:pPr marL="273050" indent="-273050">
              <a:lnSpc>
                <a:spcPct val="80000"/>
              </a:lnSpc>
            </a:pPr>
            <a:r>
              <a:rPr lang="en-US" sz="2400" smtClean="0"/>
              <a:t>Body Manufacturer – J&amp;J Body</a:t>
            </a:r>
          </a:p>
          <a:p>
            <a:pPr marL="273050" indent="-273050">
              <a:lnSpc>
                <a:spcPct val="80000"/>
              </a:lnSpc>
            </a:pPr>
            <a:r>
              <a:rPr lang="en-US" sz="2400" smtClean="0"/>
              <a:t>Engine Manufacturer – Detroit Diesel</a:t>
            </a:r>
          </a:p>
          <a:p>
            <a:pPr marL="639763" lvl="1" indent="-273050">
              <a:lnSpc>
                <a:spcPct val="80000"/>
              </a:lnSpc>
              <a:buFont typeface="Wingdings" pitchFamily="2" charset="2"/>
              <a:buChar char="§"/>
            </a:pPr>
            <a:r>
              <a:rPr lang="en-US" sz="2400" smtClean="0"/>
              <a:t>DD13, 13 liter engine, 435hp, 1550 ft. lb. torque, SCR technology (DEF-diesel exhaust fluid)</a:t>
            </a:r>
          </a:p>
          <a:p>
            <a:pPr marL="273050" indent="-273050">
              <a:lnSpc>
                <a:spcPct val="80000"/>
              </a:lnSpc>
            </a:pPr>
            <a:r>
              <a:rPr lang="en-US" sz="2400" smtClean="0"/>
              <a:t>Transmission Manufacturer</a:t>
            </a:r>
          </a:p>
          <a:p>
            <a:pPr marL="639763" lvl="1" indent="-273050">
              <a:lnSpc>
                <a:spcPct val="80000"/>
              </a:lnSpc>
              <a:buFont typeface="Wingdings" pitchFamily="2" charset="2"/>
              <a:buChar char="§"/>
            </a:pPr>
            <a:r>
              <a:rPr lang="en-US" sz="2400" smtClean="0"/>
              <a:t>Allison Automatic 4500 RDS</a:t>
            </a:r>
          </a:p>
          <a:p>
            <a:pPr marL="273050" indent="-273050">
              <a:lnSpc>
                <a:spcPct val="80000"/>
              </a:lnSpc>
            </a:pPr>
            <a:r>
              <a:rPr lang="en-US" sz="2400" smtClean="0"/>
              <a:t>Complete Build Timeframe – 200 days</a:t>
            </a:r>
          </a:p>
          <a:p>
            <a:pPr marL="273050" indent="-273050">
              <a:lnSpc>
                <a:spcPct val="80000"/>
              </a:lnSpc>
            </a:pPr>
            <a:r>
              <a:rPr lang="en-US" sz="2400" smtClean="0"/>
              <a:t> 742 SA Dump Trucks – Purchasing 54</a:t>
            </a:r>
          </a:p>
          <a:p>
            <a:pPr marL="273050" indent="-273050">
              <a:lnSpc>
                <a:spcPct val="80000"/>
              </a:lnSpc>
            </a:pPr>
            <a:r>
              <a:rPr lang="en-US" sz="2400" smtClean="0"/>
              <a:t>1544 TA Dump Trucks – Purchasing 115</a:t>
            </a:r>
          </a:p>
          <a:p>
            <a:pPr marL="273050" indent="-273050">
              <a:lnSpc>
                <a:spcPct val="80000"/>
              </a:lnSpc>
            </a:pPr>
            <a:r>
              <a:rPr lang="en-US" sz="2400" smtClean="0"/>
              <a:t>55 Tri-Axle Dump Trucks – Purchasing 2</a:t>
            </a:r>
          </a:p>
          <a:p>
            <a:pPr marL="273050" indent="-273050">
              <a:lnSpc>
                <a:spcPct val="80000"/>
              </a:lnSpc>
            </a:pPr>
            <a:endParaRPr lang="en-US" sz="2400" smtClean="0"/>
          </a:p>
          <a:p>
            <a:pPr marL="273050" indent="-273050">
              <a:lnSpc>
                <a:spcPct val="80000"/>
              </a:lnSpc>
            </a:pPr>
            <a:endParaRPr lang="en-US" sz="2400" smtClean="0"/>
          </a:p>
          <a:p>
            <a:pPr marL="273050" indent="-273050">
              <a:lnSpc>
                <a:spcPct val="80000"/>
              </a:lnSpc>
            </a:pPr>
            <a:endParaRPr lang="en-US" sz="2400" smtClean="0"/>
          </a:p>
          <a:p>
            <a:pPr marL="273050" indent="-273050">
              <a:lnSpc>
                <a:spcPct val="80000"/>
              </a:lnSpc>
            </a:pPr>
            <a:endParaRPr lang="en-US" sz="2400" smtClean="0"/>
          </a:p>
        </p:txBody>
      </p:sp>
      <p:sp>
        <p:nvSpPr>
          <p:cNvPr id="3" name="Title 2"/>
          <p:cNvSpPr>
            <a:spLocks noGrp="1"/>
          </p:cNvSpPr>
          <p:nvPr>
            <p:ph type="title" idx="4294967295"/>
          </p:nvPr>
        </p:nvSpPr>
        <p:spPr>
          <a:xfrm>
            <a:off x="228600" y="457200"/>
            <a:ext cx="4114800" cy="762000"/>
          </a:xfrm>
          <a:ln w="6350" cap="rnd"/>
        </p:spPr>
        <p:txBody>
          <a:bodyPr rtlCol="0">
            <a:noAutofit/>
          </a:bodyPr>
          <a:lstStyle/>
          <a:p>
            <a:pPr algn="l" eaLnBrk="1" fontAlgn="auto" hangingPunct="1">
              <a:spcAft>
                <a:spcPts val="0"/>
              </a:spcAft>
              <a:defRPr/>
            </a:pPr>
            <a:r>
              <a:rPr lang="en-US" kern="1200" dirty="0" smtClean="0"/>
              <a:t>Build Info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7"/>
          <p:cNvSpPr>
            <a:spLocks noGrp="1"/>
          </p:cNvSpPr>
          <p:nvPr>
            <p:ph sz="half" idx="4294967295"/>
          </p:nvPr>
        </p:nvSpPr>
        <p:spPr>
          <a:xfrm>
            <a:off x="457200" y="1524000"/>
            <a:ext cx="4059238" cy="5105400"/>
          </a:xfrm>
        </p:spPr>
        <p:txBody>
          <a:bodyPr/>
          <a:lstStyle/>
          <a:p>
            <a:pPr marL="273050" indent="-273050" algn="ctr">
              <a:buFont typeface="Arial" charset="0"/>
              <a:buNone/>
            </a:pPr>
            <a:r>
              <a:rPr lang="en-US" sz="2400" smtClean="0"/>
              <a:t>Fixed Cab Shield</a:t>
            </a:r>
          </a:p>
          <a:p>
            <a:pPr marL="273050" indent="-273050"/>
            <a:r>
              <a:rPr lang="en-US" sz="2400" smtClean="0"/>
              <a:t>Complete </a:t>
            </a:r>
            <a:r>
              <a:rPr lang="en-US" sz="2400" smtClean="0">
                <a:latin typeface="Comic Sans MS" pitchFamily="66" charset="0"/>
              </a:rPr>
              <a:t>½</a:t>
            </a:r>
            <a:r>
              <a:rPr lang="en-US" sz="2400" smtClean="0"/>
              <a:t> cab coverage</a:t>
            </a:r>
          </a:p>
          <a:p>
            <a:pPr marL="273050" indent="-273050"/>
            <a:r>
              <a:rPr lang="en-US" sz="2400" smtClean="0"/>
              <a:t>Provides protection for the pre-wet tank</a:t>
            </a:r>
          </a:p>
          <a:p>
            <a:pPr marL="273050" indent="-273050"/>
            <a:r>
              <a:rPr lang="en-US" sz="2400" smtClean="0"/>
              <a:t>Improved warning light location, lights incorporated into front and side face</a:t>
            </a:r>
          </a:p>
          <a:p>
            <a:pPr marL="273050" indent="-273050"/>
            <a:r>
              <a:rPr lang="en-US" sz="2400" smtClean="0"/>
              <a:t>Improved mounting location of AVL antenna</a:t>
            </a:r>
          </a:p>
          <a:p>
            <a:pPr marL="273050" indent="-273050"/>
            <a:r>
              <a:rPr lang="en-US" sz="2400" smtClean="0"/>
              <a:t>Includes tank shield and bed seal to protect against material spillage</a:t>
            </a:r>
            <a:endParaRPr lang="en-US" sz="2400" smtClean="0">
              <a:solidFill>
                <a:schemeClr val="bg1"/>
              </a:solidFill>
              <a:latin typeface="Comic Sans MS" pitchFamily="66" charset="0"/>
            </a:endParaRPr>
          </a:p>
          <a:p>
            <a:pPr marL="273050" indent="-273050"/>
            <a:endParaRPr lang="en-US" sz="2400" smtClean="0"/>
          </a:p>
          <a:p>
            <a:pPr marL="273050" indent="-273050"/>
            <a:endParaRPr lang="en-US" sz="2400" smtClean="0"/>
          </a:p>
        </p:txBody>
      </p:sp>
      <p:pic>
        <p:nvPicPr>
          <p:cNvPr id="34819" name="Picture 2"/>
          <p:cNvPicPr>
            <a:picLocks noGrp="1" noChangeAspect="1" noChangeArrowheads="1"/>
          </p:cNvPicPr>
          <p:nvPr>
            <p:ph sz="half" idx="4294967295"/>
          </p:nvPr>
        </p:nvPicPr>
        <p:blipFill>
          <a:blip r:embed="rId3" cstate="print"/>
          <a:srcRect/>
          <a:stretch>
            <a:fillRect/>
          </a:stretch>
        </p:blipFill>
        <p:spPr>
          <a:xfrm>
            <a:off x="4648200" y="1524000"/>
            <a:ext cx="4216400" cy="4554538"/>
          </a:xfrm>
        </p:spPr>
      </p:pic>
      <p:cxnSp>
        <p:nvCxnSpPr>
          <p:cNvPr id="6" name="Straight Arrow Connector 5"/>
          <p:cNvCxnSpPr/>
          <p:nvPr/>
        </p:nvCxnSpPr>
        <p:spPr>
          <a:xfrm>
            <a:off x="3886200" y="1752600"/>
            <a:ext cx="22860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rot="20583228">
            <a:off x="5535613" y="1952625"/>
            <a:ext cx="2028825" cy="884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6"/>
          <p:cNvSpPr>
            <a:spLocks noGrp="1"/>
          </p:cNvSpPr>
          <p:nvPr>
            <p:ph sz="half" idx="4294967295"/>
          </p:nvPr>
        </p:nvSpPr>
        <p:spPr>
          <a:xfrm>
            <a:off x="4648200" y="1747838"/>
            <a:ext cx="4495800" cy="4652962"/>
          </a:xfrm>
        </p:spPr>
        <p:txBody>
          <a:bodyPr/>
          <a:lstStyle/>
          <a:p>
            <a:pPr marL="273050" indent="-273050" algn="ctr">
              <a:lnSpc>
                <a:spcPct val="80000"/>
              </a:lnSpc>
              <a:buFont typeface="Arial" charset="0"/>
              <a:buNone/>
            </a:pPr>
            <a:r>
              <a:rPr lang="en-US" sz="2200" smtClean="0"/>
              <a:t>Pre-wet Tank</a:t>
            </a:r>
          </a:p>
          <a:p>
            <a:pPr marL="273050" indent="-273050">
              <a:lnSpc>
                <a:spcPct val="80000"/>
              </a:lnSpc>
            </a:pPr>
            <a:r>
              <a:rPr lang="en-US" sz="2200" smtClean="0"/>
              <a:t>Mounted below the fixed cab shield</a:t>
            </a:r>
          </a:p>
          <a:p>
            <a:pPr marL="273050" indent="-273050">
              <a:lnSpc>
                <a:spcPct val="80000"/>
              </a:lnSpc>
            </a:pPr>
            <a:r>
              <a:rPr lang="en-US" sz="2200" smtClean="0"/>
              <a:t>Increased from 120 to 240 gallons</a:t>
            </a:r>
          </a:p>
          <a:p>
            <a:pPr marL="273050" indent="-273050">
              <a:lnSpc>
                <a:spcPct val="80000"/>
              </a:lnSpc>
            </a:pPr>
            <a:r>
              <a:rPr lang="en-US" sz="2200" smtClean="0"/>
              <a:t>Pump, flow meter and control box mounted to tank enclosure</a:t>
            </a:r>
          </a:p>
          <a:p>
            <a:pPr marL="273050" indent="-273050">
              <a:lnSpc>
                <a:spcPct val="80000"/>
              </a:lnSpc>
            </a:pPr>
            <a:r>
              <a:rPr lang="en-US" sz="2200" smtClean="0"/>
              <a:t>Ground fill system</a:t>
            </a:r>
          </a:p>
          <a:p>
            <a:pPr marL="273050" indent="-273050">
              <a:lnSpc>
                <a:spcPct val="80000"/>
              </a:lnSpc>
            </a:pPr>
            <a:r>
              <a:rPr lang="en-US" sz="2200" smtClean="0"/>
              <a:t>Can use different material in each tank</a:t>
            </a:r>
          </a:p>
          <a:p>
            <a:pPr marL="273050" indent="-273050">
              <a:lnSpc>
                <a:spcPct val="80000"/>
              </a:lnSpc>
            </a:pPr>
            <a:r>
              <a:rPr lang="en-US" sz="2200" smtClean="0"/>
              <a:t>Discharge line routed to rear module for easy field integration</a:t>
            </a:r>
          </a:p>
          <a:p>
            <a:pPr marL="273050" indent="-273050">
              <a:lnSpc>
                <a:spcPct val="80000"/>
              </a:lnSpc>
            </a:pPr>
            <a:r>
              <a:rPr lang="en-US" sz="2200" smtClean="0"/>
              <a:t>Single axle will remain 120 gallons, tri &amp; tandem </a:t>
            </a:r>
            <a:r>
              <a:rPr lang="en-US" sz="2200" smtClean="0">
                <a:latin typeface="Comic Sans MS" pitchFamily="66" charset="0"/>
              </a:rPr>
              <a:t>–</a:t>
            </a:r>
            <a:r>
              <a:rPr lang="en-US" sz="2200" smtClean="0"/>
              <a:t> 240 gallons</a:t>
            </a:r>
          </a:p>
          <a:p>
            <a:pPr marL="273050" indent="-273050">
              <a:lnSpc>
                <a:spcPct val="80000"/>
              </a:lnSpc>
            </a:pPr>
            <a:endParaRPr lang="en-US" sz="2200" smtClean="0"/>
          </a:p>
          <a:p>
            <a:pPr marL="273050" indent="-273050">
              <a:lnSpc>
                <a:spcPct val="80000"/>
              </a:lnSpc>
            </a:pPr>
            <a:endParaRPr lang="en-US" sz="2200" smtClean="0"/>
          </a:p>
        </p:txBody>
      </p:sp>
      <p:pic>
        <p:nvPicPr>
          <p:cNvPr id="35843" name="Content Placeholder 13" descr="DSC01903.JPG"/>
          <p:cNvPicPr>
            <a:picLocks noGrp="1" noChangeAspect="1"/>
          </p:cNvPicPr>
          <p:nvPr>
            <p:ph sz="half" idx="4294967295"/>
          </p:nvPr>
        </p:nvPicPr>
        <p:blipFill>
          <a:blip r:embed="rId3" cstate="print"/>
          <a:srcRect/>
          <a:stretch>
            <a:fillRect/>
          </a:stretch>
        </p:blipFill>
        <p:spPr>
          <a:xfrm>
            <a:off x="457200" y="2413000"/>
            <a:ext cx="4059238" cy="2944813"/>
          </a:xfrm>
        </p:spPr>
      </p:pic>
      <p:sp>
        <p:nvSpPr>
          <p:cNvPr id="6" name="Oval 5"/>
          <p:cNvSpPr/>
          <p:nvPr/>
        </p:nvSpPr>
        <p:spPr>
          <a:xfrm>
            <a:off x="1981200" y="1828800"/>
            <a:ext cx="1066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rot="10800000" flipV="1">
            <a:off x="2971800" y="1676400"/>
            <a:ext cx="2514600" cy="1219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half" idx="4294967295"/>
          </p:nvPr>
        </p:nvSpPr>
        <p:spPr>
          <a:xfrm>
            <a:off x="0" y="1143000"/>
            <a:ext cx="4516438" cy="5562600"/>
          </a:xfrm>
        </p:spPr>
        <p:txBody>
          <a:bodyPr/>
          <a:lstStyle/>
          <a:p>
            <a:pPr marL="273050" indent="-273050" algn="ctr">
              <a:buFont typeface="Arial" charset="0"/>
              <a:buNone/>
            </a:pPr>
            <a:endParaRPr lang="en-US" smtClean="0"/>
          </a:p>
          <a:p>
            <a:pPr marL="273050" indent="-273050" algn="ctr">
              <a:buFont typeface="Arial" charset="0"/>
              <a:buNone/>
            </a:pPr>
            <a:r>
              <a:rPr lang="en-US" sz="2400" smtClean="0"/>
              <a:t>Combo Tank</a:t>
            </a:r>
          </a:p>
          <a:p>
            <a:pPr marL="273050" indent="-273050"/>
            <a:r>
              <a:rPr lang="en-US" sz="2400" smtClean="0"/>
              <a:t>Due to limited frame rail space and emission/exhaust components  being mounted under right-hand step, a combo tank was developed</a:t>
            </a:r>
          </a:p>
          <a:p>
            <a:pPr marL="273050" indent="-273050"/>
            <a:r>
              <a:rPr lang="en-US" sz="2400" smtClean="0"/>
              <a:t>Unit incorporates tank and valve into one package</a:t>
            </a:r>
          </a:p>
          <a:p>
            <a:pPr marL="273050" indent="-273050"/>
            <a:r>
              <a:rPr lang="en-US" sz="2400" smtClean="0"/>
              <a:t>Hydraulic and electrical components remain the same</a:t>
            </a:r>
          </a:p>
          <a:p>
            <a:pPr marL="273050" indent="-273050"/>
            <a:r>
              <a:rPr lang="en-US" sz="2400" smtClean="0"/>
              <a:t>Stainless steel for added strength and durability</a:t>
            </a:r>
          </a:p>
        </p:txBody>
      </p:sp>
      <p:pic>
        <p:nvPicPr>
          <p:cNvPr id="36867" name="Content Placeholder 4" descr="DSC01906.JPG"/>
          <p:cNvPicPr>
            <a:picLocks noGrp="1" noChangeAspect="1"/>
          </p:cNvPicPr>
          <p:nvPr>
            <p:ph sz="half" idx="4294967295"/>
          </p:nvPr>
        </p:nvPicPr>
        <p:blipFill>
          <a:blip r:embed="rId3" cstate="print"/>
          <a:srcRect/>
          <a:stretch>
            <a:fillRect/>
          </a:stretch>
        </p:blipFill>
        <p:spPr>
          <a:xfrm>
            <a:off x="4648200" y="2411413"/>
            <a:ext cx="4038600" cy="3390900"/>
          </a:xfrm>
        </p:spPr>
      </p:pic>
      <p:sp>
        <p:nvSpPr>
          <p:cNvPr id="6" name="Oval 5"/>
          <p:cNvSpPr/>
          <p:nvPr/>
        </p:nvSpPr>
        <p:spPr>
          <a:xfrm>
            <a:off x="5867400" y="3048000"/>
            <a:ext cx="1066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Arrow Connector 7"/>
          <p:cNvCxnSpPr/>
          <p:nvPr/>
        </p:nvCxnSpPr>
        <p:spPr>
          <a:xfrm>
            <a:off x="3581400" y="2057400"/>
            <a:ext cx="2209800" cy="1524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4" descr="DSC01912.JPG"/>
          <p:cNvPicPr>
            <a:picLocks noGrp="1" noChangeAspect="1"/>
          </p:cNvPicPr>
          <p:nvPr>
            <p:ph sz="half" idx="4294967295"/>
          </p:nvPr>
        </p:nvPicPr>
        <p:blipFill>
          <a:blip r:embed="rId3" cstate="print"/>
          <a:srcRect/>
          <a:stretch>
            <a:fillRect/>
          </a:stretch>
        </p:blipFill>
        <p:spPr>
          <a:xfrm>
            <a:off x="457200" y="2413000"/>
            <a:ext cx="4059238" cy="2944813"/>
          </a:xfrm>
        </p:spPr>
      </p:pic>
      <p:sp>
        <p:nvSpPr>
          <p:cNvPr id="37891" name="Content Placeholder 3"/>
          <p:cNvSpPr>
            <a:spLocks noGrp="1"/>
          </p:cNvSpPr>
          <p:nvPr>
            <p:ph sz="half" idx="4294967295"/>
          </p:nvPr>
        </p:nvSpPr>
        <p:spPr>
          <a:xfrm>
            <a:off x="4800600" y="1976438"/>
            <a:ext cx="4114800" cy="4424362"/>
          </a:xfrm>
        </p:spPr>
        <p:txBody>
          <a:bodyPr/>
          <a:lstStyle/>
          <a:p>
            <a:pPr marL="273050" indent="-273050" algn="ctr">
              <a:lnSpc>
                <a:spcPct val="90000"/>
              </a:lnSpc>
              <a:buFont typeface="Arial" charset="0"/>
              <a:buNone/>
            </a:pPr>
            <a:r>
              <a:rPr lang="en-US" sz="2200" smtClean="0"/>
              <a:t>Whelen Light Package</a:t>
            </a:r>
          </a:p>
          <a:p>
            <a:pPr marL="273050" indent="-273050">
              <a:lnSpc>
                <a:spcPct val="90000"/>
              </a:lnSpc>
            </a:pPr>
            <a:r>
              <a:rPr lang="en-US" sz="2200" smtClean="0"/>
              <a:t>LED design</a:t>
            </a:r>
          </a:p>
          <a:p>
            <a:pPr marL="273050" indent="-273050">
              <a:lnSpc>
                <a:spcPct val="90000"/>
              </a:lnSpc>
            </a:pPr>
            <a:r>
              <a:rPr lang="en-US" sz="2200" smtClean="0"/>
              <a:t>Improved 360 degree visibility</a:t>
            </a:r>
          </a:p>
          <a:p>
            <a:pPr marL="273050" indent="-273050">
              <a:lnSpc>
                <a:spcPct val="90000"/>
              </a:lnSpc>
            </a:pPr>
            <a:r>
              <a:rPr lang="en-US" sz="2200" smtClean="0"/>
              <a:t>Flush mount </a:t>
            </a:r>
          </a:p>
          <a:p>
            <a:pPr marL="273050" indent="-273050">
              <a:lnSpc>
                <a:spcPct val="90000"/>
              </a:lnSpc>
            </a:pPr>
            <a:r>
              <a:rPr lang="en-US" sz="2200" smtClean="0"/>
              <a:t>Total of 8 warning lights</a:t>
            </a:r>
          </a:p>
          <a:p>
            <a:pPr marL="273050" indent="-273050">
              <a:lnSpc>
                <a:spcPct val="90000"/>
              </a:lnSpc>
            </a:pPr>
            <a:r>
              <a:rPr lang="en-US" sz="2200" smtClean="0"/>
              <a:t>Completely sealed harness system, from cab to light source, but available at truck and trailer retailers</a:t>
            </a:r>
          </a:p>
          <a:p>
            <a:pPr marL="273050" indent="-273050">
              <a:lnSpc>
                <a:spcPct val="90000"/>
              </a:lnSpc>
            </a:pPr>
            <a:r>
              <a:rPr lang="en-US" sz="2200" smtClean="0"/>
              <a:t>Sealed weather tight connections at light source</a:t>
            </a:r>
          </a:p>
          <a:p>
            <a:pPr marL="273050" indent="-273050">
              <a:lnSpc>
                <a:spcPct val="90000"/>
              </a:lnSpc>
            </a:pPr>
            <a:r>
              <a:rPr lang="en-US" sz="2200" smtClean="0"/>
              <a:t>5 year warranty</a:t>
            </a:r>
          </a:p>
        </p:txBody>
      </p:sp>
      <p:sp>
        <p:nvSpPr>
          <p:cNvPr id="7" name="TextBox 6"/>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6" descr="DSC01910.JPG"/>
          <p:cNvPicPr>
            <a:picLocks noGrp="1" noChangeAspect="1"/>
          </p:cNvPicPr>
          <p:nvPr>
            <p:ph sz="half" idx="4294967295"/>
          </p:nvPr>
        </p:nvPicPr>
        <p:blipFill>
          <a:blip r:embed="rId3" cstate="print"/>
          <a:srcRect/>
          <a:stretch>
            <a:fillRect/>
          </a:stretch>
        </p:blipFill>
        <p:spPr>
          <a:xfrm>
            <a:off x="457200" y="2755900"/>
            <a:ext cx="4038600" cy="2930525"/>
          </a:xfrm>
        </p:spPr>
      </p:pic>
      <p:pic>
        <p:nvPicPr>
          <p:cNvPr id="38915" name="Content Placeholder 7" descr="DSC01939.JPG"/>
          <p:cNvPicPr>
            <a:picLocks noGrp="1" noChangeAspect="1"/>
          </p:cNvPicPr>
          <p:nvPr>
            <p:ph sz="quarter" idx="4294967295"/>
          </p:nvPr>
        </p:nvPicPr>
        <p:blipFill>
          <a:blip r:embed="rId4" cstate="print"/>
          <a:srcRect/>
          <a:stretch>
            <a:fillRect/>
          </a:stretch>
        </p:blipFill>
        <p:spPr>
          <a:xfrm>
            <a:off x="4649788" y="2755900"/>
            <a:ext cx="4038600" cy="2930525"/>
          </a:xfrm>
        </p:spPr>
      </p:pic>
      <p:sp>
        <p:nvSpPr>
          <p:cNvPr id="6" name="Text Placeholder 5"/>
          <p:cNvSpPr>
            <a:spLocks noGrp="1"/>
          </p:cNvSpPr>
          <p:nvPr>
            <p:ph type="body" idx="4294967295"/>
          </p:nvPr>
        </p:nvSpPr>
        <p:spPr>
          <a:xfrm>
            <a:off x="4648200" y="1667880"/>
            <a:ext cx="4040188" cy="762000"/>
          </a:xfrm>
          <a:noFill/>
          <a:ln w="25400" cap="rnd" algn="ctr"/>
          <a:effectLst>
            <a:softEdge rad="63500"/>
          </a:effectLst>
        </p:spPr>
        <p:txBody>
          <a:bodyPr anchor="b">
            <a:noAutofit/>
          </a:bodyPr>
          <a:lstStyle/>
          <a:p>
            <a:pPr marL="0" indent="0" algn="ctr" eaLnBrk="1" hangingPunct="1">
              <a:spcBef>
                <a:spcPct val="0"/>
              </a:spcBef>
              <a:buClr>
                <a:schemeClr val="accent2"/>
              </a:buClr>
              <a:buSzPct val="85000"/>
              <a:buFont typeface="Wingdings 2" pitchFamily="18" charset="2"/>
              <a:buNone/>
              <a:defRPr/>
            </a:pPr>
            <a:r>
              <a:rPr lang="en-US" sz="2400" smtClean="0"/>
              <a:t>Lights in Side Pocket</a:t>
            </a:r>
          </a:p>
        </p:txBody>
      </p:sp>
      <p:sp>
        <p:nvSpPr>
          <p:cNvPr id="38919" name="Text Box 9"/>
          <p:cNvSpPr txBox="1">
            <a:spLocks noChangeArrowheads="1"/>
          </p:cNvSpPr>
          <p:nvPr/>
        </p:nvSpPr>
        <p:spPr bwMode="auto">
          <a:xfrm>
            <a:off x="769938" y="1981200"/>
            <a:ext cx="3573462" cy="457200"/>
          </a:xfrm>
          <a:prstGeom prst="rect">
            <a:avLst/>
          </a:prstGeom>
          <a:noFill/>
          <a:ln w="9525">
            <a:noFill/>
            <a:miter lim="800000"/>
            <a:headEnd/>
            <a:tailEnd/>
          </a:ln>
        </p:spPr>
        <p:txBody>
          <a:bodyPr wrap="none">
            <a:spAutoFit/>
          </a:bodyPr>
          <a:lstStyle/>
          <a:p>
            <a:r>
              <a:rPr lang="en-US" sz="2400"/>
              <a:t>Front Face of Cab Shield</a:t>
            </a:r>
          </a:p>
        </p:txBody>
      </p:sp>
      <p:sp>
        <p:nvSpPr>
          <p:cNvPr id="9" name="TextBox 8"/>
          <p:cNvSpPr txBox="1"/>
          <p:nvPr/>
        </p:nvSpPr>
        <p:spPr>
          <a:xfrm>
            <a:off x="0" y="0"/>
            <a:ext cx="4876800" cy="1508105"/>
          </a:xfrm>
          <a:prstGeom prst="rect">
            <a:avLst/>
          </a:prstGeom>
          <a:noFill/>
        </p:spPr>
        <p:txBody>
          <a:bodyPr>
            <a:spAutoFit/>
          </a:bodyPr>
          <a:lstStyle/>
          <a:p>
            <a:pPr algn="ctr">
              <a:defRPr/>
            </a:pPr>
            <a:r>
              <a:rPr lang="en-US" sz="3800" dirty="0">
                <a:latin typeface="+mj-lt"/>
                <a:ea typeface="+mj-ea"/>
                <a:cs typeface="+mj-cs"/>
              </a:rPr>
              <a:t>New Technology/ Equipment Updates</a:t>
            </a:r>
            <a: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z="3200"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600" spc="-100" dirty="0">
                <a:ln w="3200">
                  <a:solidFill>
                    <a:schemeClr val="bg2">
                      <a:shade val="75000"/>
                      <a:alpha val="25000"/>
                    </a:schemeClr>
                  </a:solidFill>
                  <a:prstDash val="solid"/>
                  <a:round/>
                </a:ln>
                <a:effectLst>
                  <a:innerShdw blurRad="50800" dist="25400" dir="13500000">
                    <a:prstClr val="black">
                      <a:alpha val="70000"/>
                    </a:prstClr>
                  </a:innerShdw>
                </a:effectLst>
              </a:rPr>
              <a:t>(DESIGN IMPLEMENTED  ON  STANDARD  BUILD)</a:t>
            </a:r>
            <a:endParaRPr lang="en-US" sz="1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On-screen Show (4:3)</PresentationFormat>
  <Paragraphs>169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Build Info</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2011 Experimental  Tandem Axle Dump Trucks</vt:lpstr>
      <vt:lpstr>Slide 19</vt:lpstr>
      <vt:lpstr>Slide 20</vt:lpstr>
      <vt:lpstr>Slide 21</vt:lpstr>
      <vt:lpstr>Underbody Plows</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wisniewski</dc:creator>
  <cp:lastModifiedBy>peter wisniewski</cp:lastModifiedBy>
  <cp:revision>1</cp:revision>
  <dcterms:created xsi:type="dcterms:W3CDTF">2013-08-13T15:10:33Z</dcterms:created>
  <dcterms:modified xsi:type="dcterms:W3CDTF">2013-08-13T15:11:16Z</dcterms:modified>
</cp:coreProperties>
</file>