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4EDB0-DB0F-4F7A-A1D5-01445686B7D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D9541-1926-4DA3-9728-4733F7278C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7E57BE-81B5-4868-B21E-B3F741B0346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7200" y="762000"/>
            <a:ext cx="3251200" cy="2438400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277324"/>
            <a:ext cx="6096000" cy="5180284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Late Fall is the time to mark everything that can be marked that may be obliterated by snow.</a:t>
            </a:r>
          </a:p>
          <a:p>
            <a:pPr eaLnBrk="1" hangingPunct="1"/>
            <a:r>
              <a:rPr lang="en-US" smtClean="0"/>
              <a:t>Any obstacle that can be a safety hazard or can damage a plow should either be marked by delineator or mentally noted. </a:t>
            </a:r>
          </a:p>
          <a:p>
            <a:pPr eaLnBrk="1" hangingPunct="1"/>
            <a:r>
              <a:rPr lang="en-US" sz="1400" i="1" smtClean="0"/>
              <a:t>A list, with a map, can be developed for all obstacles on each specific route for the operator. This can be particularly</a:t>
            </a:r>
            <a:r>
              <a:rPr lang="en-US" smtClean="0"/>
              <a:t> important for stand-in operators new to the route.</a:t>
            </a:r>
          </a:p>
          <a:p>
            <a:pPr eaLnBrk="1" hangingPunct="1"/>
            <a:r>
              <a:rPr lang="en-US" i="1" smtClean="0"/>
              <a:t>Ask for past experiences involving obstacles and possible solutions to enhancing operator safety.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1963" y="762000"/>
            <a:ext cx="3251200" cy="24384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7324"/>
            <a:ext cx="5029200" cy="5180284"/>
          </a:xfrm>
          <a:noFill/>
          <a:ln/>
        </p:spPr>
        <p:txBody>
          <a:bodyPr/>
          <a:lstStyle/>
          <a:p>
            <a:pPr>
              <a:buFont typeface="Webdings" pitchFamily="18" charset="2"/>
              <a:buNone/>
            </a:pPr>
            <a:r>
              <a:rPr lang="en-US" smtClean="0"/>
              <a:t>Key Element: Employee Safety Program</a:t>
            </a:r>
          </a:p>
          <a:p>
            <a:r>
              <a:rPr lang="en-US" smtClean="0"/>
              <a:t>Remember, the crews are out there because the roads are unsafe for the traveling public. Thereby, if there was ever a need for a formal employee safety program, it is for winter operations.</a:t>
            </a:r>
          </a:p>
          <a:p>
            <a:r>
              <a:rPr lang="en-US" sz="1400" i="1" smtClean="0"/>
              <a:t>A formal safety program means polices and procedures and</a:t>
            </a:r>
            <a:r>
              <a:rPr lang="en-US" smtClean="0"/>
              <a:t> their enforcement. If enforcement is lacking, safety will suffer which means everyone will suffer. </a:t>
            </a:r>
          </a:p>
          <a:p>
            <a:r>
              <a:rPr lang="en-US" sz="1400" i="1" smtClean="0"/>
              <a:t>A designated safety committee</a:t>
            </a:r>
            <a:r>
              <a:rPr lang="en-US" smtClean="0"/>
              <a:t> or a designated safety person can be a real asset in keeping safety alive. Training is an essential safety item in all aspects of crew safety with personal protective equipment, materials handling, vehicles and equipment and total operations.</a:t>
            </a:r>
          </a:p>
          <a:p>
            <a:r>
              <a:rPr lang="en-US" sz="1400" i="1" smtClean="0"/>
              <a:t>Tail-gate safety talks</a:t>
            </a:r>
            <a:r>
              <a:rPr lang="en-US" smtClean="0"/>
              <a:t>, whether daily or weekly, are always a good follow up to training and a way to keep safety in the minds of the crew.</a:t>
            </a:r>
          </a:p>
          <a:p>
            <a:r>
              <a:rPr lang="en-US" smtClean="0"/>
              <a:t>You can use your Workman’s Compensation Insurance Carrier as a resource for safety training and safety program development. </a:t>
            </a:r>
          </a:p>
          <a:p>
            <a:r>
              <a:rPr lang="en-US" sz="1400" i="1" smtClean="0"/>
              <a:t>Employee Safety Training is important for Risk Management!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992"/>
            <a:ext cx="5029200" cy="4113616"/>
          </a:xfrm>
          <a:noFill/>
          <a:ln/>
        </p:spPr>
        <p:txBody>
          <a:bodyPr lIns="90483" tIns="44447" rIns="90483" bIns="44447"/>
          <a:lstStyle/>
          <a:p>
            <a:pPr eaLnBrk="1" hangingPunct="1"/>
            <a:r>
              <a:rPr lang="en-US" smtClean="0"/>
              <a:t>Dump bed no higher than top of cab when driving.</a:t>
            </a:r>
          </a:p>
          <a:p>
            <a:pPr eaLnBrk="1" hangingPunct="1"/>
            <a:r>
              <a:rPr lang="en-US" smtClean="0"/>
              <a:t>Raise plow at railroad crossings (Correct procedure is to raise plow and turn off spreader as you cross the tracks).</a:t>
            </a:r>
          </a:p>
          <a:p>
            <a:pPr eaLnBrk="1" hangingPunct="1"/>
            <a:r>
              <a:rPr lang="en-US" smtClean="0"/>
              <a:t>Adequately block plow before changing blades. Recommended substantial wood blocking.</a:t>
            </a:r>
          </a:p>
          <a:p>
            <a:pPr eaLnBrk="1" hangingPunct="1"/>
            <a:r>
              <a:rPr lang="en-US" smtClean="0"/>
              <a:t>Turn off truck motor, release hydraulic pressure, and then still use a tool carefully to unclog the spreader. Don’t get into the habit of sticking your hand into the auger area.</a:t>
            </a:r>
          </a:p>
        </p:txBody>
      </p:sp>
      <p:sp>
        <p:nvSpPr>
          <p:cNvPr id="1351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247650"/>
            <a:ext cx="4567237" cy="342582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992"/>
            <a:ext cx="5029200" cy="4113616"/>
          </a:xfrm>
          <a:noFill/>
          <a:ln/>
        </p:spPr>
        <p:txBody>
          <a:bodyPr lIns="90483" tIns="44447" rIns="90483" bIns="44447"/>
          <a:lstStyle/>
          <a:p>
            <a:pPr eaLnBrk="1" hangingPunct="1"/>
            <a:r>
              <a:rPr lang="en-US" smtClean="0"/>
              <a:t>Dump bed no higher than top of cab when driving.</a:t>
            </a:r>
          </a:p>
          <a:p>
            <a:pPr eaLnBrk="1" hangingPunct="1"/>
            <a:r>
              <a:rPr lang="en-US" smtClean="0"/>
              <a:t>Raise plow at railroad crossings (Correct procedure is to raise plow and turn off spreader as you cross the tracks).</a:t>
            </a:r>
          </a:p>
          <a:p>
            <a:pPr eaLnBrk="1" hangingPunct="1"/>
            <a:r>
              <a:rPr lang="en-US" smtClean="0"/>
              <a:t>Adequately block plow before changing blades. Recommended substantial wood blocking.</a:t>
            </a:r>
          </a:p>
          <a:p>
            <a:pPr eaLnBrk="1" hangingPunct="1"/>
            <a:r>
              <a:rPr lang="en-US" smtClean="0"/>
              <a:t>Turn off truck motor, release hydraulic pressure, and then still use a tool carefully to unclog the spreader. Don’t get into the habit of sticking your hand into the auger area.</a:t>
            </a:r>
          </a:p>
        </p:txBody>
      </p:sp>
      <p:sp>
        <p:nvSpPr>
          <p:cNvPr id="1361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247650"/>
            <a:ext cx="4567237" cy="342582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8F239-7555-486A-91DB-5FB69BBC8D7B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87AB2-0840-46D1-8F05-B1F60768A9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>
          <a:xfrm>
            <a:off x="152400" y="152400"/>
            <a:ext cx="4495800" cy="1266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kern="1200" dirty="0" smtClean="0"/>
              <a:t>Dry Run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>
          <a:xfrm>
            <a:off x="381000" y="1797050"/>
            <a:ext cx="7772400" cy="5060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Prepare Equipment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Familiarize Operators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Identify Hazards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Review Techniques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Contingency Plans and Maps should be discussed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Temporary Operators should be included in  the process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All posted bridges on the route should be identified and permitted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body" idx="4294967295"/>
          </p:nvPr>
        </p:nvSpPr>
        <p:spPr>
          <a:xfrm>
            <a:off x="33338" y="1766888"/>
            <a:ext cx="5943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sz="2400" smtClean="0"/>
              <a:t>Mark obstacles or make a note of them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400" smtClean="0"/>
              <a:t>Manholes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Font typeface="Wingdings" pitchFamily="2" charset="2"/>
              <a:buChar char="ü"/>
            </a:pPr>
            <a:r>
              <a:rPr lang="en-US" sz="2400" smtClean="0"/>
              <a:t>Bridges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/>
              <a:t>Utility Plates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/>
              <a:t>Mailboxes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/>
              <a:t>Railroad Xings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/>
              <a:t>Poles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/>
              <a:t>Fire Hydrants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/>
              <a:t>Guiderail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/>
              <a:t>Overhead Wires / Guy Wires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400" smtClean="0"/>
              <a:t>Drainage Facilities</a:t>
            </a:r>
          </a:p>
        </p:txBody>
      </p:sp>
      <p:sp>
        <p:nvSpPr>
          <p:cNvPr id="66562" name="Text Box 3"/>
          <p:cNvSpPr txBox="1">
            <a:spLocks noChangeArrowheads="1"/>
          </p:cNvSpPr>
          <p:nvPr/>
        </p:nvSpPr>
        <p:spPr bwMode="auto">
          <a:xfrm>
            <a:off x="152400" y="457200"/>
            <a:ext cx="5029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800" dirty="0">
                <a:latin typeface="+mj-lt"/>
                <a:ea typeface="+mj-ea"/>
                <a:cs typeface="+mj-cs"/>
              </a:rPr>
              <a:t>Conducting Dry Runs</a:t>
            </a:r>
          </a:p>
        </p:txBody>
      </p:sp>
      <p:pic>
        <p:nvPicPr>
          <p:cNvPr id="66563" name="Picture 7" descr="driveway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286000"/>
            <a:ext cx="4572000" cy="30658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905000" y="2438400"/>
            <a:ext cx="5257800" cy="2667000"/>
          </a:xfrm>
          <a:prstGeom prst="rect">
            <a:avLst/>
          </a:prstGeom>
          <a:solidFill>
            <a:srgbClr val="99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4"/>
          <p:cNvSpPr>
            <a:spLocks noGrp="1"/>
          </p:cNvSpPr>
          <p:nvPr>
            <p:ph type="title" idx="4294967295"/>
          </p:nvPr>
        </p:nvSpPr>
        <p:spPr>
          <a:xfrm>
            <a:off x="152400" y="228600"/>
            <a:ext cx="4371975" cy="1012825"/>
          </a:xfrm>
        </p:spPr>
        <p:txBody>
          <a:bodyPr/>
          <a:lstStyle/>
          <a:p>
            <a:pPr algn="l">
              <a:defRPr/>
            </a:pPr>
            <a:r>
              <a:rPr lang="en-US" kern="1200" dirty="0" smtClean="0"/>
              <a:t>Safety</a:t>
            </a:r>
          </a:p>
        </p:txBody>
      </p:sp>
      <p:sp>
        <p:nvSpPr>
          <p:cNvPr id="443397" name="Text Box 5"/>
          <p:cNvSpPr txBox="1">
            <a:spLocks noChangeArrowheads="1"/>
          </p:cNvSpPr>
          <p:nvPr/>
        </p:nvSpPr>
        <p:spPr bwMode="auto">
          <a:xfrm rot="-1103188">
            <a:off x="-73025" y="2984500"/>
            <a:ext cx="220503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FFFE8"/>
              </a:buClr>
              <a:buSzPct val="95000"/>
              <a:buFont typeface="Wingdings" pitchFamily="2" charset="2"/>
              <a:buChar char="l"/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Policies</a:t>
            </a:r>
            <a:endParaRPr lang="en-US" sz="1200" b="1">
              <a:cs typeface="+mn-cs"/>
            </a:endParaRPr>
          </a:p>
        </p:txBody>
      </p:sp>
      <p:sp>
        <p:nvSpPr>
          <p:cNvPr id="443398" name="Text Box 6"/>
          <p:cNvSpPr txBox="1">
            <a:spLocks noChangeArrowheads="1"/>
          </p:cNvSpPr>
          <p:nvPr/>
        </p:nvSpPr>
        <p:spPr bwMode="auto">
          <a:xfrm rot="-863726">
            <a:off x="619125" y="5589588"/>
            <a:ext cx="39624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FFFE8"/>
              </a:buClr>
              <a:buSzPct val="95000"/>
              <a:buFont typeface="Wingdings" pitchFamily="2" charset="2"/>
              <a:buChar char="l"/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Safety Committee</a:t>
            </a:r>
            <a:endParaRPr lang="en-US" sz="2800" b="1">
              <a:cs typeface="+mn-cs"/>
            </a:endParaRPr>
          </a:p>
        </p:txBody>
      </p:sp>
      <p:sp>
        <p:nvSpPr>
          <p:cNvPr id="443399" name="Text Box 7"/>
          <p:cNvSpPr txBox="1">
            <a:spLocks noChangeArrowheads="1"/>
          </p:cNvSpPr>
          <p:nvPr/>
        </p:nvSpPr>
        <p:spPr bwMode="auto">
          <a:xfrm rot="-773872">
            <a:off x="4443413" y="5380038"/>
            <a:ext cx="471487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FFFE8"/>
              </a:buClr>
              <a:buSzPct val="95000"/>
              <a:buFont typeface="Wingdings" pitchFamily="2" charset="2"/>
              <a:buChar char="l"/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Tail-gate Safety Talks</a:t>
            </a:r>
            <a:endParaRPr lang="en-US" sz="2400" b="1">
              <a:cs typeface="+mn-cs"/>
            </a:endParaRPr>
          </a:p>
        </p:txBody>
      </p:sp>
      <p:sp>
        <p:nvSpPr>
          <p:cNvPr id="443400" name="Text Box 8"/>
          <p:cNvSpPr txBox="1">
            <a:spLocks noChangeArrowheads="1"/>
          </p:cNvSpPr>
          <p:nvPr/>
        </p:nvSpPr>
        <p:spPr bwMode="auto">
          <a:xfrm rot="-972422">
            <a:off x="7080250" y="3130550"/>
            <a:ext cx="2295525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0FFFE8"/>
              </a:buClr>
              <a:buSzPct val="95000"/>
              <a:buFont typeface="Wingdings" pitchFamily="2" charset="2"/>
              <a:buChar char="l"/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Training</a:t>
            </a:r>
          </a:p>
        </p:txBody>
      </p:sp>
      <p:sp>
        <p:nvSpPr>
          <p:cNvPr id="24584" name="Rectangle 10"/>
          <p:cNvSpPr>
            <a:spLocks noChangeArrowheads="1"/>
          </p:cNvSpPr>
          <p:nvPr/>
        </p:nvSpPr>
        <p:spPr bwMode="auto">
          <a:xfrm>
            <a:off x="2286000" y="2786063"/>
            <a:ext cx="457200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Employee Safety Program:</a:t>
            </a:r>
          </a:p>
          <a:p>
            <a:pPr lvl="2"/>
            <a:r>
              <a:rPr lang="en-US">
                <a:solidFill>
                  <a:srgbClr val="000000"/>
                </a:solidFill>
              </a:rPr>
              <a:t>Crews </a:t>
            </a:r>
          </a:p>
          <a:p>
            <a:pPr lvl="3"/>
            <a:r>
              <a:rPr lang="en-US">
                <a:solidFill>
                  <a:srgbClr val="000000"/>
                </a:solidFill>
              </a:rPr>
              <a:t>Personal protective equipment </a:t>
            </a:r>
          </a:p>
          <a:p>
            <a:pPr lvl="2"/>
            <a:r>
              <a:rPr lang="en-US">
                <a:solidFill>
                  <a:srgbClr val="000000"/>
                </a:solidFill>
              </a:rPr>
              <a:t>Materials handling</a:t>
            </a:r>
          </a:p>
          <a:p>
            <a:pPr lvl="2"/>
            <a:r>
              <a:rPr lang="en-US">
                <a:solidFill>
                  <a:srgbClr val="000000"/>
                </a:solidFill>
              </a:rPr>
              <a:t>Vehicles &amp; Equipment</a:t>
            </a:r>
          </a:p>
          <a:p>
            <a:pPr lvl="2"/>
            <a:r>
              <a:rPr lang="en-US">
                <a:solidFill>
                  <a:srgbClr val="000000"/>
                </a:solidFill>
              </a:rPr>
              <a:t>Operations</a:t>
            </a:r>
            <a:r>
              <a:rPr lang="en-US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76200" y="1722438"/>
            <a:ext cx="8229600" cy="4525962"/>
          </a:xfrm>
        </p:spPr>
        <p:txBody>
          <a:bodyPr lIns="90488" tIns="44450" rIns="90488" bIns="44450"/>
          <a:lstStyle/>
          <a:p>
            <a:pPr eaLnBrk="1" hangingPunct="1">
              <a:buFont typeface="Arial" charset="0"/>
              <a:buNone/>
            </a:pPr>
            <a:r>
              <a:rPr lang="en-US" sz="2600" smtClean="0"/>
              <a:t>Safety - Personal</a:t>
            </a:r>
          </a:p>
          <a:p>
            <a:pPr eaLnBrk="1" hangingPunct="1"/>
            <a:r>
              <a:rPr lang="en-US" sz="2600" smtClean="0"/>
              <a:t>Keep steps clean</a:t>
            </a:r>
          </a:p>
          <a:p>
            <a:pPr eaLnBrk="1" hangingPunct="1"/>
            <a:r>
              <a:rPr lang="en-US" sz="2600" smtClean="0"/>
              <a:t>3 point contact when climbing</a:t>
            </a:r>
          </a:p>
          <a:p>
            <a:pPr eaLnBrk="1" hangingPunct="1"/>
            <a:r>
              <a:rPr lang="en-US" sz="2600" smtClean="0"/>
              <a:t>Block plow before changing blades</a:t>
            </a:r>
          </a:p>
          <a:p>
            <a:pPr eaLnBrk="1" hangingPunct="1"/>
            <a:r>
              <a:rPr lang="en-US" sz="2600" smtClean="0"/>
              <a:t>Disconnect spreader before unclogging</a:t>
            </a:r>
          </a:p>
          <a:p>
            <a:pPr eaLnBrk="1" hangingPunct="1">
              <a:buFont typeface="Arial" charset="0"/>
              <a:buNone/>
            </a:pPr>
            <a:endParaRPr lang="en-US" sz="2600" smtClean="0"/>
          </a:p>
        </p:txBody>
      </p:sp>
      <p:pic>
        <p:nvPicPr>
          <p:cNvPr id="25603" name="Picture 3" descr="IMG_38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4663"/>
            <a:ext cx="3857625" cy="257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 descr="MVC-004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2413" y="4114800"/>
            <a:ext cx="381158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4"/>
          <p:cNvSpPr txBox="1">
            <a:spLocks/>
          </p:cNvSpPr>
          <p:nvPr/>
        </p:nvSpPr>
        <p:spPr bwMode="auto">
          <a:xfrm>
            <a:off x="152400" y="228600"/>
            <a:ext cx="4371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800" dirty="0">
                <a:latin typeface="+mj-lt"/>
                <a:ea typeface="+mj-ea"/>
                <a:cs typeface="+mj-cs"/>
              </a:rPr>
              <a:t>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>
          <a:xfrm>
            <a:off x="76200" y="1981200"/>
            <a:ext cx="5791200" cy="4525963"/>
          </a:xfrm>
        </p:spPr>
        <p:txBody>
          <a:bodyPr lIns="90488" tIns="44450" rIns="90488" bIns="44450"/>
          <a:lstStyle/>
          <a:p>
            <a:pPr eaLnBrk="1" hangingPunct="1">
              <a:buFont typeface="Arial" charset="0"/>
              <a:buNone/>
            </a:pPr>
            <a:r>
              <a:rPr lang="en-US" sz="2600" smtClean="0"/>
              <a:t>Safety - Operations</a:t>
            </a:r>
          </a:p>
          <a:p>
            <a:pPr eaLnBrk="1" hangingPunct="1"/>
            <a:r>
              <a:rPr lang="en-US" sz="2600" smtClean="0"/>
              <a:t>Minimize backing and use circle of safety</a:t>
            </a:r>
          </a:p>
          <a:p>
            <a:pPr eaLnBrk="1" hangingPunct="1"/>
            <a:r>
              <a:rPr lang="en-US" sz="2600" smtClean="0"/>
              <a:t>Be aware of overhead obstructions</a:t>
            </a:r>
          </a:p>
          <a:p>
            <a:pPr eaLnBrk="1" hangingPunct="1"/>
            <a:r>
              <a:rPr lang="en-US" sz="2600" smtClean="0"/>
              <a:t>Dump bed no higher than cab top when moving</a:t>
            </a:r>
          </a:p>
          <a:p>
            <a:pPr eaLnBrk="1" hangingPunct="1"/>
            <a:r>
              <a:rPr lang="en-US" sz="2600" smtClean="0"/>
              <a:t>Allow sufficient stopping distance</a:t>
            </a:r>
          </a:p>
          <a:p>
            <a:pPr eaLnBrk="1" hangingPunct="1">
              <a:buFont typeface="Arial" charset="0"/>
              <a:buNone/>
            </a:pPr>
            <a:endParaRPr lang="en-US" sz="2600" smtClean="0"/>
          </a:p>
        </p:txBody>
      </p:sp>
      <p:sp>
        <p:nvSpPr>
          <p:cNvPr id="29699" name="Rectangle 4"/>
          <p:cNvSpPr txBox="1">
            <a:spLocks/>
          </p:cNvSpPr>
          <p:nvPr/>
        </p:nvSpPr>
        <p:spPr bwMode="auto">
          <a:xfrm>
            <a:off x="152400" y="228600"/>
            <a:ext cx="43719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800" dirty="0">
                <a:latin typeface="+mj-lt"/>
                <a:ea typeface="+mj-ea"/>
                <a:cs typeface="+mj-cs"/>
              </a:rPr>
              <a:t>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562</Words>
  <Application>Microsoft Office PowerPoint</Application>
  <PresentationFormat>On-screen Show (4:3)</PresentationFormat>
  <Paragraphs>63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Dry Run</vt:lpstr>
      <vt:lpstr>Slide 2</vt:lpstr>
      <vt:lpstr>Safety</vt:lpstr>
      <vt:lpstr>Slide 4</vt:lpstr>
      <vt:lpstr>Slide 5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Dry Run</dc:title>
  <dc:creator>peter wisniewski</dc:creator>
  <cp:lastModifiedBy>peter wisniewski</cp:lastModifiedBy>
  <cp:revision>1</cp:revision>
  <dcterms:created xsi:type="dcterms:W3CDTF">2013-08-06T20:52:10Z</dcterms:created>
  <dcterms:modified xsi:type="dcterms:W3CDTF">2013-08-06T20:52:57Z</dcterms:modified>
</cp:coreProperties>
</file>