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B0D8CF-853A-4FAC-9062-829BA2931531}" type="datetimeFigureOut">
              <a:rPr lang="en-US" smtClean="0"/>
              <a:t>8/13/2013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A5AD16-745D-4BB7-A217-0FB78A00F42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xfrm>
            <a:off x="1731963" y="762000"/>
            <a:ext cx="3251200" cy="2438400"/>
          </a:xfrm>
          <a:ln/>
        </p:spPr>
      </p:sp>
      <p:sp>
        <p:nvSpPr>
          <p:cNvPr id="228355" name="Rectangle 3"/>
          <p:cNvSpPr>
            <a:spLocks noGrp="1" noChangeArrowheads="1"/>
          </p:cNvSpPr>
          <p:nvPr>
            <p:ph type="body" idx="1"/>
          </p:nvPr>
        </p:nvSpPr>
        <p:spPr>
          <a:xfrm>
            <a:off x="381000" y="3277324"/>
            <a:ext cx="6096000" cy="5180284"/>
          </a:xfrm>
          <a:noFill/>
          <a:ln/>
        </p:spPr>
        <p:txBody>
          <a:bodyPr/>
          <a:lstStyle/>
          <a:p>
            <a:pPr eaLnBrk="1" hangingPunct="1"/>
            <a:r>
              <a:rPr lang="en-US" smtClean="0">
                <a:cs typeface="Times New Roman" pitchFamily="18" charset="0"/>
              </a:rPr>
              <a:t>The worst cases usually occur when the chemical treatment is quickly overwhelmed (diluted) by excessive amounts of water or ice – dilution of solution.</a:t>
            </a:r>
          </a:p>
          <a:p>
            <a:pPr eaLnBrk="1" hangingPunct="1"/>
            <a:r>
              <a:rPr lang="en-US" smtClean="0">
                <a:cs typeface="Times New Roman" pitchFamily="18" charset="0"/>
              </a:rPr>
              <a:t>Blizzard conditions (intense snowfall, wind, very cold temperatures) quickly dilute ice control chemicals and can render them virtually useless. </a:t>
            </a:r>
          </a:p>
          <a:p>
            <a:pPr eaLnBrk="1" hangingPunct="1"/>
            <a:r>
              <a:rPr lang="en-US" sz="1400" i="1" smtClean="0">
                <a:cs typeface="Times New Roman" pitchFamily="18" charset="0"/>
              </a:rPr>
              <a:t>If the pavement temperature going into and coming out of a blizzard  is</a:t>
            </a:r>
            <a:r>
              <a:rPr lang="en-US" smtClean="0">
                <a:cs typeface="Times New Roman" pitchFamily="18" charset="0"/>
              </a:rPr>
              <a:t> expected to be extremely low, then plowing only may be the best strategy. </a:t>
            </a:r>
          </a:p>
          <a:p>
            <a:pPr eaLnBrk="1" hangingPunct="1"/>
            <a:r>
              <a:rPr lang="en-US" smtClean="0">
                <a:cs typeface="Times New Roman" pitchFamily="18" charset="0"/>
              </a:rPr>
              <a:t>After the blizzard, if it is still very cold, you may want to use abrasives as necessary until warmer temperatures will allow chemical deicing to work. </a:t>
            </a:r>
          </a:p>
          <a:p>
            <a:pPr eaLnBrk="1" hangingPunct="1"/>
            <a:r>
              <a:rPr lang="en-US" smtClean="0">
                <a:cs typeface="Times New Roman" pitchFamily="18" charset="0"/>
              </a:rPr>
              <a:t>If the pavement temperature throughout and after the blizzard is likely to be fairly warm, a treatment with an ice control chemical before or early in the storm followed by plowing only throughout the storm, will make deicing at the end of the storm much quicker.</a:t>
            </a:r>
          </a:p>
          <a:p>
            <a:pPr eaLnBrk="1" hangingPunct="1"/>
            <a:r>
              <a:rPr lang="en-US" smtClean="0">
                <a:cs typeface="Times New Roman" pitchFamily="18" charset="0"/>
              </a:rPr>
              <a:t>Good weather forecasting data and experience will dictate good judgment calls when needed in these conditions. </a:t>
            </a:r>
          </a:p>
          <a:p>
            <a:pPr eaLnBrk="1" hangingPunct="1"/>
            <a:r>
              <a:rPr lang="en-US" sz="1400" i="1" smtClean="0">
                <a:cs typeface="Times New Roman" pitchFamily="18" charset="0"/>
              </a:rPr>
              <a:t>In situations where falling and/or blowing snow make visibility near zero, it is a good idea to get snow and ice control vehicles well off the road. Operating in those conditions is a risk to </a:t>
            </a:r>
            <a:r>
              <a:rPr lang="en-US" sz="1400" i="1" u="sng" smtClean="0">
                <a:cs typeface="Times New Roman" pitchFamily="18" charset="0"/>
              </a:rPr>
              <a:t>everyone</a:t>
            </a:r>
            <a:r>
              <a:rPr lang="en-US" sz="1400" i="1" smtClean="0">
                <a:cs typeface="Times New Roman" pitchFamily="18" charset="0"/>
              </a:rPr>
              <a:t> involved.</a:t>
            </a:r>
            <a:endParaRPr lang="en-US" sz="1400" i="1"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spect="1" noChangeArrowheads="1" noTextEdit="1"/>
          </p:cNvSpPr>
          <p:nvPr>
            <p:ph type="sldImg"/>
          </p:nvPr>
        </p:nvSpPr>
        <p:spPr>
          <a:xfrm>
            <a:off x="1912938" y="835025"/>
            <a:ext cx="3013075" cy="2260600"/>
          </a:xfrm>
          <a:ln/>
        </p:spPr>
      </p:sp>
      <p:sp>
        <p:nvSpPr>
          <p:cNvPr id="229379" name="Rectangle 3"/>
          <p:cNvSpPr>
            <a:spLocks noGrp="1" noChangeArrowheads="1"/>
          </p:cNvSpPr>
          <p:nvPr>
            <p:ph type="body" idx="1"/>
          </p:nvPr>
        </p:nvSpPr>
        <p:spPr>
          <a:xfrm>
            <a:off x="381000" y="3277324"/>
            <a:ext cx="6096000" cy="5180284"/>
          </a:xfrm>
          <a:noFill/>
          <a:ln/>
        </p:spPr>
        <p:txBody>
          <a:bodyPr/>
          <a:lstStyle/>
          <a:p>
            <a:pPr eaLnBrk="1" hangingPunct="1"/>
            <a:r>
              <a:rPr lang="en-US" smtClean="0">
                <a:cs typeface="Times New Roman" pitchFamily="18" charset="0"/>
              </a:rPr>
              <a:t>Rapidly accumulating freezing rain is another maintenance nightmare. The best strategy is to apply solid ice control chemicals, in </a:t>
            </a:r>
            <a:r>
              <a:rPr lang="en-US" u="sng" smtClean="0">
                <a:cs typeface="Times New Roman" pitchFamily="18" charset="0"/>
              </a:rPr>
              <a:t>very narrow</a:t>
            </a:r>
            <a:r>
              <a:rPr lang="en-US" smtClean="0">
                <a:cs typeface="Times New Roman" pitchFamily="18" charset="0"/>
              </a:rPr>
              <a:t> bands in the high-side wheel path of each lane. </a:t>
            </a:r>
          </a:p>
          <a:p>
            <a:pPr eaLnBrk="1" hangingPunct="1"/>
            <a:r>
              <a:rPr lang="en-US" smtClean="0">
                <a:cs typeface="Times New Roman" pitchFamily="18" charset="0"/>
              </a:rPr>
              <a:t>With luck, there will be a location in each lane that will provide enough friction to allow vehicles to stop and steer.</a:t>
            </a:r>
          </a:p>
          <a:p>
            <a:pPr eaLnBrk="1" hangingPunct="1"/>
            <a:r>
              <a:rPr lang="en-US" smtClean="0">
                <a:cs typeface="Times New Roman" pitchFamily="18" charset="0"/>
              </a:rPr>
              <a:t>Freezing rain may dictate the immediate use of a salt/abrasive mix. The abrasives will give immediate traction while the salt will start the melting action needed to control icy conditions. (Heavy freezing rain may quickly smother abrasives and chemicals if applied in wider bands.)</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002A8D-2612-44E5-8C39-0B9766BA5940}"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02A8D-2612-44E5-8C39-0B9766BA5940}"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02A8D-2612-44E5-8C39-0B9766BA5940}"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002A8D-2612-44E5-8C39-0B9766BA5940}"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002A8D-2612-44E5-8C39-0B9766BA5940}" type="datetimeFigureOut">
              <a:rPr lang="en-US" smtClean="0"/>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002A8D-2612-44E5-8C39-0B9766BA5940}"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002A8D-2612-44E5-8C39-0B9766BA5940}" type="datetimeFigureOut">
              <a:rPr lang="en-US" smtClean="0"/>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002A8D-2612-44E5-8C39-0B9766BA5940}" type="datetimeFigureOut">
              <a:rPr lang="en-US" smtClean="0"/>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002A8D-2612-44E5-8C39-0B9766BA5940}" type="datetimeFigureOut">
              <a:rPr lang="en-US" smtClean="0"/>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02A8D-2612-44E5-8C39-0B9766BA5940}"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02A8D-2612-44E5-8C39-0B9766BA5940}" type="datetimeFigureOut">
              <a:rPr lang="en-US" smtClean="0"/>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079197-FF05-4C5B-BD15-7ED25731438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02A8D-2612-44E5-8C39-0B9766BA5940}" type="datetimeFigureOut">
              <a:rPr lang="en-US" smtClean="0"/>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79197-FF05-4C5B-BD15-7ED25731438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idx="4294967295"/>
          </p:nvPr>
        </p:nvSpPr>
        <p:spPr>
          <a:xfrm>
            <a:off x="160338" y="152400"/>
            <a:ext cx="8229600" cy="1143000"/>
          </a:xfrm>
        </p:spPr>
        <p:txBody>
          <a:bodyPr/>
          <a:lstStyle/>
          <a:p>
            <a:pPr algn="l" eaLnBrk="1" hangingPunct="1">
              <a:defRPr/>
            </a:pPr>
            <a:r>
              <a:rPr lang="en-US" kern="1200" dirty="0" smtClean="0"/>
              <a:t>Blizzard Like Conditions</a:t>
            </a:r>
          </a:p>
        </p:txBody>
      </p:sp>
      <p:sp>
        <p:nvSpPr>
          <p:cNvPr id="111619" name="Rectangle 3"/>
          <p:cNvSpPr>
            <a:spLocks noGrp="1"/>
          </p:cNvSpPr>
          <p:nvPr>
            <p:ph type="body" idx="4294967295"/>
          </p:nvPr>
        </p:nvSpPr>
        <p:spPr>
          <a:xfrm>
            <a:off x="152400" y="1676400"/>
            <a:ext cx="8229600" cy="5029200"/>
          </a:xfrm>
        </p:spPr>
        <p:txBody>
          <a:bodyPr/>
          <a:lstStyle/>
          <a:p>
            <a:pPr eaLnBrk="1" hangingPunct="1"/>
            <a:r>
              <a:rPr lang="en-US" sz="2800" smtClean="0"/>
              <a:t>Intense snow, wind, cold</a:t>
            </a:r>
          </a:p>
          <a:p>
            <a:pPr lvl="1" eaLnBrk="1" hangingPunct="1"/>
            <a:r>
              <a:rPr lang="en-US" sz="2400" smtClean="0"/>
              <a:t>May want to plow only – consider dilution potential</a:t>
            </a:r>
          </a:p>
          <a:p>
            <a:pPr lvl="1" eaLnBrk="1" hangingPunct="1"/>
            <a:r>
              <a:rPr lang="en-US" sz="2400" smtClean="0"/>
              <a:t>Add deicer as temperature warms &amp; blizzard                                              conditions subside</a:t>
            </a:r>
          </a:p>
        </p:txBody>
      </p:sp>
      <p:sp>
        <p:nvSpPr>
          <p:cNvPr id="111620" name="Rectangle 5"/>
          <p:cNvSpPr>
            <a:spLocks noChangeArrowheads="1"/>
          </p:cNvSpPr>
          <p:nvPr/>
        </p:nvSpPr>
        <p:spPr bwMode="auto">
          <a:xfrm>
            <a:off x="228600" y="3733800"/>
            <a:ext cx="8229600" cy="1828800"/>
          </a:xfrm>
          <a:prstGeom prst="rect">
            <a:avLst/>
          </a:prstGeom>
          <a:noFill/>
          <a:ln w="12700">
            <a:noFill/>
            <a:miter lim="800000"/>
            <a:headEnd/>
            <a:tailEnd/>
          </a:ln>
        </p:spPr>
        <p:txBody>
          <a:bodyPr lIns="90488" tIns="44450" rIns="90488" bIns="44450"/>
          <a:lstStyle/>
          <a:p>
            <a:pPr marL="342900" indent="-342900">
              <a:spcBef>
                <a:spcPct val="20000"/>
              </a:spcBef>
              <a:buFont typeface="Arial" charset="0"/>
              <a:buChar char="•"/>
            </a:pPr>
            <a:r>
              <a:rPr lang="en-US" sz="2800">
                <a:latin typeface="Calibri" pitchFamily="34" charset="0"/>
              </a:rPr>
              <a:t>White-out conditions</a:t>
            </a:r>
          </a:p>
          <a:p>
            <a:pPr marL="342900" indent="-342900">
              <a:spcBef>
                <a:spcPct val="20000"/>
              </a:spcBef>
              <a:buFont typeface="Arial" charset="0"/>
              <a:buChar char="•"/>
            </a:pPr>
            <a:r>
              <a:rPr lang="en-US" sz="2800">
                <a:latin typeface="Calibri" pitchFamily="34" charset="0"/>
              </a:rPr>
              <a:t>Stay off road until visibility is restored</a:t>
            </a:r>
          </a:p>
          <a:p>
            <a:pPr marL="342900" indent="-342900">
              <a:spcBef>
                <a:spcPct val="20000"/>
              </a:spcBef>
              <a:buFont typeface="Arial" charset="0"/>
              <a:buChar char="•"/>
            </a:pPr>
            <a:r>
              <a:rPr lang="en-US" sz="2800">
                <a:latin typeface="Calibri" pitchFamily="34" charset="0"/>
              </a:rPr>
              <a:t>Consult with your supervisor </a:t>
            </a:r>
            <a:endParaRPr lang="en-US" sz="2400">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idx="4294967295"/>
          </p:nvPr>
        </p:nvSpPr>
        <p:spPr>
          <a:xfrm>
            <a:off x="152400" y="152400"/>
            <a:ext cx="4495800" cy="1266825"/>
          </a:xfrm>
        </p:spPr>
        <p:txBody>
          <a:bodyPr/>
          <a:lstStyle/>
          <a:p>
            <a:pPr algn="l" eaLnBrk="1" hangingPunct="1">
              <a:defRPr/>
            </a:pPr>
            <a:r>
              <a:rPr lang="en-US" kern="1200" dirty="0" smtClean="0"/>
              <a:t>Freezing Rain</a:t>
            </a:r>
          </a:p>
        </p:txBody>
      </p:sp>
      <p:sp>
        <p:nvSpPr>
          <p:cNvPr id="112643" name="Rectangle 3"/>
          <p:cNvSpPr>
            <a:spLocks noGrp="1"/>
          </p:cNvSpPr>
          <p:nvPr>
            <p:ph type="body" idx="4294967295"/>
          </p:nvPr>
        </p:nvSpPr>
        <p:spPr>
          <a:xfrm>
            <a:off x="228600" y="1752600"/>
            <a:ext cx="8229600" cy="4525963"/>
          </a:xfrm>
        </p:spPr>
        <p:txBody>
          <a:bodyPr/>
          <a:lstStyle/>
          <a:p>
            <a:pPr eaLnBrk="1" hangingPunct="1"/>
            <a:r>
              <a:rPr lang="en-US" sz="2800" smtClean="0"/>
              <a:t>Discuss Scenarios</a:t>
            </a:r>
          </a:p>
          <a:p>
            <a:pPr lvl="1" eaLnBrk="1" hangingPunct="1"/>
            <a:r>
              <a:rPr lang="en-US" sz="2400" smtClean="0"/>
              <a:t>Forecast = 2” snow from 5AM to 8AM then changing to freezing rain</a:t>
            </a:r>
          </a:p>
          <a:p>
            <a:pPr lvl="1" eaLnBrk="1" hangingPunct="1"/>
            <a:r>
              <a:rPr lang="en-US" sz="2400" smtClean="0"/>
              <a:t>Do you plow off snow or leave on?</a:t>
            </a:r>
          </a:p>
          <a:p>
            <a:pPr eaLnBrk="1" hangingPunct="1"/>
            <a:r>
              <a:rPr lang="en-US" sz="2800" smtClean="0"/>
              <a:t>Apply solids</a:t>
            </a:r>
          </a:p>
          <a:p>
            <a:pPr lvl="1" eaLnBrk="1" hangingPunct="1"/>
            <a:r>
              <a:rPr lang="en-US" sz="2400" smtClean="0"/>
              <a:t>salt and abrasives</a:t>
            </a:r>
          </a:p>
          <a:p>
            <a:pPr lvl="1" eaLnBrk="1" hangingPunct="1"/>
            <a:r>
              <a:rPr lang="en-US" sz="2400" smtClean="0"/>
              <a:t>Pre-wetted salt and abrasives</a:t>
            </a:r>
          </a:p>
          <a:p>
            <a:pPr eaLnBrk="1" hangingPunct="1"/>
            <a:r>
              <a:rPr lang="en-US" sz="2800" smtClean="0"/>
              <a:t>Abrasives give immediate traction</a:t>
            </a:r>
          </a:p>
          <a:p>
            <a:pPr eaLnBrk="1" hangingPunct="1"/>
            <a:endParaRPr lang="en-US"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399</Words>
  <Application>Microsoft Office PowerPoint</Application>
  <PresentationFormat>On-screen Show (4:3)</PresentationFormat>
  <Paragraphs>25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Blizzard Like Conditions</vt:lpstr>
      <vt:lpstr>Freezing Rain</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Blizzard Like Conditions</dc:title>
  <dc:creator>peter wisniewski</dc:creator>
  <cp:lastModifiedBy>peter wisniewski</cp:lastModifiedBy>
  <cp:revision>2</cp:revision>
  <dcterms:created xsi:type="dcterms:W3CDTF">2013-08-13T13:28:06Z</dcterms:created>
  <dcterms:modified xsi:type="dcterms:W3CDTF">2013-08-13T13:29:06Z</dcterms:modified>
</cp:coreProperties>
</file>