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tags/tag1.xml" ContentType="application/vnd.openxmlformats-officedocument.presentationml.tags+xml"/>
  <Default Extension="docx" ContentType="application/vnd.openxmlformats-officedocument.wordprocessingml.document"/>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7" r:id="rId2"/>
    <p:sldId id="258" r:id="rId3"/>
    <p:sldId id="259" r:id="rId4"/>
    <p:sldId id="260"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324"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BFF0480-66B8-4EAA-A535-D6F6070688A2}" type="datetimeFigureOut">
              <a:rPr lang="en-US" smtClean="0"/>
              <a:pPr/>
              <a:t>8/13/2013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9494C4B-8547-4368-B22D-8F82C636415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82" name="Rectangle 2"/>
          <p:cNvSpPr>
            <a:spLocks noGrp="1" noRot="1" noChangeAspect="1" noChangeArrowheads="1" noTextEdit="1"/>
          </p:cNvSpPr>
          <p:nvPr>
            <p:ph type="sldImg"/>
          </p:nvPr>
        </p:nvSpPr>
        <p:spPr>
          <a:xfrm>
            <a:off x="1912938" y="835025"/>
            <a:ext cx="3013075" cy="2260600"/>
          </a:xfrm>
          <a:ln/>
        </p:spPr>
      </p:sp>
      <p:sp>
        <p:nvSpPr>
          <p:cNvPr id="225283" name="Rectangle 3"/>
          <p:cNvSpPr>
            <a:spLocks noGrp="1" noChangeArrowheads="1"/>
          </p:cNvSpPr>
          <p:nvPr>
            <p:ph type="body" idx="1"/>
          </p:nvPr>
        </p:nvSpPr>
        <p:spPr>
          <a:xfrm>
            <a:off x="381000" y="3124266"/>
            <a:ext cx="6096000" cy="5333342"/>
          </a:xfrm>
          <a:noFill/>
          <a:ln/>
        </p:spPr>
        <p:txBody>
          <a:bodyPr/>
          <a:lstStyle/>
          <a:p>
            <a:pPr eaLnBrk="1" hangingPunct="1"/>
            <a:r>
              <a:rPr lang="en-US" sz="1000" smtClean="0"/>
              <a:t>Remember, anti-icing is the proactive operation compared to deicing as a reactive operation.</a:t>
            </a:r>
          </a:p>
          <a:p>
            <a:pPr eaLnBrk="1" hangingPunct="1"/>
            <a:r>
              <a:rPr lang="en-US" sz="1000" smtClean="0"/>
              <a:t>Anti-icing is a strategy generally used to support higher level of service goals.</a:t>
            </a:r>
          </a:p>
          <a:p>
            <a:pPr eaLnBrk="1" hangingPunct="1"/>
            <a:r>
              <a:rPr lang="en-US" sz="1000" smtClean="0"/>
              <a:t>Why Liquids? -</a:t>
            </a:r>
            <a:r>
              <a:rPr lang="en-US" sz="1000" b="1" smtClean="0"/>
              <a:t> </a:t>
            </a:r>
            <a:r>
              <a:rPr lang="en-US" sz="1000" smtClean="0"/>
              <a:t>Liquids will give us the ability to place the chemical in the needed area to stop the bonding of ice and snow with less loss of material from bounce and scatter or from traffic. </a:t>
            </a:r>
          </a:p>
          <a:p>
            <a:pPr eaLnBrk="1" hangingPunct="1"/>
            <a:r>
              <a:rPr lang="en-US" sz="1000" smtClean="0"/>
              <a:t>With anti-icing, we are initially putting material down on a dry road surface prior to the predicted storm. Liquid chemicals (salt brine and other chlorides) are the preferred anti-icing materials and are sprayed onto the road surface using truck-mounted equipment. </a:t>
            </a:r>
          </a:p>
          <a:p>
            <a:pPr eaLnBrk="1" hangingPunct="1"/>
            <a:r>
              <a:rPr lang="en-US" sz="1000" smtClean="0">
                <a:cs typeface="Times New Roman" pitchFamily="18" charset="0"/>
              </a:rPr>
              <a:t>Solid ice control chemicals can be effective in anti–icing if they are used properly. Dry solid chemicals </a:t>
            </a:r>
            <a:r>
              <a:rPr lang="en-US" sz="1000" u="sng" smtClean="0">
                <a:cs typeface="Times New Roman" pitchFamily="18" charset="0"/>
              </a:rPr>
              <a:t>cannot</a:t>
            </a:r>
            <a:r>
              <a:rPr lang="en-US" sz="1000" smtClean="0">
                <a:cs typeface="Times New Roman" pitchFamily="18" charset="0"/>
              </a:rPr>
              <a:t> be applied </a:t>
            </a:r>
            <a:r>
              <a:rPr lang="en-US" sz="1000" u="sng" smtClean="0">
                <a:cs typeface="Times New Roman" pitchFamily="18" charset="0"/>
              </a:rPr>
              <a:t>before</a:t>
            </a:r>
            <a:r>
              <a:rPr lang="en-US" sz="1000" smtClean="0">
                <a:cs typeface="Times New Roman" pitchFamily="18" charset="0"/>
              </a:rPr>
              <a:t> a snow or ice event unless there is a reasonable chance they will stay on the surface. Vehicular traffic and wind can blow dry solid chemicals off paved surfaces. Wetting dry solid chemicals with other liquid chemical solutions before they hit the paved surface makes them stick better and reduces “bounce and scatter” tendencies. Finer gradations of solid chemicals when heavily wet with a liquid will stand up to traffic and wind fairly well. </a:t>
            </a:r>
          </a:p>
          <a:p>
            <a:pPr eaLnBrk="1" hangingPunct="1"/>
            <a:r>
              <a:rPr lang="en-US" sz="1000" smtClean="0">
                <a:cs typeface="Times New Roman" pitchFamily="18" charset="0"/>
              </a:rPr>
              <a:t>Liquid ice control chemicals are very useful in an anti–icing program. Liquids can be applied to any paved surface prior to a snow or ice event and remain effective until it reaches critical dilution (the point where the solution will freeze). Liquids are not seriously displaced by traffic and the residue will remain effective for hours or even days in some conditions.</a:t>
            </a:r>
            <a:endParaRPr lang="en-US" sz="1000" smtClean="0"/>
          </a:p>
          <a:p>
            <a:pPr eaLnBrk="1" hangingPunct="1"/>
            <a:r>
              <a:rPr lang="en-US" sz="1000" smtClean="0"/>
              <a:t>Anti-icing is another ‘tool’ in your winter operations practices. </a:t>
            </a:r>
          </a:p>
          <a:p>
            <a:pPr eaLnBrk="1" hangingPunct="1"/>
            <a:r>
              <a:rPr lang="en-US" sz="1000" smtClean="0"/>
              <a:t>It is not meant to replace plowing or salt deicing.</a:t>
            </a:r>
          </a:p>
          <a:p>
            <a:pPr eaLnBrk="1" hangingPunct="1"/>
            <a:r>
              <a:rPr lang="en-US" sz="1000" smtClean="0"/>
              <a:t>It will help to decrease the efforts in plowing and salting that are needed after the storm arrives</a:t>
            </a:r>
            <a:r>
              <a:rPr lang="en-US" smtClean="0"/>
              <a:t>.</a:t>
            </a:r>
          </a:p>
          <a:p>
            <a:pPr eaLnBrk="1" hangingPunct="1"/>
            <a:endParaRPr lang="en-US" smtClean="0"/>
          </a:p>
          <a:p>
            <a:pPr eaLnBrk="1" hangingPunct="1"/>
            <a:endParaRPr lang="en-US" smtClean="0">
              <a:cs typeface="Times New Roman" pitchFamily="18" charset="0"/>
            </a:endParaRPr>
          </a:p>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6306" name="Slide Image Placeholder 1"/>
          <p:cNvSpPr>
            <a:spLocks noGrp="1" noRot="1" noChangeAspect="1" noTextEdit="1"/>
          </p:cNvSpPr>
          <p:nvPr>
            <p:ph type="sldImg"/>
          </p:nvPr>
        </p:nvSpPr>
        <p:spPr>
          <a:ln/>
        </p:spPr>
      </p:sp>
      <p:sp>
        <p:nvSpPr>
          <p:cNvPr id="226307" name="Notes Placeholder 2"/>
          <p:cNvSpPr>
            <a:spLocks noGrp="1"/>
          </p:cNvSpPr>
          <p:nvPr>
            <p:ph type="body" idx="1"/>
          </p:nvPr>
        </p:nvSpPr>
        <p:spPr>
          <a:noFill/>
          <a:ln/>
        </p:spPr>
        <p:txBody>
          <a:bodyPr/>
          <a:lstStyle/>
          <a:p>
            <a:endParaRPr lang="en-US" smtClean="0"/>
          </a:p>
        </p:txBody>
      </p:sp>
      <p:sp>
        <p:nvSpPr>
          <p:cNvPr id="4" name="Slide Number Placeholder 3"/>
          <p:cNvSpPr>
            <a:spLocks noGrp="1"/>
          </p:cNvSpPr>
          <p:nvPr>
            <p:ph type="sldNum" sz="quarter" idx="5"/>
          </p:nvPr>
        </p:nvSpPr>
        <p:spPr/>
        <p:txBody>
          <a:bodyPr/>
          <a:lstStyle/>
          <a:p>
            <a:pPr>
              <a:defRPr/>
            </a:pPr>
            <a:fld id="{A4C2FA36-8C49-45D2-815F-22E44349C342}"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7330" name="Rectangle 2"/>
          <p:cNvSpPr>
            <a:spLocks noGrp="1" noRot="1" noChangeAspect="1" noChangeArrowheads="1" noTextEdit="1"/>
          </p:cNvSpPr>
          <p:nvPr>
            <p:ph type="sldImg"/>
          </p:nvPr>
        </p:nvSpPr>
        <p:spPr>
          <a:xfrm>
            <a:off x="1912938" y="835025"/>
            <a:ext cx="3013075" cy="2260600"/>
          </a:xfrm>
          <a:ln/>
        </p:spPr>
      </p:sp>
      <p:sp>
        <p:nvSpPr>
          <p:cNvPr id="227331" name="Rectangle 3"/>
          <p:cNvSpPr>
            <a:spLocks noGrp="1" noChangeArrowheads="1"/>
          </p:cNvSpPr>
          <p:nvPr>
            <p:ph type="body" idx="1"/>
          </p:nvPr>
        </p:nvSpPr>
        <p:spPr>
          <a:xfrm>
            <a:off x="381000" y="3277324"/>
            <a:ext cx="6096000" cy="5180284"/>
          </a:xfrm>
          <a:noFill/>
          <a:ln/>
        </p:spPr>
        <p:txBody>
          <a:bodyPr/>
          <a:lstStyle/>
          <a:p>
            <a:pPr eaLnBrk="1" hangingPunct="1"/>
            <a:r>
              <a:rPr lang="en-US" smtClean="0"/>
              <a:t>There are several advantages to anti-icing.</a:t>
            </a:r>
          </a:p>
          <a:p>
            <a:pPr lvl="1" eaLnBrk="1" hangingPunct="1"/>
            <a:r>
              <a:rPr lang="en-US" smtClean="0"/>
              <a:t>First, we’re applying the chemical during good conditions instead of adverse weather conditions and unsafe roads. And careful management may reduce the need for overtime.</a:t>
            </a:r>
          </a:p>
          <a:p>
            <a:pPr lvl="1" eaLnBrk="1" hangingPunct="1"/>
            <a:r>
              <a:rPr lang="en-US" smtClean="0"/>
              <a:t>The snow and ice that accumulates cannot bond to the pavement and can therefore be removed more easily and in a shorter time. </a:t>
            </a:r>
          </a:p>
          <a:p>
            <a:pPr lvl="1" eaLnBrk="1" hangingPunct="1"/>
            <a:r>
              <a:rPr lang="en-US" smtClean="0"/>
              <a:t>The shorter time equates to increased safety on the roads.</a:t>
            </a:r>
          </a:p>
          <a:p>
            <a:pPr lvl="1" eaLnBrk="1" hangingPunct="1"/>
            <a:r>
              <a:rPr lang="en-US" smtClean="0"/>
              <a:t>The anti-icing chemicals will result in a substantial reduction in subsequent chemical use during the storm, the amount of reduction depending on all the variable conditions of the road, traffic and storm. </a:t>
            </a:r>
          </a:p>
          <a:p>
            <a:pPr lvl="1" eaLnBrk="1" hangingPunct="1"/>
            <a:r>
              <a:rPr lang="en-US" smtClean="0"/>
              <a:t>Frost problems can be reduced or eliminated with anti-icing. Since frost is difficult to forecast, the preventive nature of anti-icing has proven to be effective in areas prone to frost or black ice conditions.</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8354" name="Rectangle 2"/>
          <p:cNvSpPr>
            <a:spLocks noGrp="1" noRot="1" noChangeAspect="1" noChangeArrowheads="1" noTextEdit="1"/>
          </p:cNvSpPr>
          <p:nvPr>
            <p:ph type="sldImg"/>
          </p:nvPr>
        </p:nvSpPr>
        <p:spPr>
          <a:xfrm>
            <a:off x="1731963" y="762000"/>
            <a:ext cx="3251200" cy="2438400"/>
          </a:xfrm>
          <a:ln/>
        </p:spPr>
      </p:sp>
      <p:sp>
        <p:nvSpPr>
          <p:cNvPr id="228355" name="Rectangle 3"/>
          <p:cNvSpPr>
            <a:spLocks noGrp="1" noChangeArrowheads="1"/>
          </p:cNvSpPr>
          <p:nvPr>
            <p:ph type="body" idx="1"/>
          </p:nvPr>
        </p:nvSpPr>
        <p:spPr>
          <a:xfrm>
            <a:off x="381000" y="3277324"/>
            <a:ext cx="6096000" cy="5180284"/>
          </a:xfrm>
          <a:noFill/>
          <a:ln/>
        </p:spPr>
        <p:txBody>
          <a:bodyPr/>
          <a:lstStyle/>
          <a:p>
            <a:pPr eaLnBrk="1" hangingPunct="1"/>
            <a:r>
              <a:rPr lang="en-US" smtClean="0">
                <a:cs typeface="Times New Roman" pitchFamily="18" charset="0"/>
              </a:rPr>
              <a:t>The worst cases usually occur when the chemical treatment is quickly overwhelmed (diluted) by excessive amounts of water or ice – dilution of solution.</a:t>
            </a:r>
          </a:p>
          <a:p>
            <a:pPr eaLnBrk="1" hangingPunct="1"/>
            <a:r>
              <a:rPr lang="en-US" smtClean="0">
                <a:cs typeface="Times New Roman" pitchFamily="18" charset="0"/>
              </a:rPr>
              <a:t>Blizzard conditions (intense snowfall, wind, very cold temperatures) quickly dilute ice control chemicals and can render them virtually useless. </a:t>
            </a:r>
          </a:p>
          <a:p>
            <a:pPr eaLnBrk="1" hangingPunct="1"/>
            <a:r>
              <a:rPr lang="en-US" sz="1400" i="1" smtClean="0">
                <a:cs typeface="Times New Roman" pitchFamily="18" charset="0"/>
              </a:rPr>
              <a:t>If the pavement temperature going into and coming out of a blizzard  is</a:t>
            </a:r>
            <a:r>
              <a:rPr lang="en-US" smtClean="0">
                <a:cs typeface="Times New Roman" pitchFamily="18" charset="0"/>
              </a:rPr>
              <a:t> expected to be extremely low, then plowing only may be the best strategy. </a:t>
            </a:r>
          </a:p>
          <a:p>
            <a:pPr eaLnBrk="1" hangingPunct="1"/>
            <a:r>
              <a:rPr lang="en-US" smtClean="0">
                <a:cs typeface="Times New Roman" pitchFamily="18" charset="0"/>
              </a:rPr>
              <a:t>After the blizzard, if it is still very cold, you may want to use abrasives as necessary until warmer temperatures will allow chemical deicing to work. </a:t>
            </a:r>
          </a:p>
          <a:p>
            <a:pPr eaLnBrk="1" hangingPunct="1"/>
            <a:r>
              <a:rPr lang="en-US" smtClean="0">
                <a:cs typeface="Times New Roman" pitchFamily="18" charset="0"/>
              </a:rPr>
              <a:t>If the pavement temperature throughout and after the blizzard is likely to be fairly warm, a treatment with an ice control chemical before or early in the storm followed by plowing only throughout the storm, will make deicing at the end of the storm much quicker.</a:t>
            </a:r>
          </a:p>
          <a:p>
            <a:pPr eaLnBrk="1" hangingPunct="1"/>
            <a:r>
              <a:rPr lang="en-US" smtClean="0">
                <a:cs typeface="Times New Roman" pitchFamily="18" charset="0"/>
              </a:rPr>
              <a:t>Good weather forecasting data and experience will dictate good judgment calls when needed in these conditions. </a:t>
            </a:r>
          </a:p>
          <a:p>
            <a:pPr eaLnBrk="1" hangingPunct="1"/>
            <a:r>
              <a:rPr lang="en-US" sz="1400" i="1" smtClean="0">
                <a:cs typeface="Times New Roman" pitchFamily="18" charset="0"/>
              </a:rPr>
              <a:t>In situations where falling and/or blowing snow make visibility near zero, it is a good idea to get snow and ice control vehicles well off the road. Operating in those conditions is a risk to </a:t>
            </a:r>
            <a:r>
              <a:rPr lang="en-US" sz="1400" i="1" u="sng" smtClean="0">
                <a:cs typeface="Times New Roman" pitchFamily="18" charset="0"/>
              </a:rPr>
              <a:t>everyone</a:t>
            </a:r>
            <a:r>
              <a:rPr lang="en-US" sz="1400" i="1" smtClean="0">
                <a:cs typeface="Times New Roman" pitchFamily="18" charset="0"/>
              </a:rPr>
              <a:t> involved.</a:t>
            </a:r>
            <a:endParaRPr lang="en-US" sz="1400" i="1"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9378" name="Rectangle 2"/>
          <p:cNvSpPr>
            <a:spLocks noGrp="1" noRot="1" noChangeAspect="1" noChangeArrowheads="1" noTextEdit="1"/>
          </p:cNvSpPr>
          <p:nvPr>
            <p:ph type="sldImg"/>
          </p:nvPr>
        </p:nvSpPr>
        <p:spPr>
          <a:xfrm>
            <a:off x="1912938" y="835025"/>
            <a:ext cx="3013075" cy="2260600"/>
          </a:xfrm>
          <a:ln/>
        </p:spPr>
      </p:sp>
      <p:sp>
        <p:nvSpPr>
          <p:cNvPr id="229379" name="Rectangle 3"/>
          <p:cNvSpPr>
            <a:spLocks noGrp="1" noChangeArrowheads="1"/>
          </p:cNvSpPr>
          <p:nvPr>
            <p:ph type="body" idx="1"/>
          </p:nvPr>
        </p:nvSpPr>
        <p:spPr>
          <a:xfrm>
            <a:off x="381000" y="3277324"/>
            <a:ext cx="6096000" cy="5180284"/>
          </a:xfrm>
          <a:noFill/>
          <a:ln/>
        </p:spPr>
        <p:txBody>
          <a:bodyPr/>
          <a:lstStyle/>
          <a:p>
            <a:pPr eaLnBrk="1" hangingPunct="1"/>
            <a:r>
              <a:rPr lang="en-US" smtClean="0">
                <a:cs typeface="Times New Roman" pitchFamily="18" charset="0"/>
              </a:rPr>
              <a:t>Rapidly accumulating freezing rain is another maintenance nightmare. The best strategy is to apply solid ice control chemicals, in </a:t>
            </a:r>
            <a:r>
              <a:rPr lang="en-US" u="sng" smtClean="0">
                <a:cs typeface="Times New Roman" pitchFamily="18" charset="0"/>
              </a:rPr>
              <a:t>very narrow</a:t>
            </a:r>
            <a:r>
              <a:rPr lang="en-US" smtClean="0">
                <a:cs typeface="Times New Roman" pitchFamily="18" charset="0"/>
              </a:rPr>
              <a:t> bands in the high-side wheel path of each lane. </a:t>
            </a:r>
          </a:p>
          <a:p>
            <a:pPr eaLnBrk="1" hangingPunct="1"/>
            <a:r>
              <a:rPr lang="en-US" smtClean="0">
                <a:cs typeface="Times New Roman" pitchFamily="18" charset="0"/>
              </a:rPr>
              <a:t>With luck, there will be a location in each lane that will provide enough friction to allow vehicles to stop and steer.</a:t>
            </a:r>
          </a:p>
          <a:p>
            <a:pPr eaLnBrk="1" hangingPunct="1"/>
            <a:r>
              <a:rPr lang="en-US" smtClean="0">
                <a:cs typeface="Times New Roman" pitchFamily="18" charset="0"/>
              </a:rPr>
              <a:t>Freezing rain may dictate the immediate use of a salt/abrasive mix. The abrasives will give immediate traction while the salt will start the melting action needed to control icy conditions. (Heavy freezing rain may quickly smother abrasives and chemicals if applied in wider bands.)</a:t>
            </a:r>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3A93E8-34D3-4E02-BA40-B397688CBD72}" type="datetimeFigureOut">
              <a:rPr lang="en-US" smtClean="0"/>
              <a:pPr/>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CBB10-1B72-4399-8E2D-006CB405079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3A93E8-34D3-4E02-BA40-B397688CBD72}" type="datetimeFigureOut">
              <a:rPr lang="en-US" smtClean="0"/>
              <a:pPr/>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CBB10-1B72-4399-8E2D-006CB405079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3A93E8-34D3-4E02-BA40-B397688CBD72}" type="datetimeFigureOut">
              <a:rPr lang="en-US" smtClean="0"/>
              <a:pPr/>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CBB10-1B72-4399-8E2D-006CB405079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3A93E8-34D3-4E02-BA40-B397688CBD72}" type="datetimeFigureOut">
              <a:rPr lang="en-US" smtClean="0"/>
              <a:pPr/>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CBB10-1B72-4399-8E2D-006CB405079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3A93E8-34D3-4E02-BA40-B397688CBD72}" type="datetimeFigureOut">
              <a:rPr lang="en-US" smtClean="0"/>
              <a:pPr/>
              <a:t>8/13/2013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83CBB10-1B72-4399-8E2D-006CB4050792}"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3A93E8-34D3-4E02-BA40-B397688CBD72}" type="datetimeFigureOut">
              <a:rPr lang="en-US" smtClean="0"/>
              <a:pPr/>
              <a:t>8/13/2013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CBB10-1B72-4399-8E2D-006CB405079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3A93E8-34D3-4E02-BA40-B397688CBD72}" type="datetimeFigureOut">
              <a:rPr lang="en-US" smtClean="0"/>
              <a:pPr/>
              <a:t>8/13/2013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83CBB10-1B72-4399-8E2D-006CB405079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3A93E8-34D3-4E02-BA40-B397688CBD72}" type="datetimeFigureOut">
              <a:rPr lang="en-US" smtClean="0"/>
              <a:pPr/>
              <a:t>8/13/2013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83CBB10-1B72-4399-8E2D-006CB405079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3A93E8-34D3-4E02-BA40-B397688CBD72}" type="datetimeFigureOut">
              <a:rPr lang="en-US" smtClean="0"/>
              <a:pPr/>
              <a:t>8/13/2013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83CBB10-1B72-4399-8E2D-006CB405079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3A93E8-34D3-4E02-BA40-B397688CBD72}" type="datetimeFigureOut">
              <a:rPr lang="en-US" smtClean="0"/>
              <a:pPr/>
              <a:t>8/13/2013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CBB10-1B72-4399-8E2D-006CB405079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3A93E8-34D3-4E02-BA40-B397688CBD72}" type="datetimeFigureOut">
              <a:rPr lang="en-US" smtClean="0"/>
              <a:pPr/>
              <a:t>8/13/2013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83CBB10-1B72-4399-8E2D-006CB4050792}"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3A93E8-34D3-4E02-BA40-B397688CBD72}" type="datetimeFigureOut">
              <a:rPr lang="en-US" smtClean="0"/>
              <a:pPr/>
              <a:t>8/13/2013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83CBB10-1B72-4399-8E2D-006CB4050792}"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xml"/><Relationship Id="rId1" Type="http://schemas.openxmlformats.org/officeDocument/2006/relationships/vmlDrawing" Target="../drawings/vmlDrawing1.vml"/><Relationship Id="rId5" Type="http://schemas.openxmlformats.org/officeDocument/2006/relationships/package" Target="../embeddings/Microsoft_Office_Word_Document1.docx"/><Relationship Id="rId4"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2"/>
          <p:cNvSpPr>
            <a:spLocks noGrp="1"/>
          </p:cNvSpPr>
          <p:nvPr>
            <p:ph type="title" idx="4294967295"/>
          </p:nvPr>
        </p:nvSpPr>
        <p:spPr>
          <a:xfrm>
            <a:off x="152400" y="152400"/>
            <a:ext cx="4495800" cy="1266825"/>
          </a:xfrm>
        </p:spPr>
        <p:txBody>
          <a:bodyPr/>
          <a:lstStyle/>
          <a:p>
            <a:pPr algn="l" eaLnBrk="1" hangingPunct="1">
              <a:defRPr/>
            </a:pPr>
            <a:r>
              <a:rPr lang="en-US" kern="1200" dirty="0" smtClean="0"/>
              <a:t>Anti-Icing</a:t>
            </a:r>
          </a:p>
        </p:txBody>
      </p:sp>
      <p:sp>
        <p:nvSpPr>
          <p:cNvPr id="109571" name="Rectangle 3"/>
          <p:cNvSpPr>
            <a:spLocks noGrp="1"/>
          </p:cNvSpPr>
          <p:nvPr>
            <p:ph type="body" idx="4294967295"/>
          </p:nvPr>
        </p:nvSpPr>
        <p:spPr>
          <a:xfrm>
            <a:off x="457200" y="1828800"/>
            <a:ext cx="8229600" cy="4525963"/>
          </a:xfrm>
        </p:spPr>
        <p:txBody>
          <a:bodyPr/>
          <a:lstStyle/>
          <a:p>
            <a:pPr eaLnBrk="1" hangingPunct="1"/>
            <a:r>
              <a:rPr lang="en-US" sz="2800" smtClean="0"/>
              <a:t>Anti-icing vs. Deicing</a:t>
            </a:r>
          </a:p>
          <a:p>
            <a:pPr eaLnBrk="1" hangingPunct="1">
              <a:buFont typeface="Arial" charset="0"/>
              <a:buNone/>
            </a:pPr>
            <a:r>
              <a:rPr lang="en-US" sz="2800" smtClean="0"/>
              <a:t>	“Proactive vs Reactive”</a:t>
            </a:r>
          </a:p>
          <a:p>
            <a:pPr eaLnBrk="1" hangingPunct="1"/>
            <a:r>
              <a:rPr lang="en-US" sz="2800" smtClean="0"/>
              <a:t>Chemicals </a:t>
            </a:r>
          </a:p>
          <a:p>
            <a:pPr lvl="1" eaLnBrk="1" hangingPunct="1"/>
            <a:r>
              <a:rPr lang="en-US" sz="2800" smtClean="0"/>
              <a:t>Prewetted salt</a:t>
            </a:r>
          </a:p>
          <a:p>
            <a:pPr lvl="1" eaLnBrk="1" hangingPunct="1"/>
            <a:r>
              <a:rPr lang="en-US" sz="2800" smtClean="0"/>
              <a:t>Liquids</a:t>
            </a:r>
          </a:p>
          <a:p>
            <a:pPr eaLnBrk="1" hangingPunct="1"/>
            <a:r>
              <a:rPr lang="en-US" sz="2800" smtClean="0"/>
              <a:t>Another ‘tool’ for winter operations</a:t>
            </a:r>
          </a:p>
          <a:p>
            <a:pPr lvl="1" eaLnBrk="1" hangingPunct="1"/>
            <a:r>
              <a:rPr lang="en-US" sz="2800" smtClean="0"/>
              <a:t>Can reduce, but will not </a:t>
            </a:r>
            <a:r>
              <a:rPr lang="en-US" sz="2800" u="sng" smtClean="0"/>
              <a:t>eliminate</a:t>
            </a:r>
            <a:r>
              <a:rPr lang="en-US" sz="2800" smtClean="0"/>
              <a:t>, need for additional salting or plowing</a:t>
            </a: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Title 1"/>
          <p:cNvSpPr>
            <a:spLocks noGrp="1"/>
          </p:cNvSpPr>
          <p:nvPr>
            <p:ph type="title" idx="4294967295"/>
          </p:nvPr>
        </p:nvSpPr>
        <p:spPr>
          <a:xfrm>
            <a:off x="228600" y="228600"/>
            <a:ext cx="8229600" cy="1143000"/>
          </a:xfrm>
        </p:spPr>
        <p:txBody>
          <a:bodyPr lIns="92075" tIns="46038" rIns="92075" bIns="46038"/>
          <a:lstStyle/>
          <a:p>
            <a:pPr algn="l" eaLnBrk="1" hangingPunct="1">
              <a:defRPr/>
            </a:pPr>
            <a:r>
              <a:rPr lang="en-US" kern="1200" dirty="0" smtClean="0"/>
              <a:t>Anti-Icing Decision Tree</a:t>
            </a:r>
          </a:p>
        </p:txBody>
      </p:sp>
      <p:graphicFrame>
        <p:nvGraphicFramePr>
          <p:cNvPr id="8194" name="Object 11"/>
          <p:cNvGraphicFramePr>
            <a:graphicFrameLocks noChangeAspect="1"/>
          </p:cNvGraphicFramePr>
          <p:nvPr/>
        </p:nvGraphicFramePr>
        <p:xfrm>
          <a:off x="685800" y="1830388"/>
          <a:ext cx="6629400" cy="5027612"/>
        </p:xfrm>
        <a:graphic>
          <a:graphicData uri="http://schemas.openxmlformats.org/presentationml/2006/ole">
            <p:oleObj spid="_x0000_s1026" name="Document" r:id="rId5" imgW="9077211" imgH="6884622" progId="Word.Document.12">
              <p:embed/>
            </p:oleObj>
          </a:graphicData>
        </a:graphic>
      </p:graphicFrame>
    </p:spTree>
    <p:custDataLst>
      <p:tags r:id="rId2"/>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6434" name="Rectangle 2"/>
          <p:cNvSpPr>
            <a:spLocks noGrp="1"/>
          </p:cNvSpPr>
          <p:nvPr>
            <p:ph type="title" idx="4294967295"/>
          </p:nvPr>
        </p:nvSpPr>
        <p:spPr>
          <a:xfrm>
            <a:off x="152400" y="304800"/>
            <a:ext cx="8229600" cy="1009650"/>
          </a:xfrm>
        </p:spPr>
        <p:txBody>
          <a:bodyPr/>
          <a:lstStyle/>
          <a:p>
            <a:pPr algn="l" eaLnBrk="1" hangingPunct="1">
              <a:defRPr/>
            </a:pPr>
            <a:r>
              <a:rPr lang="en-US" kern="1200" dirty="0" smtClean="0"/>
              <a:t>Anti-Icing Advantages</a:t>
            </a:r>
          </a:p>
        </p:txBody>
      </p:sp>
      <p:sp>
        <p:nvSpPr>
          <p:cNvPr id="110595" name="Rectangle 3"/>
          <p:cNvSpPr>
            <a:spLocks noGrp="1"/>
          </p:cNvSpPr>
          <p:nvPr>
            <p:ph type="body" idx="4294967295"/>
          </p:nvPr>
        </p:nvSpPr>
        <p:spPr>
          <a:xfrm>
            <a:off x="381000" y="1828800"/>
            <a:ext cx="7315200" cy="4495800"/>
          </a:xfrm>
        </p:spPr>
        <p:txBody>
          <a:bodyPr/>
          <a:lstStyle/>
          <a:p>
            <a:pPr eaLnBrk="1" hangingPunct="1"/>
            <a:r>
              <a:rPr lang="en-US" sz="2800" smtClean="0"/>
              <a:t>Applied during better conditions (before the storm)</a:t>
            </a:r>
          </a:p>
          <a:p>
            <a:pPr eaLnBrk="1" hangingPunct="1"/>
            <a:r>
              <a:rPr lang="en-US" sz="2800" smtClean="0"/>
              <a:t>Snow &amp; ice removed more easily and more quickly</a:t>
            </a:r>
          </a:p>
          <a:p>
            <a:pPr eaLnBrk="1" hangingPunct="1"/>
            <a:r>
              <a:rPr lang="en-US" sz="2800" smtClean="0"/>
              <a:t>Safety increased in shorter time</a:t>
            </a:r>
          </a:p>
          <a:p>
            <a:pPr eaLnBrk="1" hangingPunct="1"/>
            <a:r>
              <a:rPr lang="en-US" sz="2800" smtClean="0"/>
              <a:t>Can reduce chemical use by 50 to 80%</a:t>
            </a:r>
          </a:p>
          <a:p>
            <a:pPr eaLnBrk="1" hangingPunct="1">
              <a:buFont typeface="Arial" charset="0"/>
              <a:buNone/>
            </a:pPr>
            <a:endParaRPr lang="en-US" sz="2100" smtClean="0"/>
          </a:p>
        </p:txBody>
      </p:sp>
    </p:spTree>
  </p:cSld>
  <p:clrMapOvr>
    <a:masterClrMapping/>
  </p:clrMapOvr>
  <p:transition>
    <p:blinds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2"/>
          <p:cNvSpPr>
            <a:spLocks noGrp="1"/>
          </p:cNvSpPr>
          <p:nvPr>
            <p:ph type="title" idx="4294967295"/>
          </p:nvPr>
        </p:nvSpPr>
        <p:spPr>
          <a:xfrm>
            <a:off x="160338" y="152400"/>
            <a:ext cx="8229600" cy="1143000"/>
          </a:xfrm>
        </p:spPr>
        <p:txBody>
          <a:bodyPr/>
          <a:lstStyle/>
          <a:p>
            <a:pPr algn="l" eaLnBrk="1" hangingPunct="1">
              <a:defRPr/>
            </a:pPr>
            <a:r>
              <a:rPr lang="en-US" kern="1200" dirty="0" smtClean="0"/>
              <a:t>Blizzard Like Conditions</a:t>
            </a:r>
          </a:p>
        </p:txBody>
      </p:sp>
      <p:sp>
        <p:nvSpPr>
          <p:cNvPr id="111619" name="Rectangle 3"/>
          <p:cNvSpPr>
            <a:spLocks noGrp="1"/>
          </p:cNvSpPr>
          <p:nvPr>
            <p:ph type="body" idx="4294967295"/>
          </p:nvPr>
        </p:nvSpPr>
        <p:spPr>
          <a:xfrm>
            <a:off x="152400" y="1676400"/>
            <a:ext cx="8229600" cy="5029200"/>
          </a:xfrm>
        </p:spPr>
        <p:txBody>
          <a:bodyPr/>
          <a:lstStyle/>
          <a:p>
            <a:pPr eaLnBrk="1" hangingPunct="1"/>
            <a:r>
              <a:rPr lang="en-US" sz="2800" smtClean="0"/>
              <a:t>Intense snow, wind, cold</a:t>
            </a:r>
          </a:p>
          <a:p>
            <a:pPr lvl="1" eaLnBrk="1" hangingPunct="1"/>
            <a:r>
              <a:rPr lang="en-US" sz="2400" smtClean="0"/>
              <a:t>May want to plow only – consider dilution potential</a:t>
            </a:r>
          </a:p>
          <a:p>
            <a:pPr lvl="1" eaLnBrk="1" hangingPunct="1"/>
            <a:r>
              <a:rPr lang="en-US" sz="2400" smtClean="0"/>
              <a:t>Add deicer as temperature warms &amp; blizzard                                              conditions subside</a:t>
            </a:r>
          </a:p>
        </p:txBody>
      </p:sp>
      <p:sp>
        <p:nvSpPr>
          <p:cNvPr id="111620" name="Rectangle 5"/>
          <p:cNvSpPr>
            <a:spLocks noChangeArrowheads="1"/>
          </p:cNvSpPr>
          <p:nvPr/>
        </p:nvSpPr>
        <p:spPr bwMode="auto">
          <a:xfrm>
            <a:off x="228600" y="3733800"/>
            <a:ext cx="8229600" cy="1828800"/>
          </a:xfrm>
          <a:prstGeom prst="rect">
            <a:avLst/>
          </a:prstGeom>
          <a:noFill/>
          <a:ln w="12700">
            <a:noFill/>
            <a:miter lim="800000"/>
            <a:headEnd/>
            <a:tailEnd/>
          </a:ln>
        </p:spPr>
        <p:txBody>
          <a:bodyPr lIns="90488" tIns="44450" rIns="90488" bIns="44450"/>
          <a:lstStyle/>
          <a:p>
            <a:pPr marL="342900" indent="-342900">
              <a:spcBef>
                <a:spcPct val="20000"/>
              </a:spcBef>
              <a:buFont typeface="Arial" charset="0"/>
              <a:buChar char="•"/>
            </a:pPr>
            <a:r>
              <a:rPr lang="en-US" sz="2800">
                <a:latin typeface="Calibri" pitchFamily="34" charset="0"/>
              </a:rPr>
              <a:t>White-out conditions</a:t>
            </a:r>
          </a:p>
          <a:p>
            <a:pPr marL="342900" indent="-342900">
              <a:spcBef>
                <a:spcPct val="20000"/>
              </a:spcBef>
              <a:buFont typeface="Arial" charset="0"/>
              <a:buChar char="•"/>
            </a:pPr>
            <a:r>
              <a:rPr lang="en-US" sz="2800">
                <a:latin typeface="Calibri" pitchFamily="34" charset="0"/>
              </a:rPr>
              <a:t>Stay off road until visibility is restored</a:t>
            </a:r>
          </a:p>
          <a:p>
            <a:pPr marL="342900" indent="-342900">
              <a:spcBef>
                <a:spcPct val="20000"/>
              </a:spcBef>
              <a:buFont typeface="Arial" charset="0"/>
              <a:buChar char="•"/>
            </a:pPr>
            <a:r>
              <a:rPr lang="en-US" sz="2800">
                <a:latin typeface="Calibri" pitchFamily="34" charset="0"/>
              </a:rPr>
              <a:t>Consult with your supervisor </a:t>
            </a:r>
            <a:endParaRPr lang="en-US" sz="2400">
              <a:latin typeface="Calibri" pitchFamily="34" charset="0"/>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p:cNvSpPr>
          <p:nvPr>
            <p:ph type="title" idx="4294967295"/>
          </p:nvPr>
        </p:nvSpPr>
        <p:spPr>
          <a:xfrm>
            <a:off x="152400" y="152400"/>
            <a:ext cx="4495800" cy="1266825"/>
          </a:xfrm>
        </p:spPr>
        <p:txBody>
          <a:bodyPr/>
          <a:lstStyle/>
          <a:p>
            <a:pPr algn="l" eaLnBrk="1" hangingPunct="1">
              <a:defRPr/>
            </a:pPr>
            <a:r>
              <a:rPr lang="en-US" kern="1200" dirty="0" smtClean="0"/>
              <a:t>Freezing Rain</a:t>
            </a:r>
          </a:p>
        </p:txBody>
      </p:sp>
      <p:sp>
        <p:nvSpPr>
          <p:cNvPr id="112643" name="Rectangle 3"/>
          <p:cNvSpPr>
            <a:spLocks noGrp="1"/>
          </p:cNvSpPr>
          <p:nvPr>
            <p:ph type="body" idx="4294967295"/>
          </p:nvPr>
        </p:nvSpPr>
        <p:spPr>
          <a:xfrm>
            <a:off x="228600" y="1752600"/>
            <a:ext cx="8229600" cy="4525963"/>
          </a:xfrm>
        </p:spPr>
        <p:txBody>
          <a:bodyPr/>
          <a:lstStyle/>
          <a:p>
            <a:pPr eaLnBrk="1" hangingPunct="1"/>
            <a:r>
              <a:rPr lang="en-US" sz="2800" smtClean="0"/>
              <a:t>Discuss Scenarios</a:t>
            </a:r>
          </a:p>
          <a:p>
            <a:pPr lvl="1" eaLnBrk="1" hangingPunct="1"/>
            <a:r>
              <a:rPr lang="en-US" sz="2400" smtClean="0"/>
              <a:t>Forecast = 2” snow from 5AM to 8AM then changing to freezing rain</a:t>
            </a:r>
          </a:p>
          <a:p>
            <a:pPr lvl="1" eaLnBrk="1" hangingPunct="1"/>
            <a:r>
              <a:rPr lang="en-US" sz="2400" smtClean="0"/>
              <a:t>Do you plow off snow or leave on?</a:t>
            </a:r>
          </a:p>
          <a:p>
            <a:pPr eaLnBrk="1" hangingPunct="1"/>
            <a:r>
              <a:rPr lang="en-US" sz="2800" smtClean="0"/>
              <a:t>Apply solids</a:t>
            </a:r>
          </a:p>
          <a:p>
            <a:pPr lvl="1" eaLnBrk="1" hangingPunct="1"/>
            <a:r>
              <a:rPr lang="en-US" sz="2400" smtClean="0"/>
              <a:t>salt and abrasives</a:t>
            </a:r>
          </a:p>
          <a:p>
            <a:pPr lvl="1" eaLnBrk="1" hangingPunct="1"/>
            <a:r>
              <a:rPr lang="en-US" sz="2400" smtClean="0"/>
              <a:t>Pre-wetted salt and abrasives</a:t>
            </a:r>
          </a:p>
          <a:p>
            <a:pPr eaLnBrk="1" hangingPunct="1"/>
            <a:r>
              <a:rPr lang="en-US" sz="2800" smtClean="0"/>
              <a:t>Abrasives give immediate traction</a:t>
            </a:r>
          </a:p>
          <a:p>
            <a:pPr eaLnBrk="1" hangingPunct="1"/>
            <a:endParaRPr lang="en-US" smtClean="0"/>
          </a:p>
        </p:txBody>
      </p:sp>
    </p:spTree>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NOPREFERENCE" val="False"/>
  <p:tag name="DELIMITERS" val="3.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907</Words>
  <Application>Microsoft Office PowerPoint</Application>
  <PresentationFormat>On-screen Show (4:3)</PresentationFormat>
  <Paragraphs>56</Paragraphs>
  <Slides>5</Slides>
  <Notes>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5</vt:i4>
      </vt:variant>
    </vt:vector>
  </HeadingPairs>
  <TitlesOfParts>
    <vt:vector size="7" baseType="lpstr">
      <vt:lpstr>Office Theme</vt:lpstr>
      <vt:lpstr>Document</vt:lpstr>
      <vt:lpstr>Anti-Icing</vt:lpstr>
      <vt:lpstr>Anti-Icing Decision Tree</vt:lpstr>
      <vt:lpstr>Anti-Icing Advantages</vt:lpstr>
      <vt:lpstr>Blizzard Like Conditions</vt:lpstr>
      <vt:lpstr>Freezing Rain</vt:lpstr>
    </vt:vector>
  </TitlesOfParts>
  <Company>Wisconsin Department of Transportation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Anti-Icing</dc:title>
  <dc:creator>peter wisniewski</dc:creator>
  <cp:lastModifiedBy>peter wisniewski</cp:lastModifiedBy>
  <cp:revision>2</cp:revision>
  <dcterms:created xsi:type="dcterms:W3CDTF">2013-08-13T13:25:59Z</dcterms:created>
  <dcterms:modified xsi:type="dcterms:W3CDTF">2013-08-13T15:43:15Z</dcterms:modified>
</cp:coreProperties>
</file>