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E27B6-E674-47BA-A7DC-32142060C24F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C0ED5-3E3F-4859-BCB2-1598925E6B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1963" y="762000"/>
            <a:ext cx="3251200" cy="2438400"/>
          </a:xfrm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77324"/>
            <a:ext cx="5029200" cy="5180284"/>
          </a:xfrm>
          <a:noFill/>
          <a:ln/>
        </p:spPr>
        <p:txBody>
          <a:bodyPr/>
          <a:lstStyle/>
          <a:p>
            <a:r>
              <a:rPr lang="en-US" smtClean="0"/>
              <a:t>Anti-icing equipment could again include salt brine production units as shown before for prewetting operations along with storage tanks, or just storage tanks for other anti-icing products such as calcium or magnesium chlorides to be delivered to the site in bulk.</a:t>
            </a:r>
          </a:p>
          <a:p>
            <a:r>
              <a:rPr lang="en-US" smtClean="0"/>
              <a:t>All types of tank trucks or trucks with portable tanks plus spray pumps and bars are the most common equipment being used for anti-icing operations.</a:t>
            </a:r>
          </a:p>
          <a:p>
            <a:r>
              <a:rPr lang="en-US" smtClean="0"/>
              <a:t>Application rates are controlled with accurate ground speed control systems.</a:t>
            </a:r>
          </a:p>
          <a:p>
            <a:r>
              <a:rPr lang="en-US" smtClean="0"/>
              <a:t>Anti-icing operations require a thorough understanding of pavement conditions and the chemicals being used along with accurate weather information.</a:t>
            </a:r>
          </a:p>
          <a:p>
            <a:r>
              <a:rPr lang="en-US" sz="1400" i="1" smtClean="0"/>
              <a:t>The Manual of Practice for a n Effective Anti-icing Program, Publication No. FHWA-RD-95-202 describes anti-icing in detail</a:t>
            </a:r>
            <a:r>
              <a:rPr lang="en-US" smtClean="0"/>
              <a:t> and is available from the Federal Highway Administration.  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DB2E-7A6D-4E54-95A4-5386A59475B8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AA33-BF1B-436D-82C8-7C4E1CB3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DB2E-7A6D-4E54-95A4-5386A59475B8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AA33-BF1B-436D-82C8-7C4E1CB3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DB2E-7A6D-4E54-95A4-5386A59475B8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AA33-BF1B-436D-82C8-7C4E1CB3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DB2E-7A6D-4E54-95A4-5386A59475B8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AA33-BF1B-436D-82C8-7C4E1CB3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DB2E-7A6D-4E54-95A4-5386A59475B8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AA33-BF1B-436D-82C8-7C4E1CB3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DB2E-7A6D-4E54-95A4-5386A59475B8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AA33-BF1B-436D-82C8-7C4E1CB3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DB2E-7A6D-4E54-95A4-5386A59475B8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AA33-BF1B-436D-82C8-7C4E1CB3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DB2E-7A6D-4E54-95A4-5386A59475B8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AA33-BF1B-436D-82C8-7C4E1CB3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DB2E-7A6D-4E54-95A4-5386A59475B8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AA33-BF1B-436D-82C8-7C4E1CB3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DB2E-7A6D-4E54-95A4-5386A59475B8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AA33-BF1B-436D-82C8-7C4E1CB3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DB2E-7A6D-4E54-95A4-5386A59475B8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AA33-BF1B-436D-82C8-7C4E1CB332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DB2E-7A6D-4E54-95A4-5386A59475B8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CAA33-BF1B-436D-82C8-7C4E1CB332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 idx="4294967295"/>
          </p:nvPr>
        </p:nvSpPr>
        <p:spPr>
          <a:xfrm>
            <a:off x="184150" y="304800"/>
            <a:ext cx="5759450" cy="9223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kern="1200" dirty="0" smtClean="0"/>
              <a:t>Anti-icing Equipment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1450" y="1676400"/>
            <a:ext cx="4400550" cy="3340100"/>
            <a:chOff x="0" y="576"/>
            <a:chExt cx="2772" cy="2104"/>
          </a:xfrm>
        </p:grpSpPr>
        <p:pic>
          <p:nvPicPr>
            <p:cNvPr id="56334" name="Picture 4" descr="brine storage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576"/>
              <a:ext cx="2772" cy="2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2" y="1920"/>
              <a:ext cx="1013" cy="672"/>
              <a:chOff x="336" y="2016"/>
              <a:chExt cx="1013" cy="672"/>
            </a:xfrm>
          </p:grpSpPr>
          <p:sp>
            <p:nvSpPr>
              <p:cNvPr id="56336" name="Rectangle 6"/>
              <p:cNvSpPr>
                <a:spLocks noChangeArrowheads="1"/>
              </p:cNvSpPr>
              <p:nvPr/>
            </p:nvSpPr>
            <p:spPr bwMode="auto">
              <a:xfrm>
                <a:off x="336" y="2016"/>
                <a:ext cx="960" cy="67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37" name="Text Box 7"/>
              <p:cNvSpPr txBox="1">
                <a:spLocks noChangeArrowheads="1"/>
              </p:cNvSpPr>
              <p:nvPr/>
            </p:nvSpPr>
            <p:spPr bwMode="auto">
              <a:xfrm>
                <a:off x="336" y="2016"/>
                <a:ext cx="1013" cy="59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 b="1"/>
                  <a:t>Liquid Storage</a:t>
                </a:r>
              </a:p>
            </p:txBody>
          </p:sp>
        </p:grp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77975" y="3503613"/>
            <a:ext cx="7413625" cy="3278187"/>
            <a:chOff x="912" y="2255"/>
            <a:chExt cx="4670" cy="2065"/>
          </a:xfrm>
        </p:grpSpPr>
        <p:pic>
          <p:nvPicPr>
            <p:cNvPr id="56330" name="Picture 9" descr="IMG00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6" y="2255"/>
              <a:ext cx="2126" cy="20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912" y="3312"/>
              <a:ext cx="2544" cy="624"/>
              <a:chOff x="912" y="3312"/>
              <a:chExt cx="2544" cy="624"/>
            </a:xfrm>
          </p:grpSpPr>
          <p:sp>
            <p:nvSpPr>
              <p:cNvPr id="56332" name="Rectangle 11"/>
              <p:cNvSpPr>
                <a:spLocks noChangeArrowheads="1"/>
              </p:cNvSpPr>
              <p:nvPr/>
            </p:nvSpPr>
            <p:spPr bwMode="auto">
              <a:xfrm>
                <a:off x="912" y="3312"/>
                <a:ext cx="2544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33" name="Text Box 12"/>
              <p:cNvSpPr txBox="1">
                <a:spLocks noChangeArrowheads="1"/>
              </p:cNvSpPr>
              <p:nvPr/>
            </p:nvSpPr>
            <p:spPr bwMode="auto">
              <a:xfrm>
                <a:off x="960" y="3312"/>
                <a:ext cx="2496" cy="59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 b="1"/>
                  <a:t>Truck mounted application equipment</a:t>
                </a:r>
              </a:p>
            </p:txBody>
          </p:sp>
        </p:grpSp>
      </p:grp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3886200" y="1627188"/>
            <a:ext cx="4648200" cy="2487612"/>
            <a:chOff x="2400" y="528"/>
            <a:chExt cx="2928" cy="1567"/>
          </a:xfrm>
        </p:grpSpPr>
        <p:pic>
          <p:nvPicPr>
            <p:cNvPr id="56326" name="Picture 14" descr="SLIDE 54 c - Salt Brine Production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24" y="528"/>
              <a:ext cx="2304" cy="15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2400" y="1632"/>
              <a:ext cx="1968" cy="336"/>
              <a:chOff x="2064" y="672"/>
              <a:chExt cx="1968" cy="336"/>
            </a:xfrm>
          </p:grpSpPr>
          <p:sp>
            <p:nvSpPr>
              <p:cNvPr id="56328" name="Rectangle 16"/>
              <p:cNvSpPr>
                <a:spLocks noChangeArrowheads="1"/>
              </p:cNvSpPr>
              <p:nvPr/>
            </p:nvSpPr>
            <p:spPr bwMode="auto">
              <a:xfrm>
                <a:off x="2064" y="672"/>
                <a:ext cx="1920" cy="33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29" name="Text Box 17"/>
              <p:cNvSpPr txBox="1">
                <a:spLocks noChangeArrowheads="1"/>
              </p:cNvSpPr>
              <p:nvPr/>
            </p:nvSpPr>
            <p:spPr bwMode="auto">
              <a:xfrm>
                <a:off x="2064" y="672"/>
                <a:ext cx="1968" cy="3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 b="1"/>
                  <a:t>Brine production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Anti-icing Equipment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Anti-icing Equipment</dc:title>
  <dc:creator>peter wisniewski</dc:creator>
  <cp:lastModifiedBy>peter wisniewski</cp:lastModifiedBy>
  <cp:revision>1</cp:revision>
  <dcterms:created xsi:type="dcterms:W3CDTF">2013-08-13T15:42:05Z</dcterms:created>
  <dcterms:modified xsi:type="dcterms:W3CDTF">2013-08-13T15:42:37Z</dcterms:modified>
</cp:coreProperties>
</file>