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36340-5EEB-4B38-A8C6-F8B054D458B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DABE-70C6-4366-8A38-E7DA8838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36340-5EEB-4B38-A8C6-F8B054D458B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DABE-70C6-4366-8A38-E7DA8838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36340-5EEB-4B38-A8C6-F8B054D458B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DABE-70C6-4366-8A38-E7DA8838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36340-5EEB-4B38-A8C6-F8B054D458B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DABE-70C6-4366-8A38-E7DA8838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36340-5EEB-4B38-A8C6-F8B054D458B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DABE-70C6-4366-8A38-E7DA8838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36340-5EEB-4B38-A8C6-F8B054D458B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DABE-70C6-4366-8A38-E7DA8838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36340-5EEB-4B38-A8C6-F8B054D458B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DABE-70C6-4366-8A38-E7DA8838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36340-5EEB-4B38-A8C6-F8B054D458B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DABE-70C6-4366-8A38-E7DA8838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36340-5EEB-4B38-A8C6-F8B054D458B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DABE-70C6-4366-8A38-E7DA8838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36340-5EEB-4B38-A8C6-F8B054D458B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DABE-70C6-4366-8A38-E7DA8838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36340-5EEB-4B38-A8C6-F8B054D458B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DABE-70C6-4366-8A38-E7DA8838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36340-5EEB-4B38-A8C6-F8B054D458B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6DABE-70C6-4366-8A38-E7DA8838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85800" y="6248400"/>
            <a:ext cx="53340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LESSON THIRTEEN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Accident/Incident Reporting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2588"/>
            <a:ext cx="7772400" cy="1143000"/>
          </a:xfrm>
          <a:noFill/>
        </p:spPr>
        <p:txBody>
          <a:bodyPr/>
          <a:lstStyle/>
          <a:p>
            <a:r>
              <a:rPr lang="en-US"/>
              <a:t>Accident/Incident Reporting Review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3600"/>
              <a:t>True or False: The accident reporting kit needs to be kept in the vehicle at all times.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2588"/>
            <a:ext cx="7772400" cy="1143000"/>
          </a:xfrm>
          <a:noFill/>
        </p:spPr>
        <p:txBody>
          <a:bodyPr/>
          <a:lstStyle/>
          <a:p>
            <a:r>
              <a:rPr lang="en-US"/>
              <a:t>Accident/Incident Reporting Review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3600">
                <a:solidFill>
                  <a:schemeClr val="accent1"/>
                </a:solidFill>
              </a:rPr>
              <a:t>True</a:t>
            </a:r>
          </a:p>
          <a:p>
            <a:pPr marL="609600" indent="-609600">
              <a:buFontTx/>
              <a:buAutoNum type="arabicPeriod"/>
            </a:pPr>
            <a:endParaRPr lang="en-US" sz="36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2588"/>
            <a:ext cx="7772400" cy="1143000"/>
          </a:xfrm>
          <a:noFill/>
        </p:spPr>
        <p:txBody>
          <a:bodyPr/>
          <a:lstStyle/>
          <a:p>
            <a:r>
              <a:rPr lang="en-US"/>
              <a:t>Accident/Incident Reporting Review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09600" indent="-609600">
              <a:buFontTx/>
              <a:buAutoNum type="arabicPeriod" startAt="2"/>
            </a:pPr>
            <a:r>
              <a:rPr lang="en-US" sz="3600"/>
              <a:t>True or False: In an accident, your first responsibility is to protect the scene.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2588"/>
            <a:ext cx="7772400" cy="1143000"/>
          </a:xfrm>
          <a:noFill/>
        </p:spPr>
        <p:txBody>
          <a:bodyPr/>
          <a:lstStyle/>
          <a:p>
            <a:r>
              <a:rPr lang="en-US"/>
              <a:t>Accident/Incident Reporting Review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09600" indent="-609600">
              <a:buFontTx/>
              <a:buAutoNum type="arabicPeriod" startAt="2"/>
            </a:pPr>
            <a:r>
              <a:rPr lang="en-US" sz="3600">
                <a:solidFill>
                  <a:schemeClr val="accent1"/>
                </a:solidFill>
              </a:rPr>
              <a:t>True</a:t>
            </a:r>
          </a:p>
          <a:p>
            <a:pPr marL="609600" indent="-609600">
              <a:buFontTx/>
              <a:buAutoNum type="arabicPeriod" startAt="2"/>
            </a:pPr>
            <a:endParaRPr lang="en-US" sz="36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2588"/>
            <a:ext cx="7772400" cy="1143000"/>
          </a:xfrm>
          <a:noFill/>
        </p:spPr>
        <p:txBody>
          <a:bodyPr/>
          <a:lstStyle/>
          <a:p>
            <a:r>
              <a:rPr lang="en-US"/>
              <a:t>Accident/Incident Reporting Review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09600" indent="-609600">
              <a:buFontTx/>
              <a:buAutoNum type="arabicPeriod" startAt="3"/>
            </a:pPr>
            <a:r>
              <a:rPr lang="en-US" sz="3600"/>
              <a:t>In a breakdown, you should do the following: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2588"/>
            <a:ext cx="7772400" cy="1143000"/>
          </a:xfrm>
          <a:noFill/>
        </p:spPr>
        <p:txBody>
          <a:bodyPr/>
          <a:lstStyle/>
          <a:p>
            <a:r>
              <a:rPr lang="en-US"/>
              <a:t>Accident/Incident Reporting Review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086600" cy="380682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3600">
                <a:solidFill>
                  <a:schemeClr val="accent1"/>
                </a:solidFill>
              </a:rPr>
              <a:t>Get off the road as far as possible </a:t>
            </a:r>
          </a:p>
          <a:p>
            <a:pPr marL="609600" indent="-609600">
              <a:buFontTx/>
              <a:buAutoNum type="arabicPeriod"/>
            </a:pPr>
            <a:r>
              <a:rPr lang="en-US" sz="3600">
                <a:solidFill>
                  <a:schemeClr val="accent1"/>
                </a:solidFill>
              </a:rPr>
              <a:t> Use emergency flashers and strobes</a:t>
            </a:r>
          </a:p>
          <a:p>
            <a:pPr marL="609600" indent="-609600">
              <a:buFontTx/>
              <a:buAutoNum type="arabicPeriod"/>
            </a:pPr>
            <a:r>
              <a:rPr lang="en-US" sz="3600">
                <a:solidFill>
                  <a:schemeClr val="accent1"/>
                </a:solidFill>
              </a:rPr>
              <a:t>Radio your location</a:t>
            </a:r>
          </a:p>
          <a:p>
            <a:pPr marL="609600" indent="-609600">
              <a:buFontTx/>
              <a:buAutoNum type="arabicPeriod"/>
            </a:pPr>
            <a:r>
              <a:rPr lang="en-US" sz="3600">
                <a:solidFill>
                  <a:schemeClr val="accent1"/>
                </a:solidFill>
              </a:rPr>
              <a:t>Set out emergency warning devices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Accident Reporting Kit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Keep in glove box or in door side panel</a:t>
            </a:r>
          </a:p>
          <a:p>
            <a:r>
              <a:rPr lang="en-US"/>
              <a:t>Should contain the following items:</a:t>
            </a:r>
          </a:p>
          <a:p>
            <a:pPr lvl="1"/>
            <a:r>
              <a:rPr lang="en-US"/>
              <a:t>ODOT Vehicle/Equipment Accident/Citation/Incident Description and Witness (Form S-11)</a:t>
            </a:r>
          </a:p>
          <a:p>
            <a:pPr lvl="1"/>
            <a:r>
              <a:rPr lang="en-US"/>
              <a:t>ODOT Witness Identification Cards</a:t>
            </a:r>
          </a:p>
          <a:p>
            <a:pPr lvl="1"/>
            <a:r>
              <a:rPr lang="en-US"/>
              <a:t>ODOT Financial Responsibility Card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Accident Reporting Kit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Kit should also contain the following telephone numbers:</a:t>
            </a:r>
          </a:p>
          <a:p>
            <a:pPr lvl="2"/>
            <a:r>
              <a:rPr lang="en-US"/>
              <a:t>Local State Highway Patrol Post</a:t>
            </a:r>
          </a:p>
          <a:p>
            <a:pPr lvl="2"/>
            <a:r>
              <a:rPr lang="en-US"/>
              <a:t>District Safety Office</a:t>
            </a:r>
          </a:p>
          <a:p>
            <a:pPr lvl="2"/>
            <a:r>
              <a:rPr lang="en-US"/>
              <a:t>County Manager’s cellular phone</a:t>
            </a:r>
          </a:p>
          <a:p>
            <a:pPr lvl="2"/>
            <a:r>
              <a:rPr lang="en-US"/>
              <a:t>Any emergency services not covered by 911 in the area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Accident Reporting Kit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Additional suggested items</a:t>
            </a:r>
          </a:p>
          <a:p>
            <a:pPr lvl="1"/>
            <a:r>
              <a:rPr lang="en-US"/>
              <a:t>Red flags for emergency traffic control</a:t>
            </a:r>
          </a:p>
          <a:p>
            <a:pPr lvl="1"/>
            <a:r>
              <a:rPr lang="en-US"/>
              <a:t>Flashlight(s)</a:t>
            </a:r>
          </a:p>
          <a:p>
            <a:pPr lvl="1"/>
            <a:r>
              <a:rPr lang="en-US"/>
              <a:t>Extra clothing</a:t>
            </a:r>
          </a:p>
          <a:p>
            <a:pPr lvl="1"/>
            <a:r>
              <a:rPr lang="en-US"/>
              <a:t>Flares</a:t>
            </a:r>
          </a:p>
          <a:p>
            <a:pPr lvl="1"/>
            <a:r>
              <a:rPr lang="en-US"/>
              <a:t>First aid kit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an operator is involved in an accident and is un-injured, or if an operator comes upon an accident, the first responsibility is to protect the scene from further damage or accidents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Use emergency flashers and strobes to alert other drivers</a:t>
            </a:r>
          </a:p>
          <a:p>
            <a:pPr lvl="1"/>
            <a:r>
              <a:rPr lang="en-US"/>
              <a:t>Assess the accident scene and report</a:t>
            </a:r>
          </a:p>
          <a:p>
            <a:pPr lvl="1"/>
            <a:r>
              <a:rPr lang="en-US"/>
              <a:t>Most of the time, it is appropriate to call the local garage or district first, and they will contact the local law enforcement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Render aid to injured persons</a:t>
            </a:r>
          </a:p>
          <a:p>
            <a:pPr lvl="1"/>
            <a:r>
              <a:rPr lang="en-US"/>
              <a:t>Try to keep them calm and reassured</a:t>
            </a:r>
          </a:p>
          <a:p>
            <a:pPr lvl="1"/>
            <a:r>
              <a:rPr lang="en-US"/>
              <a:t>Let them know that help is on the way</a:t>
            </a:r>
          </a:p>
          <a:p>
            <a:pPr lvl="1"/>
            <a:r>
              <a:rPr lang="en-US"/>
              <a:t>DO NOT attempt to move injured persons unless it is life threatening to leave them where they are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Set out triangles, flares, and other means of traffic control as soon s possible</a:t>
            </a:r>
          </a:p>
          <a:p>
            <a:pPr lvl="1"/>
            <a:r>
              <a:rPr lang="en-US"/>
              <a:t>Complete all paperwork and obtain witness information as soon as it is practical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the event of a breakdown</a:t>
            </a:r>
          </a:p>
          <a:p>
            <a:pPr lvl="1"/>
            <a:r>
              <a:rPr lang="en-US"/>
              <a:t>Move the vehicle as far off the road as possible</a:t>
            </a:r>
          </a:p>
          <a:p>
            <a:pPr lvl="1"/>
            <a:r>
              <a:rPr lang="en-US"/>
              <a:t>Use emergency flashers and strobes</a:t>
            </a:r>
          </a:p>
          <a:p>
            <a:pPr lvl="1"/>
            <a:r>
              <a:rPr lang="en-US"/>
              <a:t>Radio the problem and location to the nearest state facility</a:t>
            </a:r>
          </a:p>
          <a:p>
            <a:pPr lvl="1"/>
            <a:r>
              <a:rPr lang="en-US"/>
              <a:t>Set out reflective triangles and other traffic control devices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429</Words>
  <Application>Microsoft Office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LESSON THIRTEEN</vt:lpstr>
      <vt:lpstr>Accident Reporting Kit</vt:lpstr>
      <vt:lpstr>Accident Reporting Kit</vt:lpstr>
      <vt:lpstr>Accident Reporting Kit</vt:lpstr>
      <vt:lpstr>Procedures</vt:lpstr>
      <vt:lpstr>Procedures</vt:lpstr>
      <vt:lpstr>Procedures</vt:lpstr>
      <vt:lpstr>Procedures</vt:lpstr>
      <vt:lpstr>Procedures</vt:lpstr>
      <vt:lpstr>Accident/Incident Reporting Review</vt:lpstr>
      <vt:lpstr>Accident/Incident Reporting Review</vt:lpstr>
      <vt:lpstr>Accident/Incident Reporting Review</vt:lpstr>
      <vt:lpstr>Accident/Incident Reporting Review</vt:lpstr>
      <vt:lpstr>Accident/Incident Reporting Review</vt:lpstr>
      <vt:lpstr>Accident/Incident Reporting Review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THIRTEEN</dc:title>
  <dc:creator>peter wisniewski</dc:creator>
  <cp:lastModifiedBy>peter wisniewski</cp:lastModifiedBy>
  <cp:revision>2</cp:revision>
  <dcterms:created xsi:type="dcterms:W3CDTF">2013-08-06T19:58:16Z</dcterms:created>
  <dcterms:modified xsi:type="dcterms:W3CDTF">2013-08-15T14:16:57Z</dcterms:modified>
</cp:coreProperties>
</file>