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1" r:id="rId10"/>
    <p:sldId id="272" r:id="rId11"/>
    <p:sldId id="264" r:id="rId12"/>
    <p:sldId id="265" r:id="rId13"/>
    <p:sldId id="266" r:id="rId14"/>
    <p:sldId id="267" r:id="rId15"/>
    <p:sldId id="268" r:id="rId16"/>
    <p:sldId id="26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44728-6D06-4085-B2DC-573ABCE722F5}" type="datetimeFigureOut">
              <a:rPr lang="en-US" smtClean="0"/>
              <a:pPr/>
              <a:t>8/13/2013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4ACA3-D8F1-4187-AF5F-B10ACE7454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44728-6D06-4085-B2DC-573ABCE722F5}" type="datetimeFigureOut">
              <a:rPr lang="en-US" smtClean="0"/>
              <a:pPr/>
              <a:t>8/13/2013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4ACA3-D8F1-4187-AF5F-B10ACE7454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44728-6D06-4085-B2DC-573ABCE722F5}" type="datetimeFigureOut">
              <a:rPr lang="en-US" smtClean="0"/>
              <a:pPr/>
              <a:t>8/13/2013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4ACA3-D8F1-4187-AF5F-B10ACE7454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85800" y="6248400"/>
            <a:ext cx="5334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           </a:t>
            </a:r>
            <a:r>
              <a:rPr lang="en-US">
                <a:latin typeface="+mn-lt"/>
                <a:cs typeface="+mn-cs"/>
              </a:rPr>
              <a:t>Highway Technician Academy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019800" y="6248400"/>
            <a:ext cx="24384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44728-6D06-4085-B2DC-573ABCE722F5}" type="datetimeFigureOut">
              <a:rPr lang="en-US" smtClean="0"/>
              <a:pPr/>
              <a:t>8/13/2013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4ACA3-D8F1-4187-AF5F-B10ACE7454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44728-6D06-4085-B2DC-573ABCE722F5}" type="datetimeFigureOut">
              <a:rPr lang="en-US" smtClean="0"/>
              <a:pPr/>
              <a:t>8/13/2013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4ACA3-D8F1-4187-AF5F-B10ACE7454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44728-6D06-4085-B2DC-573ABCE722F5}" type="datetimeFigureOut">
              <a:rPr lang="en-US" smtClean="0"/>
              <a:pPr/>
              <a:t>8/13/2013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4ACA3-D8F1-4187-AF5F-B10ACE7454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44728-6D06-4085-B2DC-573ABCE722F5}" type="datetimeFigureOut">
              <a:rPr lang="en-US" smtClean="0"/>
              <a:pPr/>
              <a:t>8/13/2013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4ACA3-D8F1-4187-AF5F-B10ACE7454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44728-6D06-4085-B2DC-573ABCE722F5}" type="datetimeFigureOut">
              <a:rPr lang="en-US" smtClean="0"/>
              <a:pPr/>
              <a:t>8/13/2013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4ACA3-D8F1-4187-AF5F-B10ACE7454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44728-6D06-4085-B2DC-573ABCE722F5}" type="datetimeFigureOut">
              <a:rPr lang="en-US" smtClean="0"/>
              <a:pPr/>
              <a:t>8/13/2013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4ACA3-D8F1-4187-AF5F-B10ACE7454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44728-6D06-4085-B2DC-573ABCE722F5}" type="datetimeFigureOut">
              <a:rPr lang="en-US" smtClean="0"/>
              <a:pPr/>
              <a:t>8/13/2013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4ACA3-D8F1-4187-AF5F-B10ACE7454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44728-6D06-4085-B2DC-573ABCE722F5}" type="datetimeFigureOut">
              <a:rPr lang="en-US" smtClean="0"/>
              <a:pPr/>
              <a:t>8/13/2013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4ACA3-D8F1-4187-AF5F-B10ACE7454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344728-6D06-4085-B2DC-573ABCE722F5}" type="datetimeFigureOut">
              <a:rPr lang="en-US" smtClean="0"/>
              <a:pPr/>
              <a:t>8/13/2013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34ACA3-D8F1-4187-AF5F-B10ACE74545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           </a:t>
            </a:r>
            <a:r>
              <a:rPr lang="en-US">
                <a:latin typeface="Arial" charset="0"/>
                <a:cs typeface="Arial" charset="0"/>
              </a:rPr>
              <a:t>Highway Technician Academy</a:t>
            </a:r>
          </a:p>
        </p:txBody>
      </p:sp>
      <p:sp>
        <p:nvSpPr>
          <p:cNvPr id="358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Winter Maintenance Materials</a:t>
            </a:r>
          </a:p>
        </p:txBody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Salt (sodium chloride)</a:t>
            </a:r>
          </a:p>
          <a:p>
            <a:pPr lvl="1"/>
            <a:r>
              <a:rPr lang="en-US"/>
              <a:t>What is salt?</a:t>
            </a:r>
          </a:p>
          <a:p>
            <a:pPr lvl="1"/>
            <a:r>
              <a:rPr lang="en-US"/>
              <a:t>Why is salt used?</a:t>
            </a:r>
          </a:p>
          <a:p>
            <a:pPr lvl="1"/>
            <a:r>
              <a:rPr lang="en-US"/>
              <a:t>How does salt work?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           </a:t>
            </a:r>
            <a:r>
              <a:rPr lang="en-US">
                <a:latin typeface="Arial" charset="0"/>
                <a:cs typeface="Arial" charset="0"/>
              </a:rPr>
              <a:t>Highway Technician Academy</a:t>
            </a:r>
          </a:p>
        </p:txBody>
      </p:sp>
      <p:sp>
        <p:nvSpPr>
          <p:cNvPr id="367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Winter Maintenance Materials</a:t>
            </a:r>
          </a:p>
        </p:txBody>
      </p:sp>
      <p:sp>
        <p:nvSpPr>
          <p:cNvPr id="367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114800"/>
          </a:xfrm>
        </p:spPr>
        <p:txBody>
          <a:bodyPr/>
          <a:lstStyle/>
          <a:p>
            <a:r>
              <a:rPr lang="en-US"/>
              <a:t>Agricultural by-products</a:t>
            </a:r>
          </a:p>
          <a:p>
            <a:pPr lvl="1"/>
            <a:r>
              <a:rPr lang="en-US"/>
              <a:t>Work in the same way as other chemicals, but do not form a brine</a:t>
            </a:r>
          </a:p>
          <a:p>
            <a:pPr lvl="1"/>
            <a:r>
              <a:rPr lang="en-US"/>
              <a:t>Environmentally friendly and less corrosive than many conventional materials</a:t>
            </a:r>
          </a:p>
          <a:p>
            <a:pPr lvl="1"/>
            <a:r>
              <a:rPr lang="en-US"/>
              <a:t>Concentrated liquid residues from the processing of grains and other agricultural products</a:t>
            </a:r>
          </a:p>
          <a:p>
            <a:pPr>
              <a:buFontTx/>
              <a:buNone/>
            </a:pPr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           </a:t>
            </a:r>
            <a:r>
              <a:rPr lang="en-US">
                <a:latin typeface="Arial" charset="0"/>
                <a:cs typeface="Arial" charset="0"/>
              </a:rPr>
              <a:t>Highway Technician Academy</a:t>
            </a:r>
          </a:p>
        </p:txBody>
      </p:sp>
      <p:sp>
        <p:nvSpPr>
          <p:cNvPr id="3737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2588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/>
              <a:t>Liquid Chemical Application Equipment</a:t>
            </a:r>
          </a:p>
        </p:txBody>
      </p:sp>
      <p:sp>
        <p:nvSpPr>
          <p:cNvPr id="373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Liquid chemicals are applied using a spray bar system</a:t>
            </a:r>
          </a:p>
          <a:p>
            <a:r>
              <a:rPr lang="en-US"/>
              <a:t>Applicator types</a:t>
            </a:r>
          </a:p>
          <a:p>
            <a:pPr lvl="1"/>
            <a:r>
              <a:rPr lang="en-US"/>
              <a:t>Permanently mounted on vehicle</a:t>
            </a:r>
          </a:p>
          <a:p>
            <a:pPr lvl="1"/>
            <a:r>
              <a:rPr lang="en-US"/>
              <a:t>Placed in truck bed or temporarily attached</a:t>
            </a:r>
          </a:p>
          <a:p>
            <a:pPr lvl="1"/>
            <a:r>
              <a:rPr lang="en-US"/>
              <a:t>Towed behind the truck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           </a:t>
            </a:r>
            <a:r>
              <a:rPr lang="en-US">
                <a:latin typeface="Arial" charset="0"/>
                <a:cs typeface="Arial" charset="0"/>
              </a:rPr>
              <a:t>Highway Technician Academy</a:t>
            </a:r>
          </a:p>
        </p:txBody>
      </p:sp>
      <p:sp>
        <p:nvSpPr>
          <p:cNvPr id="3747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2588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/>
              <a:t>Liquid Chemical Application Equipment</a:t>
            </a:r>
          </a:p>
        </p:txBody>
      </p:sp>
      <p:sp>
        <p:nvSpPr>
          <p:cNvPr id="37478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1676400"/>
            <a:ext cx="3810000" cy="4114800"/>
          </a:xfrm>
        </p:spPr>
        <p:txBody>
          <a:bodyPr/>
          <a:lstStyle/>
          <a:p>
            <a:r>
              <a:rPr lang="en-US"/>
              <a:t>Truck Mounted Applicator</a:t>
            </a:r>
          </a:p>
          <a:p>
            <a:endParaRPr lang="en-US"/>
          </a:p>
        </p:txBody>
      </p:sp>
      <p:pic>
        <p:nvPicPr>
          <p:cNvPr id="37478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76400" y="2684463"/>
            <a:ext cx="6400800" cy="3563937"/>
          </a:xfrm>
          <a:noFill/>
          <a:ln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           </a:t>
            </a:r>
            <a:r>
              <a:rPr lang="en-US">
                <a:latin typeface="Arial" charset="0"/>
                <a:cs typeface="Arial" charset="0"/>
              </a:rPr>
              <a:t>Highway Technician Academy</a:t>
            </a:r>
          </a:p>
        </p:txBody>
      </p:sp>
      <p:sp>
        <p:nvSpPr>
          <p:cNvPr id="3758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2588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/>
              <a:t>Liquid Chemical Application Equipment</a:t>
            </a:r>
          </a:p>
        </p:txBody>
      </p:sp>
      <p:pic>
        <p:nvPicPr>
          <p:cNvPr id="375811" name="Picture 3" descr="tank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0850" y="1657350"/>
            <a:ext cx="6051550" cy="4514850"/>
          </a:xfrm>
          <a:prstGeom prst="rect">
            <a:avLst/>
          </a:prstGeom>
          <a:noFill/>
        </p:spPr>
      </p:pic>
      <p:sp>
        <p:nvSpPr>
          <p:cNvPr id="375812" name="Text Box 4"/>
          <p:cNvSpPr txBox="1">
            <a:spLocks noChangeArrowheads="1"/>
          </p:cNvSpPr>
          <p:nvPr/>
        </p:nvSpPr>
        <p:spPr bwMode="auto">
          <a:xfrm>
            <a:off x="1981200" y="5486400"/>
            <a:ext cx="495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FFFF"/>
                </a:solidFill>
              </a:rPr>
              <a:t>Side view of brine semi tank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           </a:t>
            </a:r>
            <a:r>
              <a:rPr lang="en-US">
                <a:latin typeface="Arial" charset="0"/>
                <a:cs typeface="Arial" charset="0"/>
              </a:rPr>
              <a:t>Highway Technician Academy</a:t>
            </a:r>
          </a:p>
        </p:txBody>
      </p:sp>
      <p:sp>
        <p:nvSpPr>
          <p:cNvPr id="3768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2588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/>
              <a:t>Liquid Chemical Application Equipment</a:t>
            </a:r>
          </a:p>
        </p:txBody>
      </p:sp>
      <p:sp>
        <p:nvSpPr>
          <p:cNvPr id="37683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800"/>
              <a:t>Large Tankers</a:t>
            </a:r>
          </a:p>
          <a:p>
            <a:pPr>
              <a:buFontTx/>
              <a:buNone/>
            </a:pPr>
            <a:endParaRPr lang="en-US" sz="2800"/>
          </a:p>
        </p:txBody>
      </p:sp>
      <p:pic>
        <p:nvPicPr>
          <p:cNvPr id="37683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62000" y="2057400"/>
            <a:ext cx="7696200" cy="4191000"/>
          </a:xfrm>
          <a:noFill/>
          <a:ln/>
        </p:spPr>
      </p:pic>
      <p:sp>
        <p:nvSpPr>
          <p:cNvPr id="376837" name="Text Box 5"/>
          <p:cNvSpPr txBox="1">
            <a:spLocks noChangeArrowheads="1"/>
          </p:cNvSpPr>
          <p:nvPr/>
        </p:nvSpPr>
        <p:spPr bwMode="auto">
          <a:xfrm>
            <a:off x="1143000" y="55626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376838" name="Text Box 6"/>
          <p:cNvSpPr txBox="1">
            <a:spLocks noChangeArrowheads="1"/>
          </p:cNvSpPr>
          <p:nvPr/>
        </p:nvSpPr>
        <p:spPr bwMode="auto">
          <a:xfrm>
            <a:off x="1295400" y="5638800"/>
            <a:ext cx="449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Rear view of brine semi tank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           </a:t>
            </a:r>
            <a:r>
              <a:rPr lang="en-US">
                <a:latin typeface="Arial" charset="0"/>
                <a:cs typeface="Arial" charset="0"/>
              </a:rPr>
              <a:t>Highway Technician Academy</a:t>
            </a:r>
          </a:p>
        </p:txBody>
      </p:sp>
      <p:sp>
        <p:nvSpPr>
          <p:cNvPr id="3778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2588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/>
              <a:t>Liquid Chemical Application Equipment</a:t>
            </a:r>
          </a:p>
        </p:txBody>
      </p:sp>
      <p:sp>
        <p:nvSpPr>
          <p:cNvPr id="377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Application methods – spray bar</a:t>
            </a:r>
          </a:p>
          <a:p>
            <a:pPr lvl="1"/>
            <a:r>
              <a:rPr lang="en-US"/>
              <a:t>Spray bar doesn’t actually “spray” liquid chemicals</a:t>
            </a:r>
          </a:p>
          <a:p>
            <a:pPr lvl="1"/>
            <a:r>
              <a:rPr lang="en-US"/>
              <a:t>Installation of rubber flaps or inexpensive rubber tubing directs liquid close to pavement</a:t>
            </a:r>
          </a:p>
          <a:p>
            <a:pPr lvl="1"/>
            <a:r>
              <a:rPr lang="en-US"/>
              <a:t>With typical spray bar, pumps push liquid through nozzles in the spray bar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           </a:t>
            </a:r>
            <a:r>
              <a:rPr lang="en-US">
                <a:latin typeface="Arial" charset="0"/>
                <a:cs typeface="Arial" charset="0"/>
              </a:rPr>
              <a:t>Highway Technician Academy</a:t>
            </a:r>
          </a:p>
        </p:txBody>
      </p:sp>
      <p:sp>
        <p:nvSpPr>
          <p:cNvPr id="3788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2588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/>
              <a:t>Liquid Chemical Application Equipment</a:t>
            </a:r>
          </a:p>
        </p:txBody>
      </p:sp>
      <p:sp>
        <p:nvSpPr>
          <p:cNvPr id="37888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600200"/>
            <a:ext cx="3810000" cy="4530725"/>
          </a:xfrm>
        </p:spPr>
        <p:txBody>
          <a:bodyPr/>
          <a:lstStyle/>
          <a:p>
            <a:pPr>
              <a:buFontTx/>
              <a:buNone/>
            </a:pPr>
            <a:endParaRPr lang="en-US" sz="2800"/>
          </a:p>
          <a:p>
            <a:pPr>
              <a:buFontTx/>
              <a:buNone/>
            </a:pPr>
            <a:endParaRPr lang="en-US" sz="2800"/>
          </a:p>
        </p:txBody>
      </p:sp>
      <p:pic>
        <p:nvPicPr>
          <p:cNvPr id="378884" name="Picture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43000" y="1857375"/>
            <a:ext cx="7086600" cy="4238625"/>
          </a:xfrm>
          <a:noFill/>
          <a:ln>
            <a:solidFill>
              <a:schemeClr val="tx1"/>
            </a:solidFill>
          </a:ln>
        </p:spPr>
      </p:pic>
      <p:sp>
        <p:nvSpPr>
          <p:cNvPr id="378885" name="Text Box 5"/>
          <p:cNvSpPr txBox="1">
            <a:spLocks noChangeArrowheads="1"/>
          </p:cNvSpPr>
          <p:nvPr/>
        </p:nvSpPr>
        <p:spPr bwMode="auto">
          <a:xfrm>
            <a:off x="1524000" y="54102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FFFF"/>
                </a:solidFill>
              </a:rPr>
              <a:t>Brine insert tank with bottom spray bar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           </a:t>
            </a:r>
            <a:r>
              <a:rPr lang="en-US">
                <a:latin typeface="Arial" charset="0"/>
                <a:cs typeface="Arial" charset="0"/>
              </a:rPr>
              <a:t>Highway Technician Academy</a:t>
            </a:r>
          </a:p>
        </p:txBody>
      </p:sp>
      <p:sp>
        <p:nvSpPr>
          <p:cNvPr id="359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Winter Maintenance Materials</a:t>
            </a:r>
          </a:p>
        </p:txBody>
      </p:sp>
      <p:sp>
        <p:nvSpPr>
          <p:cNvPr id="3594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447800"/>
            <a:ext cx="3810000" cy="4114800"/>
          </a:xfrm>
        </p:spPr>
        <p:txBody>
          <a:bodyPr/>
          <a:lstStyle/>
          <a:p>
            <a:r>
              <a:rPr lang="en-US" sz="2800"/>
              <a:t>Salt brine</a:t>
            </a:r>
          </a:p>
          <a:p>
            <a:endParaRPr lang="en-US" sz="2800"/>
          </a:p>
        </p:txBody>
      </p:sp>
      <p:pic>
        <p:nvPicPr>
          <p:cNvPr id="35942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62000" y="2209800"/>
            <a:ext cx="7696200" cy="3886200"/>
          </a:xfrm>
          <a:noFill/>
          <a:ln/>
        </p:spPr>
      </p:pic>
      <p:sp>
        <p:nvSpPr>
          <p:cNvPr id="359429" name="Text Box 5"/>
          <p:cNvSpPr txBox="1">
            <a:spLocks noChangeArrowheads="1"/>
          </p:cNvSpPr>
          <p:nvPr/>
        </p:nvSpPr>
        <p:spPr bwMode="auto">
          <a:xfrm>
            <a:off x="1219200" y="5410200"/>
            <a:ext cx="411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FFFF"/>
                </a:solidFill>
              </a:rPr>
              <a:t>Salt brine mixing hopper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           </a:t>
            </a:r>
            <a:r>
              <a:rPr lang="en-US">
                <a:latin typeface="Arial" charset="0"/>
                <a:cs typeface="Arial" charset="0"/>
              </a:rPr>
              <a:t>Highway Technician Academy</a:t>
            </a:r>
          </a:p>
        </p:txBody>
      </p:sp>
      <p:sp>
        <p:nvSpPr>
          <p:cNvPr id="360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Winter Maintenance Materials</a:t>
            </a:r>
          </a:p>
        </p:txBody>
      </p:sp>
      <p:pic>
        <p:nvPicPr>
          <p:cNvPr id="3604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9600" y="1600200"/>
            <a:ext cx="7924800" cy="4572000"/>
          </a:xfrm>
          <a:noFill/>
          <a:ln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           </a:t>
            </a:r>
            <a:r>
              <a:rPr lang="en-US">
                <a:latin typeface="Arial" charset="0"/>
                <a:cs typeface="Arial" charset="0"/>
              </a:rPr>
              <a:t>Highway Technician Academy</a:t>
            </a:r>
          </a:p>
        </p:txBody>
      </p:sp>
      <p:sp>
        <p:nvSpPr>
          <p:cNvPr id="361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Winter Maintenance Materials</a:t>
            </a:r>
          </a:p>
        </p:txBody>
      </p:sp>
      <p:pic>
        <p:nvPicPr>
          <p:cNvPr id="3614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9600" y="1524000"/>
            <a:ext cx="7924800" cy="4648200"/>
          </a:xfrm>
          <a:noFill/>
          <a:ln/>
        </p:spPr>
      </p:pic>
      <p:sp>
        <p:nvSpPr>
          <p:cNvPr id="361476" name="Text Box 4"/>
          <p:cNvSpPr txBox="1">
            <a:spLocks noChangeArrowheads="1"/>
          </p:cNvSpPr>
          <p:nvPr/>
        </p:nvSpPr>
        <p:spPr bwMode="auto">
          <a:xfrm>
            <a:off x="1066800" y="5410200"/>
            <a:ext cx="548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FFFF"/>
                </a:solidFill>
              </a:rPr>
              <a:t>Brine applicator, applying pre-treat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           </a:t>
            </a:r>
            <a:r>
              <a:rPr lang="en-US">
                <a:latin typeface="Arial" charset="0"/>
                <a:cs typeface="Arial" charset="0"/>
              </a:rPr>
              <a:t>Highway Technician Academy</a:t>
            </a:r>
          </a:p>
        </p:txBody>
      </p:sp>
      <p:sp>
        <p:nvSpPr>
          <p:cNvPr id="362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Winter Maintenance Materials</a:t>
            </a:r>
          </a:p>
        </p:txBody>
      </p:sp>
      <p:pic>
        <p:nvPicPr>
          <p:cNvPr id="3624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9600" y="1524000"/>
            <a:ext cx="8001000" cy="4724400"/>
          </a:xfrm>
          <a:noFill/>
          <a:ln/>
        </p:spPr>
      </p:pic>
      <p:sp>
        <p:nvSpPr>
          <p:cNvPr id="362500" name="Text Box 4"/>
          <p:cNvSpPr txBox="1">
            <a:spLocks noChangeArrowheads="1"/>
          </p:cNvSpPr>
          <p:nvPr/>
        </p:nvSpPr>
        <p:spPr bwMode="auto">
          <a:xfrm>
            <a:off x="1066800" y="5410200"/>
            <a:ext cx="312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FFFF"/>
                </a:solidFill>
              </a:rPr>
              <a:t>Brine being applied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           </a:t>
            </a:r>
            <a:r>
              <a:rPr lang="en-US">
                <a:latin typeface="Arial" charset="0"/>
                <a:cs typeface="Arial" charset="0"/>
              </a:rPr>
              <a:t>Highway Technician Academy</a:t>
            </a:r>
          </a:p>
        </p:txBody>
      </p:sp>
      <p:sp>
        <p:nvSpPr>
          <p:cNvPr id="363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Winter Maintenance Materials</a:t>
            </a:r>
          </a:p>
        </p:txBody>
      </p:sp>
      <p:pic>
        <p:nvPicPr>
          <p:cNvPr id="3635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9600" y="1524000"/>
            <a:ext cx="7848600" cy="4724400"/>
          </a:xfrm>
          <a:noFill/>
          <a:ln/>
        </p:spPr>
      </p:pic>
      <p:sp>
        <p:nvSpPr>
          <p:cNvPr id="363524" name="Text Box 4"/>
          <p:cNvSpPr txBox="1">
            <a:spLocks noChangeArrowheads="1"/>
          </p:cNvSpPr>
          <p:nvPr/>
        </p:nvSpPr>
        <p:spPr bwMode="auto">
          <a:xfrm>
            <a:off x="1066800" y="5410200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FFFF"/>
                </a:solidFill>
              </a:rPr>
              <a:t>Brine after drying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           </a:t>
            </a:r>
            <a:r>
              <a:rPr lang="en-US">
                <a:latin typeface="Arial" charset="0"/>
                <a:cs typeface="Arial" charset="0"/>
              </a:rPr>
              <a:t>Highway Technician Academy</a:t>
            </a:r>
          </a:p>
        </p:txBody>
      </p:sp>
      <p:sp>
        <p:nvSpPr>
          <p:cNvPr id="364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Winter Maintenance Materials</a:t>
            </a:r>
          </a:p>
        </p:txBody>
      </p:sp>
      <p:pic>
        <p:nvPicPr>
          <p:cNvPr id="364547" name="Picture 3" descr="brine tan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295400"/>
            <a:ext cx="6477000" cy="4849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64548" name="Text Box 4"/>
          <p:cNvSpPr txBox="1">
            <a:spLocks noChangeArrowheads="1"/>
          </p:cNvSpPr>
          <p:nvPr/>
        </p:nvSpPr>
        <p:spPr bwMode="auto">
          <a:xfrm>
            <a:off x="3276600" y="5638800"/>
            <a:ext cx="441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FFFF"/>
                </a:solidFill>
              </a:rPr>
              <a:t>Tailgate mounted brine tank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           </a:t>
            </a:r>
            <a:r>
              <a:rPr lang="en-US">
                <a:latin typeface="Arial" charset="0"/>
                <a:cs typeface="Arial" charset="0"/>
              </a:rPr>
              <a:t>Highway Technician Academy</a:t>
            </a:r>
          </a:p>
        </p:txBody>
      </p:sp>
      <p:sp>
        <p:nvSpPr>
          <p:cNvPr id="365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Winter Maintenance Materials</a:t>
            </a:r>
          </a:p>
        </p:txBody>
      </p:sp>
      <p:pic>
        <p:nvPicPr>
          <p:cNvPr id="3655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9600" y="1371600"/>
            <a:ext cx="7848600" cy="4724400"/>
          </a:xfrm>
          <a:noFill/>
          <a:ln>
            <a:solidFill>
              <a:schemeClr val="tx1"/>
            </a:solidFill>
          </a:ln>
        </p:spPr>
      </p:pic>
      <p:sp>
        <p:nvSpPr>
          <p:cNvPr id="365572" name="Text Box 4"/>
          <p:cNvSpPr txBox="1">
            <a:spLocks noChangeArrowheads="1"/>
          </p:cNvSpPr>
          <p:nvPr/>
        </p:nvSpPr>
        <p:spPr bwMode="auto">
          <a:xfrm>
            <a:off x="685800" y="5334000"/>
            <a:ext cx="4419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FFFF"/>
                </a:solidFill>
              </a:rPr>
              <a:t>Tailgate mounted material spinner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           </a:t>
            </a:r>
            <a:r>
              <a:rPr lang="en-US">
                <a:latin typeface="Arial" charset="0"/>
                <a:cs typeface="Arial" charset="0"/>
              </a:rPr>
              <a:t>Highway Technician Academy</a:t>
            </a:r>
          </a:p>
        </p:txBody>
      </p:sp>
      <p:sp>
        <p:nvSpPr>
          <p:cNvPr id="366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Winter Maintenance Materials</a:t>
            </a:r>
          </a:p>
        </p:txBody>
      </p:sp>
      <p:sp>
        <p:nvSpPr>
          <p:cNvPr id="366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Other chlorides (calcium or magnesium)</a:t>
            </a:r>
          </a:p>
          <a:p>
            <a:pPr lvl="1"/>
            <a:r>
              <a:rPr lang="en-US"/>
              <a:t>What are chlorides?</a:t>
            </a:r>
          </a:p>
          <a:p>
            <a:pPr lvl="1"/>
            <a:r>
              <a:rPr lang="en-US"/>
              <a:t>How do calcium and magnesium chlorides work?</a:t>
            </a:r>
          </a:p>
          <a:p>
            <a:pPr lvl="1"/>
            <a:r>
              <a:rPr lang="en-US"/>
              <a:t>How is calcium chloride used?</a:t>
            </a:r>
          </a:p>
          <a:p>
            <a:pPr>
              <a:buFontTx/>
              <a:buNone/>
            </a:pPr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316</Words>
  <Application>Microsoft Office PowerPoint</Application>
  <PresentationFormat>On-screen Show (4:3)</PresentationFormat>
  <Paragraphs>65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Winter Maintenance Materials</vt:lpstr>
      <vt:lpstr>Winter Maintenance Materials</vt:lpstr>
      <vt:lpstr>Winter Maintenance Materials</vt:lpstr>
      <vt:lpstr>Winter Maintenance Materials</vt:lpstr>
      <vt:lpstr>Winter Maintenance Materials</vt:lpstr>
      <vt:lpstr>Winter Maintenance Materials</vt:lpstr>
      <vt:lpstr>Winter Maintenance Materials</vt:lpstr>
      <vt:lpstr>Winter Maintenance Materials</vt:lpstr>
      <vt:lpstr>Winter Maintenance Materials</vt:lpstr>
      <vt:lpstr>Winter Maintenance Materials</vt:lpstr>
      <vt:lpstr>Liquid Chemical Application Equipment</vt:lpstr>
      <vt:lpstr>Liquid Chemical Application Equipment</vt:lpstr>
      <vt:lpstr>Liquid Chemical Application Equipment</vt:lpstr>
      <vt:lpstr>Liquid Chemical Application Equipment</vt:lpstr>
      <vt:lpstr>Liquid Chemical Application Equipment</vt:lpstr>
      <vt:lpstr>Liquid Chemical Application Equipment</vt:lpstr>
    </vt:vector>
  </TitlesOfParts>
  <Company>Wisconsin Department of Transportation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Winter Maintenance Materials</dc:title>
  <dc:creator>peter wisniewski</dc:creator>
  <cp:lastModifiedBy>peter wisniewski</cp:lastModifiedBy>
  <cp:revision>2</cp:revision>
  <dcterms:created xsi:type="dcterms:W3CDTF">2013-08-13T19:10:13Z</dcterms:created>
  <dcterms:modified xsi:type="dcterms:W3CDTF">2013-08-13T20:34:21Z</dcterms:modified>
</cp:coreProperties>
</file>