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726E-6462-466B-B655-BC12C54E0DB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F206-5537-4C62-8321-B0BC31405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726E-6462-466B-B655-BC12C54E0DB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F206-5537-4C62-8321-B0BC31405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726E-6462-466B-B655-BC12C54E0DB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F206-5537-4C62-8321-B0BC31405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</a:t>
            </a:r>
            <a:r>
              <a:rPr lang="en-US">
                <a:latin typeface="+mn-lt"/>
                <a:cs typeface="+mn-cs"/>
              </a:rPr>
              <a:t>Highway Technician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248400"/>
            <a:ext cx="2438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726E-6462-466B-B655-BC12C54E0DB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F206-5537-4C62-8321-B0BC31405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726E-6462-466B-B655-BC12C54E0DB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F206-5537-4C62-8321-B0BC31405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726E-6462-466B-B655-BC12C54E0DB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F206-5537-4C62-8321-B0BC31405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726E-6462-466B-B655-BC12C54E0DB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F206-5537-4C62-8321-B0BC31405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726E-6462-466B-B655-BC12C54E0DB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F206-5537-4C62-8321-B0BC31405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726E-6462-466B-B655-BC12C54E0DB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F206-5537-4C62-8321-B0BC31405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726E-6462-466B-B655-BC12C54E0DB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F206-5537-4C62-8321-B0BC31405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726E-6462-466B-B655-BC12C54E0DB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F206-5537-4C62-8321-B0BC31405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2726E-6462-466B-B655-BC12C54E0DB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4F206-5537-4C62-8321-B0BC31405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85800" y="6248400"/>
            <a:ext cx="5334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NINE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Defensive Driving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Conditions, Dangers And Defenses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Accidents</a:t>
            </a:r>
          </a:p>
        </p:txBody>
      </p:sp>
      <p:pic>
        <p:nvPicPr>
          <p:cNvPr id="313348" name="Picture 4" descr="accid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89438" y="1905000"/>
            <a:ext cx="3292475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Conditions, Dangers And Defenses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2743200" cy="4114800"/>
          </a:xfrm>
        </p:spPr>
        <p:txBody>
          <a:bodyPr/>
          <a:lstStyle/>
          <a:p>
            <a:r>
              <a:rPr lang="en-US"/>
              <a:t>Emergency vehicles</a:t>
            </a:r>
          </a:p>
          <a:p>
            <a:pPr lvl="1"/>
            <a:endParaRPr lang="en-US" sz="2400"/>
          </a:p>
        </p:txBody>
      </p:sp>
      <p:pic>
        <p:nvPicPr>
          <p:cNvPr id="314372" name="Picture 4" descr="emergency-vehi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2057400"/>
            <a:ext cx="5562600" cy="3733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Conditions, Dangers And Defenses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667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School buses</a:t>
            </a:r>
          </a:p>
          <a:p>
            <a:pPr lvl="1">
              <a:lnSpc>
                <a:spcPct val="90000"/>
              </a:lnSpc>
            </a:pPr>
            <a:endParaRPr lang="en-US" sz="32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315396" name="Picture 4" descr="school b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676400"/>
            <a:ext cx="5638800" cy="4229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/>
          <a:lstStyle/>
          <a:p>
            <a:r>
              <a:rPr lang="en-US"/>
              <a:t>Conditions, Dangers And Defenses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514600"/>
            <a:ext cx="3276600" cy="4114800"/>
          </a:xfrm>
        </p:spPr>
        <p:txBody>
          <a:bodyPr/>
          <a:lstStyle/>
          <a:p>
            <a:r>
              <a:rPr lang="en-US"/>
              <a:t>Road construction</a:t>
            </a:r>
          </a:p>
          <a:p>
            <a:pPr lvl="1">
              <a:buFontTx/>
              <a:buNone/>
            </a:pPr>
            <a:endParaRPr lang="en-US"/>
          </a:p>
        </p:txBody>
      </p:sp>
      <p:pic>
        <p:nvPicPr>
          <p:cNvPr id="316420" name="Picture 4" descr="road constr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800" y="2057400"/>
            <a:ext cx="54356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/>
          <a:lstStyle/>
          <a:p>
            <a:r>
              <a:rPr lang="en-US"/>
              <a:t>Conditions, Dangers And Defenses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3810000" cy="2971800"/>
          </a:xfrm>
        </p:spPr>
        <p:txBody>
          <a:bodyPr/>
          <a:lstStyle/>
          <a:p>
            <a:r>
              <a:rPr lang="en-US"/>
              <a:t>Animals</a:t>
            </a:r>
          </a:p>
          <a:p>
            <a:endParaRPr lang="en-US" sz="2800"/>
          </a:p>
        </p:txBody>
      </p:sp>
      <p:pic>
        <p:nvPicPr>
          <p:cNvPr id="317444" name="Picture 4" descr="de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1916113"/>
            <a:ext cx="5334000" cy="4027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/>
          <a:lstStyle/>
          <a:p>
            <a:r>
              <a:rPr lang="en-US"/>
              <a:t>Conditions, Dangers And Defenses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38400"/>
            <a:ext cx="3810000" cy="1295400"/>
          </a:xfrm>
        </p:spPr>
        <p:txBody>
          <a:bodyPr/>
          <a:lstStyle/>
          <a:p>
            <a:r>
              <a:rPr lang="en-US"/>
              <a:t>Personal security issues</a:t>
            </a:r>
          </a:p>
        </p:txBody>
      </p:sp>
      <p:pic>
        <p:nvPicPr>
          <p:cNvPr id="318468" name="Picture 4" descr="cajack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62450" y="2081213"/>
            <a:ext cx="4095750" cy="3481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Drive Defensively?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past 30 years</a:t>
            </a:r>
          </a:p>
          <a:p>
            <a:pPr lvl="1"/>
            <a:r>
              <a:rPr lang="en-US"/>
              <a:t>The number of licensed drivers has doubled</a:t>
            </a:r>
          </a:p>
          <a:p>
            <a:pPr lvl="1"/>
            <a:r>
              <a:rPr lang="en-US"/>
              <a:t>The number of registered vehicles has tripled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Drive Defensively?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National Survey of Driving Behaviors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Drivers reported committing these unsafe acts during the week prior to taking the survey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Ran red light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Rolled stop sign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Drove over speed limit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Drove while intoxicated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Drive Defensively?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Alcohol</a:t>
            </a:r>
          </a:p>
          <a:p>
            <a:pPr lvl="1"/>
            <a:r>
              <a:rPr lang="en-US"/>
              <a:t>48% of all motor vehicle fatalities are alcohol related</a:t>
            </a:r>
          </a:p>
          <a:p>
            <a:pPr lvl="1"/>
            <a:r>
              <a:rPr lang="en-US"/>
              <a:t>What is one drink?</a:t>
            </a:r>
          </a:p>
          <a:p>
            <a:r>
              <a:rPr lang="en-US"/>
              <a:t>Annual fatalities</a:t>
            </a:r>
          </a:p>
          <a:p>
            <a:pPr lvl="1"/>
            <a:r>
              <a:rPr lang="en-US"/>
              <a:t>Average about 43,000 per year in the U.S.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Defensive Driving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Seat belts</a:t>
            </a:r>
          </a:p>
          <a:p>
            <a:pPr lvl="1"/>
            <a:r>
              <a:rPr lang="en-US"/>
              <a:t>Why are they necessary?</a:t>
            </a:r>
          </a:p>
          <a:p>
            <a:pPr lvl="1"/>
            <a:r>
              <a:rPr lang="en-US"/>
              <a:t>Use of seat belts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Defensive Driving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Exercise: Your Driving Risks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Bags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Driver recommendations</a:t>
            </a:r>
          </a:p>
          <a:p>
            <a:pPr lvl="1"/>
            <a:r>
              <a:rPr lang="en-US"/>
              <a:t>If possible, the driver should be at least 11 inches away from the steering wheel</a:t>
            </a:r>
          </a:p>
          <a:p>
            <a:pPr lvl="1"/>
            <a:r>
              <a:rPr lang="en-US"/>
              <a:t>Hand position should be at eight o’clock and four o’clock on the steering wheel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Highway System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/>
              <a:t>Truck traffic in Ohio</a:t>
            </a:r>
          </a:p>
          <a:p>
            <a:endParaRPr lang="en-US"/>
          </a:p>
        </p:txBody>
      </p:sp>
      <p:pic>
        <p:nvPicPr>
          <p:cNvPr id="324612" name="Picture 4" descr="freight density"/>
          <p:cNvPicPr>
            <a:picLocks noChangeAspect="1" noChangeArrowheads="1"/>
          </p:cNvPicPr>
          <p:nvPr/>
        </p:nvPicPr>
        <p:blipFill>
          <a:blip r:embed="rId2" cstate="print"/>
          <a:srcRect r="2684"/>
          <a:stretch>
            <a:fillRect/>
          </a:stretch>
        </p:blipFill>
        <p:spPr bwMode="auto">
          <a:xfrm>
            <a:off x="1949450" y="1981200"/>
            <a:ext cx="5518150" cy="423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Driver Behavior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/>
              <a:t>Road rage</a:t>
            </a:r>
          </a:p>
          <a:p>
            <a:pPr lvl="1">
              <a:buFontTx/>
              <a:buNone/>
            </a:pPr>
            <a:endParaRPr lang="en-US"/>
          </a:p>
        </p:txBody>
      </p:sp>
      <p:pic>
        <p:nvPicPr>
          <p:cNvPr id="325636" name="Picture 4" descr="road rage"/>
          <p:cNvPicPr>
            <a:picLocks noChangeAspect="1" noChangeArrowheads="1"/>
          </p:cNvPicPr>
          <p:nvPr/>
        </p:nvPicPr>
        <p:blipFill>
          <a:blip r:embed="rId2" cstate="print"/>
          <a:srcRect l="2545" r="3893" b="28384"/>
          <a:stretch>
            <a:fillRect/>
          </a:stretch>
        </p:blipFill>
        <p:spPr bwMode="auto">
          <a:xfrm>
            <a:off x="1673225" y="2362200"/>
            <a:ext cx="5715000" cy="3783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Driver Behavior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Aggressive driving</a:t>
            </a:r>
          </a:p>
          <a:p>
            <a:pPr lvl="1"/>
            <a:r>
              <a:rPr lang="en-US"/>
              <a:t>Driving in a selfish, bold, or pushy manner without regard for the rights or safety of other road users</a:t>
            </a:r>
          </a:p>
          <a:p>
            <a:pPr lvl="1"/>
            <a:r>
              <a:rPr lang="en-US"/>
              <a:t>Aggressive driving behaviors</a:t>
            </a:r>
          </a:p>
          <a:p>
            <a:pPr lvl="1"/>
            <a:r>
              <a:rPr lang="en-US"/>
              <a:t>Many drivers believe that traffic laws are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Defensive Driving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Exercise: Rules, Regulations, and Responsible Driving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Defensive Driving Review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57425"/>
            <a:ext cx="7086600" cy="38068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3600"/>
              <a:t>True or False: – Ohio is known as a “Secondary Seat Belt Law” state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Defensive Driving Review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57425"/>
            <a:ext cx="7086600" cy="38068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3600">
                <a:solidFill>
                  <a:schemeClr val="accent1"/>
                </a:solidFill>
              </a:rPr>
              <a:t>True  </a:t>
            </a:r>
          </a:p>
          <a:p>
            <a:pPr marL="609600" indent="-609600">
              <a:buFontTx/>
              <a:buAutoNum type="arabicPeriod"/>
            </a:pPr>
            <a:endParaRPr lang="en-US"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Defensive Driving Review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57425"/>
            <a:ext cx="7086600" cy="3806825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sz="3600"/>
              <a:t>The illegal blood/breath alcohol concentration for drivers over 21 years of age in Ohio is 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Defensive Driving Review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57425"/>
            <a:ext cx="7086600" cy="38068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3600">
                <a:solidFill>
                  <a:schemeClr val="accent1"/>
                </a:solidFill>
              </a:rPr>
              <a:t>.08 for non CDL drivers</a:t>
            </a:r>
          </a:p>
          <a:p>
            <a:pPr marL="609600" indent="-609600">
              <a:buFontTx/>
              <a:buAutoNum type="arabicPeriod"/>
            </a:pPr>
            <a:r>
              <a:rPr lang="en-US" sz="3600">
                <a:solidFill>
                  <a:schemeClr val="accent1"/>
                </a:solidFill>
              </a:rPr>
              <a:t>.04 for CDL drivers  </a:t>
            </a:r>
          </a:p>
          <a:p>
            <a:pPr marL="609600" indent="-609600">
              <a:buFontTx/>
              <a:buAutoNum type="arabicPeriod"/>
            </a:pPr>
            <a:endParaRPr lang="en-US"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Defensive Driving?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Driving to save lives, time, and money in spite of conditions and the actions of others</a:t>
            </a:r>
          </a:p>
          <a:p>
            <a:r>
              <a:rPr lang="en-US"/>
              <a:t>Road hazards and poor weather conditions are two of the worst possible conditions a driver can face</a:t>
            </a:r>
          </a:p>
          <a:p>
            <a:pPr lvl="2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Conditions, Dangers And Defenses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62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Fog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</p:txBody>
      </p:sp>
      <p:pic>
        <p:nvPicPr>
          <p:cNvPr id="307204" name="Picture 4" descr="fog_car_bod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009775"/>
            <a:ext cx="4838700" cy="3629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Conditions, Dangers And Defenses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7772400" cy="838200"/>
          </a:xfrm>
        </p:spPr>
        <p:txBody>
          <a:bodyPr/>
          <a:lstStyle/>
          <a:p>
            <a:r>
              <a:rPr lang="en-US"/>
              <a:t>Snow and ice</a:t>
            </a:r>
          </a:p>
          <a:p>
            <a:pPr lvl="1">
              <a:buFontTx/>
              <a:buNone/>
            </a:pPr>
            <a:endParaRPr lang="en-US"/>
          </a:p>
        </p:txBody>
      </p:sp>
      <p:pic>
        <p:nvPicPr>
          <p:cNvPr id="308228" name="Picture 4" descr="snow and 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51054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Conditions, Dangers And Defenses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Rain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pic>
        <p:nvPicPr>
          <p:cNvPr id="309252" name="Picture 4" descr="rainy_ro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49575" y="1752600"/>
            <a:ext cx="2916238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Conditions, Dangers And Defenses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2438400" cy="1219200"/>
          </a:xfrm>
        </p:spPr>
        <p:txBody>
          <a:bodyPr/>
          <a:lstStyle/>
          <a:p>
            <a:r>
              <a:rPr lang="en-US"/>
              <a:t>Night driving</a:t>
            </a:r>
          </a:p>
        </p:txBody>
      </p:sp>
      <p:pic>
        <p:nvPicPr>
          <p:cNvPr id="310276" name="Picture 4" descr="night dri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2108200"/>
            <a:ext cx="5422900" cy="40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Conditions, Dangers And Defenses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2209800" cy="4114800"/>
          </a:xfrm>
        </p:spPr>
        <p:txBody>
          <a:bodyPr/>
          <a:lstStyle/>
          <a:p>
            <a:r>
              <a:rPr lang="en-US"/>
              <a:t>Daytime  driving</a:t>
            </a:r>
          </a:p>
        </p:txBody>
      </p:sp>
      <p:pic>
        <p:nvPicPr>
          <p:cNvPr id="311300" name="Picture 4" descr="daylight driv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1924050"/>
            <a:ext cx="5562600" cy="4171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Conditions, Dangers And Defenses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38100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Trucks/tractor trailers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312324" name="Picture 4" descr="tractor trail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33863" y="1828800"/>
            <a:ext cx="3314700" cy="4191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On-screen Show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LESSON NINE</vt:lpstr>
      <vt:lpstr>Defensive Driving</vt:lpstr>
      <vt:lpstr>What is Defensive Driving?</vt:lpstr>
      <vt:lpstr>Conditions, Dangers And Defenses</vt:lpstr>
      <vt:lpstr>Conditions, Dangers And Defenses</vt:lpstr>
      <vt:lpstr>Conditions, Dangers And Defenses</vt:lpstr>
      <vt:lpstr>Conditions, Dangers And Defenses</vt:lpstr>
      <vt:lpstr>Conditions, Dangers And Defenses</vt:lpstr>
      <vt:lpstr>Conditions, Dangers And Defenses</vt:lpstr>
      <vt:lpstr>Conditions, Dangers And Defenses</vt:lpstr>
      <vt:lpstr>Conditions, Dangers And Defenses</vt:lpstr>
      <vt:lpstr>Conditions, Dangers And Defenses</vt:lpstr>
      <vt:lpstr>Conditions, Dangers And Defenses</vt:lpstr>
      <vt:lpstr>Conditions, Dangers And Defenses</vt:lpstr>
      <vt:lpstr>Conditions, Dangers And Defenses</vt:lpstr>
      <vt:lpstr>Why Drive Defensively?</vt:lpstr>
      <vt:lpstr>Why Drive Defensively?</vt:lpstr>
      <vt:lpstr>Why Drive Defensively?</vt:lpstr>
      <vt:lpstr>Defensive Driving</vt:lpstr>
      <vt:lpstr>Air Bags</vt:lpstr>
      <vt:lpstr>Highway System</vt:lpstr>
      <vt:lpstr>Driver Behavior</vt:lpstr>
      <vt:lpstr>Driver Behavior</vt:lpstr>
      <vt:lpstr>Defensive Driving</vt:lpstr>
      <vt:lpstr>Defensive Driving Review</vt:lpstr>
      <vt:lpstr>Defensive Driving Review</vt:lpstr>
      <vt:lpstr>Defensive Driving Review</vt:lpstr>
      <vt:lpstr>Defensive Driving Review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NINE</dc:title>
  <dc:creator>peter wisniewski</dc:creator>
  <cp:lastModifiedBy>peter wisniewski</cp:lastModifiedBy>
  <cp:revision>2</cp:revision>
  <dcterms:created xsi:type="dcterms:W3CDTF">2013-08-06T19:26:41Z</dcterms:created>
  <dcterms:modified xsi:type="dcterms:W3CDTF">2013-08-15T16:05:05Z</dcterms:modified>
</cp:coreProperties>
</file>