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</a:t>
            </a:r>
            <a:r>
              <a:rPr lang="en-US">
                <a:latin typeface="+mn-lt"/>
                <a:cs typeface="+mn-cs"/>
              </a:rPr>
              <a:t>Highway Technician Academy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019800" y="6248400"/>
            <a:ext cx="2438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A8734-6613-4A94-A5FD-F16BE3E82D06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F3FE8-8CB5-454A-BAF2-67FA5D2E4B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85800" y="6248400"/>
            <a:ext cx="53340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LESSON THREE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Safe Truck Operation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Look before backing</a:t>
            </a:r>
          </a:p>
          <a:p>
            <a:pPr lvl="1"/>
            <a:r>
              <a:rPr lang="en-US"/>
              <a:t>When in a hurry, it’s easy for operators to forget to look before backing</a:t>
            </a:r>
          </a:p>
          <a:p>
            <a:pPr lvl="1"/>
            <a:r>
              <a:rPr lang="en-US"/>
              <a:t>Prior to placing the transmission in reverse, look over both shoulders and make sure the area is clear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Operating Speed</a:t>
            </a:r>
          </a:p>
          <a:p>
            <a:pPr lvl="1"/>
            <a:r>
              <a:rPr lang="en-US"/>
              <a:t>Operators are evaluated on cost efficiency and production</a:t>
            </a:r>
          </a:p>
          <a:p>
            <a:pPr lvl="1"/>
            <a:r>
              <a:rPr lang="en-US"/>
              <a:t>Excessive speed causes problems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pic>
        <p:nvPicPr>
          <p:cNvPr id="135171" name="Picture 3" descr="T&amp;L Picks 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90700"/>
            <a:ext cx="5638800" cy="4229100"/>
          </a:xfrm>
          <a:prstGeom prst="rect">
            <a:avLst/>
          </a:prstGeom>
          <a:noFill/>
        </p:spPr>
      </p:pic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4191000" y="1905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700"/>
                </a:solidFill>
              </a:rPr>
              <a:t>Operator platform -cab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Operator platform – cab</a:t>
            </a:r>
          </a:p>
          <a:p>
            <a:pPr lvl="1"/>
            <a:r>
              <a:rPr lang="en-US"/>
              <a:t>Cleanliness is important in the cab</a:t>
            </a:r>
          </a:p>
          <a:p>
            <a:pPr lvl="1"/>
            <a:r>
              <a:rPr lang="en-US"/>
              <a:t>Familiarization with all controls is a must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Center of gravity</a:t>
            </a:r>
          </a:p>
          <a:p>
            <a:pPr lvl="1"/>
            <a:r>
              <a:rPr lang="en-US"/>
              <a:t>Known as the balance point or tipping point</a:t>
            </a:r>
          </a:p>
          <a:p>
            <a:pPr lvl="1"/>
            <a:r>
              <a:rPr lang="en-US"/>
              <a:t>Center of gravity depends on many factors</a:t>
            </a:r>
          </a:p>
          <a:p>
            <a:pPr lvl="1"/>
            <a:r>
              <a:rPr lang="en-US"/>
              <a:t>Tipping point varies</a:t>
            </a:r>
          </a:p>
          <a:p>
            <a:pPr lvl="1"/>
            <a:r>
              <a:rPr lang="en-US"/>
              <a:t>Bed height and amount of weight affects tipping point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Safe Truck Operation</a:t>
            </a:r>
            <a:br>
              <a:rPr lang="en-US" sz="4000"/>
            </a:br>
            <a:r>
              <a:rPr lang="en-US" sz="4000"/>
              <a:t>Controls</a:t>
            </a:r>
          </a:p>
        </p:txBody>
      </p:sp>
      <p:pic>
        <p:nvPicPr>
          <p:cNvPr id="138243" name="Picture 3" descr="pengwy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0550" y="1651000"/>
            <a:ext cx="5988050" cy="4487863"/>
          </a:xfrm>
          <a:prstGeom prst="rect">
            <a:avLst/>
          </a:prstGeom>
          <a:noFill/>
        </p:spPr>
      </p:pic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1849438" y="5719763"/>
            <a:ext cx="2940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FF"/>
                </a:solidFill>
              </a:rPr>
              <a:t>Pengwyn Hydraulic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Safe Truck Operation</a:t>
            </a:r>
            <a:br>
              <a:rPr lang="en-US" sz="4000"/>
            </a:br>
            <a:r>
              <a:rPr lang="en-US" sz="4000"/>
              <a:t>Controls</a:t>
            </a:r>
          </a:p>
        </p:txBody>
      </p:sp>
      <p:pic>
        <p:nvPicPr>
          <p:cNvPr id="139267" name="Picture 3" descr="Force Amer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4050" y="1600200"/>
            <a:ext cx="6000750" cy="4489450"/>
          </a:xfrm>
          <a:prstGeom prst="rect">
            <a:avLst/>
          </a:prstGeom>
          <a:noFill/>
        </p:spPr>
      </p:pic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2012950" y="5562600"/>
            <a:ext cx="354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FF"/>
                </a:solidFill>
              </a:rPr>
              <a:t>Force America  Hydraulic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Safe Truck Operation</a:t>
            </a:r>
            <a:br>
              <a:rPr lang="en-US" sz="4000"/>
            </a:br>
            <a:r>
              <a:rPr lang="en-US" sz="4000"/>
              <a:t>Controls</a:t>
            </a:r>
          </a:p>
        </p:txBody>
      </p:sp>
      <p:pic>
        <p:nvPicPr>
          <p:cNvPr id="140291" name="Picture 3" descr="T hand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0550" y="1651000"/>
            <a:ext cx="5911850" cy="4430713"/>
          </a:xfrm>
          <a:prstGeom prst="rect">
            <a:avLst/>
          </a:prstGeom>
          <a:noFill/>
        </p:spPr>
      </p:pic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2012950" y="5562600"/>
            <a:ext cx="434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FF"/>
                </a:solidFill>
              </a:rPr>
              <a:t>T-handle automatic transmission selector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Safe Truck Operation</a:t>
            </a:r>
            <a:br>
              <a:rPr lang="en-US" sz="4000"/>
            </a:br>
            <a:r>
              <a:rPr lang="en-US" sz="4000"/>
              <a:t>Transmission</a:t>
            </a:r>
          </a:p>
        </p:txBody>
      </p:sp>
      <p:pic>
        <p:nvPicPr>
          <p:cNvPr id="141315" name="Picture 3" descr="push but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0550" y="1651000"/>
            <a:ext cx="5911850" cy="4430713"/>
          </a:xfrm>
          <a:prstGeom prst="rect">
            <a:avLst/>
          </a:prstGeom>
          <a:noFill/>
        </p:spPr>
      </p:pic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2736850" y="5562600"/>
            <a:ext cx="466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FF"/>
                </a:solidFill>
              </a:rPr>
              <a:t>Push button automatic transmission selector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Safe Truck Operation</a:t>
            </a:r>
            <a:br>
              <a:rPr lang="en-US" sz="4000"/>
            </a:br>
            <a:r>
              <a:rPr lang="en-US" sz="4000"/>
              <a:t>Transmission</a:t>
            </a:r>
          </a:p>
        </p:txBody>
      </p:sp>
      <p:pic>
        <p:nvPicPr>
          <p:cNvPr id="142339" name="Picture 3" descr="5 spe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6238" y="1600200"/>
            <a:ext cx="4119562" cy="4419600"/>
          </a:xfrm>
          <a:prstGeom prst="rect">
            <a:avLst/>
          </a:prstGeom>
          <a:noFill/>
        </p:spPr>
      </p:pic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1371600" y="2133600"/>
            <a:ext cx="2514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five speed has a double H shift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Truck Safety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Overview</a:t>
            </a:r>
          </a:p>
          <a:p>
            <a:pPr lvl="1"/>
            <a:r>
              <a:rPr lang="en-US"/>
              <a:t>This portion of the course is designed to help produce a safe and competent dump truck operator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Safe Truck Operation</a:t>
            </a:r>
            <a:br>
              <a:rPr lang="en-US" sz="4000"/>
            </a:br>
            <a:r>
              <a:rPr lang="en-US" sz="4000"/>
              <a:t>Transmission</a:t>
            </a:r>
          </a:p>
        </p:txBody>
      </p:sp>
      <p:pic>
        <p:nvPicPr>
          <p:cNvPr id="143363" name="Picture 3" descr="6 spe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76400"/>
            <a:ext cx="4343400" cy="4343400"/>
          </a:xfrm>
          <a:prstGeom prst="rect">
            <a:avLst/>
          </a:prstGeom>
          <a:noFill/>
        </p:spPr>
      </p:pic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990600" y="2133600"/>
            <a:ext cx="2514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six plus has a triple H shift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/>
              <a:t>Safe Truck Operation</a:t>
            </a:r>
            <a:br>
              <a:rPr lang="en-US" sz="4000"/>
            </a:br>
            <a:r>
              <a:rPr lang="en-US" sz="4000"/>
              <a:t>Transmission</a:t>
            </a:r>
          </a:p>
        </p:txBody>
      </p:sp>
      <p:pic>
        <p:nvPicPr>
          <p:cNvPr id="144387" name="Picture 3" descr="6 spe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649413"/>
            <a:ext cx="5334000" cy="4449762"/>
          </a:xfrm>
          <a:prstGeom prst="rect">
            <a:avLst/>
          </a:prstGeom>
          <a:noFill/>
        </p:spPr>
      </p:pic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990600" y="2438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1143000" y="2133600"/>
            <a:ext cx="2133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The six speed transmission is the same triple H pattern without low gear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Truck Safety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General Safety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Every operator’s primary concern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Safety related factors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Operator responsibilities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Truck Safety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General safety</a:t>
            </a:r>
          </a:p>
          <a:p>
            <a:pPr lvl="1"/>
            <a:r>
              <a:rPr lang="en-US"/>
              <a:t>Know the capabilities of the truck, and understand the job at hand</a:t>
            </a:r>
          </a:p>
          <a:p>
            <a:pPr lvl="1"/>
            <a:r>
              <a:rPr lang="en-US"/>
              <a:t>Hurrying to complete a job could result in severe injury</a:t>
            </a:r>
          </a:p>
          <a:p>
            <a:pPr lvl="1"/>
            <a:r>
              <a:rPr lang="en-US"/>
              <a:t>Read the operator’s manual and safety manual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Circle of Safety Walk Around</a:t>
            </a:r>
          </a:p>
          <a:p>
            <a:pPr lvl="1"/>
            <a:r>
              <a:rPr lang="en-US"/>
              <a:t>Mandated by federal, state, and agency regulations as well as by manufacturer’s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/>
              <a:t>Truck Safety – Proper Entry and Exit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3810000" cy="4114800"/>
          </a:xfrm>
        </p:spPr>
        <p:txBody>
          <a:bodyPr/>
          <a:lstStyle/>
          <a:p>
            <a:pPr eaLnBrk="0" hangingPunct="0">
              <a:buFontTx/>
              <a:buChar char="–"/>
            </a:pPr>
            <a:endParaRPr lang="en-US" sz="2800"/>
          </a:p>
          <a:p>
            <a:pPr eaLnBrk="0" hangingPunct="0">
              <a:buFontTx/>
              <a:buChar char="–"/>
            </a:pPr>
            <a:r>
              <a:rPr lang="en-US" sz="2800"/>
              <a:t>Face the machine at all times</a:t>
            </a:r>
          </a:p>
          <a:p>
            <a:pPr eaLnBrk="0" hangingPunct="0">
              <a:buFontTx/>
              <a:buChar char="–"/>
            </a:pPr>
            <a:endParaRPr lang="en-US" sz="2800"/>
          </a:p>
          <a:p>
            <a:pPr eaLnBrk="0" hangingPunct="0">
              <a:buFontTx/>
              <a:buChar char="–"/>
            </a:pPr>
            <a:r>
              <a:rPr lang="en-US" sz="2800"/>
              <a:t>Maintain three points of contact</a:t>
            </a:r>
          </a:p>
          <a:p>
            <a:endParaRPr lang="en-US" sz="2800"/>
          </a:p>
        </p:txBody>
      </p:sp>
      <p:pic>
        <p:nvPicPr>
          <p:cNvPr id="129028" name="Picture 4" descr="T&amp;L Picks 03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43400" y="2397125"/>
            <a:ext cx="4114800" cy="35290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/>
              <a:t>Truck Safety – Proper Entry and Exit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Keep boots as clean as possible</a:t>
            </a:r>
          </a:p>
          <a:p>
            <a:r>
              <a:rPr lang="en-US"/>
              <a:t>Keep the steps clean</a:t>
            </a:r>
          </a:p>
          <a:p>
            <a:r>
              <a:rPr lang="en-US"/>
              <a:t>Never jump out of the truck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Seat belt</a:t>
            </a:r>
          </a:p>
          <a:p>
            <a:pPr lvl="1"/>
            <a:r>
              <a:rPr lang="en-US"/>
              <a:t>Proper use is mandated by state law and agency regulations</a:t>
            </a:r>
          </a:p>
          <a:p>
            <a:pPr lvl="1"/>
            <a:r>
              <a:rPr lang="en-US"/>
              <a:t>Even with air bags, crumple zones, and other safety improvements, seat belt MUST be worn</a:t>
            </a:r>
          </a:p>
          <a:p>
            <a:pPr lvl="1"/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 Truck Operation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3200"/>
              <a:t>Seat belt use is mandatory </a:t>
            </a:r>
          </a:p>
          <a:p>
            <a:pPr lvl="1"/>
            <a:r>
              <a:rPr lang="en-US" sz="3200"/>
              <a:t>Seat belt should be properly adjusted and should fit snugly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456</Words>
  <Application>Microsoft Office PowerPoint</Application>
  <PresentationFormat>On-screen Show (4:3)</PresentationFormat>
  <Paragraphs>90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LESSON THREE</vt:lpstr>
      <vt:lpstr>Truck Safety</vt:lpstr>
      <vt:lpstr>Truck Safety</vt:lpstr>
      <vt:lpstr>Truck Safety</vt:lpstr>
      <vt:lpstr>Safe Truck Operation</vt:lpstr>
      <vt:lpstr>Truck Safety – Proper Entry and Exit</vt:lpstr>
      <vt:lpstr>Truck Safety – Proper Entry and Exit</vt:lpstr>
      <vt:lpstr>Safe Truck Operation</vt:lpstr>
      <vt:lpstr>Safe Truck Operation</vt:lpstr>
      <vt:lpstr>Safe Truck Operation</vt:lpstr>
      <vt:lpstr>Safe Truck Operation</vt:lpstr>
      <vt:lpstr>Safe Truck Operation</vt:lpstr>
      <vt:lpstr>Safe Truck Operation</vt:lpstr>
      <vt:lpstr>Safe Truck Operation</vt:lpstr>
      <vt:lpstr>Safe Truck Operation Controls</vt:lpstr>
      <vt:lpstr>Safe Truck Operation Controls</vt:lpstr>
      <vt:lpstr>Safe Truck Operation Controls</vt:lpstr>
      <vt:lpstr>Safe Truck Operation Transmission</vt:lpstr>
      <vt:lpstr>Safe Truck Operation Transmission</vt:lpstr>
      <vt:lpstr>Safe Truck Operation Transmission</vt:lpstr>
      <vt:lpstr>Safe Truck Operation Transmission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THREE</dc:title>
  <dc:creator>peter wisniewski</dc:creator>
  <cp:lastModifiedBy>peter wisniewski</cp:lastModifiedBy>
  <cp:revision>1</cp:revision>
  <dcterms:created xsi:type="dcterms:W3CDTF">2013-08-06T18:58:39Z</dcterms:created>
  <dcterms:modified xsi:type="dcterms:W3CDTF">2013-08-06T19:02:02Z</dcterms:modified>
</cp:coreProperties>
</file>