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30EE0-70B1-46D9-A134-471214C72AD3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23429-66DF-4E7C-BFD2-03A43A80EA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F28B8-1AEE-4080-B17C-4AC1BD9D0BC9}" type="slidenum">
              <a:rPr lang="en-US"/>
              <a:pPr/>
              <a:t>12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7F20E-6000-4F67-A26B-4EE1667EBED9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7DFC6-6E5F-48CA-AC01-1C4A438FC377}" type="slidenum">
              <a:rPr lang="en-US"/>
              <a:pPr/>
              <a:t>16</a:t>
            </a:fld>
            <a:endParaRPr lang="en-US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95292-2D35-47E2-BA6B-51212962479C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6728A-F34C-40E4-9474-0AD086033317}" type="slidenum">
              <a:rPr lang="en-US"/>
              <a:pPr/>
              <a:t>18</a:t>
            </a:fld>
            <a:endParaRPr lang="en-US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08379-7672-4927-9599-BDCD3BFBA87E}" type="slidenum">
              <a:rPr lang="en-US"/>
              <a:pPr/>
              <a:t>19</a:t>
            </a:fld>
            <a:endParaRPr lang="en-US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AD791-D2C6-43B0-BB4F-46D000BF5645}" type="slidenum">
              <a:rPr lang="en-US"/>
              <a:pPr/>
              <a:t>20</a:t>
            </a:fld>
            <a:endParaRPr lang="en-US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</a:t>
            </a:r>
            <a:r>
              <a:rPr lang="en-US">
                <a:latin typeface="+mn-lt"/>
              </a:rPr>
              <a:t>Highway Technician Academy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889E9-88DF-4781-809F-BF38FEF01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8CE-3135-43C4-B6C8-0BF8AFB2F458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B5776-EFE5-4606-B7CF-728211CA7B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CC66"/>
                </a:solidFill>
              </a:rPr>
              <a:t>LESSON FOUR: </a:t>
            </a:r>
            <a:br>
              <a:rPr lang="en-US" sz="4000" smtClean="0">
                <a:solidFill>
                  <a:srgbClr val="FFCC66"/>
                </a:solidFill>
              </a:rPr>
            </a:br>
            <a:r>
              <a:rPr lang="en-US" sz="4000" smtClean="0">
                <a:solidFill>
                  <a:srgbClr val="FFCC66"/>
                </a:solidFill>
              </a:rPr>
              <a:t>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Does Salt Work?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 	</a:t>
            </a: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To melt snow and ice, rock salt must mix with moisture and create brine.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	In order for salt to act as a freezing point depressant, it must go into solution.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570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570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Material Characteristics</a:t>
            </a:r>
          </a:p>
          <a:p>
            <a:pPr lvl="1" eaLnBrk="1" hangingPunct="1">
              <a:buFontTx/>
              <a:buNone/>
            </a:pPr>
            <a:endParaRPr lang="en-US" sz="3600" smtClean="0"/>
          </a:p>
          <a:p>
            <a:pPr lvl="2" eaLnBrk="1" hangingPunct="1"/>
            <a:r>
              <a:rPr lang="en-US" sz="3200" smtClean="0"/>
              <a:t>Salt Brine</a:t>
            </a:r>
          </a:p>
          <a:p>
            <a:pPr lvl="2"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build="p" bldLvl="4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18787" name="Picture 2050" descr="Brin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914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0835" name="Picture 3" descr="Brine System 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676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Salt Brine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True or False?  The proportion of salt to water is critical to brine effectiveness.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239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Salt Brine</a:t>
            </a:r>
          </a:p>
        </p:txBody>
      </p:sp>
      <p:sp>
        <p:nvSpPr>
          <p:cNvPr id="12390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The proportion of salt to water is critical to brine effectiveness.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Too much or too little affects the freeze point depressing qualities.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4931" name="Picture 3" descr="Brine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4676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6979" name="Picture 2" descr="Brine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7467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29027" name="Picture 2" descr="Brine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31075" name="Picture 2" descr="Tailgat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3152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2588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Lesson Four:  Materials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pPr eaLnBrk="1" hangingPunct="1"/>
            <a:r>
              <a:rPr lang="en-US" sz="3600" smtClean="0"/>
              <a:t>Winter Maintenance Expenditures</a:t>
            </a:r>
          </a:p>
          <a:p>
            <a:pPr eaLnBrk="1" hangingPunct="1"/>
            <a:r>
              <a:rPr lang="en-US" sz="3600" smtClean="0"/>
              <a:t>Winter Maintenance Materials</a:t>
            </a:r>
          </a:p>
          <a:p>
            <a:pPr lvl="1" eaLnBrk="1" hangingPunct="1"/>
            <a:r>
              <a:rPr lang="en-US" sz="3200" smtClean="0"/>
              <a:t>Availability, Selection and Processes</a:t>
            </a:r>
          </a:p>
          <a:p>
            <a:pPr eaLnBrk="1" hangingPunct="1"/>
            <a:r>
              <a:rPr lang="en-US" sz="3600" smtClean="0"/>
              <a:t>Material Handling and Storage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pic>
        <p:nvPicPr>
          <p:cNvPr id="133123" name="Picture 2" descr="Tailgat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6713"/>
            <a:ext cx="76200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Material Characteristics</a:t>
            </a:r>
          </a:p>
          <a:p>
            <a:pPr lvl="2" eaLnBrk="1" hangingPunct="1">
              <a:buFontTx/>
              <a:buNone/>
            </a:pPr>
            <a:endParaRPr lang="en-US" sz="3200" smtClean="0"/>
          </a:p>
          <a:p>
            <a:pPr lvl="2" eaLnBrk="1" hangingPunct="1"/>
            <a:r>
              <a:rPr lang="en-US" sz="3200" smtClean="0"/>
              <a:t>Other Chlorides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utoUpdateAnimBg="0"/>
      <p:bldP spid="571395" grpId="0" build="p" bldLvl="4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43417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Other Chlorides</a:t>
            </a:r>
          </a:p>
        </p:txBody>
      </p:sp>
      <p:sp>
        <p:nvSpPr>
          <p:cNvPr id="43417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True or False?  Calcium chloride releases heat as it goes into solution which improves effectiveness in cold weather.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8" grpId="0" autoUpdateAnimBg="0"/>
      <p:bldP spid="43417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Other Chlorides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Calcium chloride releases heat as it goes into solution which improves effectiveness in cold weather.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This is one of the reasons that calcium chloride is effective in cold temperatures.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589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5898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How is Calcium Chloride used?</a:t>
            </a:r>
          </a:p>
          <a:p>
            <a:pPr lvl="1" eaLnBrk="1" hangingPunct="1">
              <a:buFontTx/>
              <a:buChar char="•"/>
            </a:pPr>
            <a:endParaRPr lang="en-US" sz="3600" smtClean="0"/>
          </a:p>
          <a:p>
            <a:pPr lvl="1" eaLnBrk="1" hangingPunct="1">
              <a:buFontTx/>
              <a:buChar char="•"/>
            </a:pPr>
            <a:r>
              <a:rPr lang="en-US" sz="3600" smtClean="0"/>
              <a:t>Agricultural By-products</a:t>
            </a:r>
          </a:p>
          <a:p>
            <a:pPr lvl="2"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9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utoUpdateAnimBg="0"/>
      <p:bldP spid="589827" grpId="0" build="p" bldLvl="4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Material Handling and Storage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lvl="1" eaLnBrk="1" hangingPunct="1">
              <a:buFontTx/>
              <a:buChar char="•"/>
            </a:pPr>
            <a:r>
              <a:rPr lang="en-US" sz="3600" smtClean="0"/>
              <a:t>Material Handling</a:t>
            </a:r>
          </a:p>
          <a:p>
            <a:pPr lvl="1" eaLnBrk="1" hangingPunct="1">
              <a:buFontTx/>
              <a:buChar char="•"/>
            </a:pPr>
            <a:r>
              <a:rPr lang="en-US" sz="3600" smtClean="0"/>
              <a:t>MSDS Sheets</a:t>
            </a:r>
          </a:p>
          <a:p>
            <a:pPr lvl="1" eaLnBrk="1" hangingPunct="1">
              <a:buFontTx/>
              <a:buChar char="•"/>
            </a:pPr>
            <a:r>
              <a:rPr lang="en-US" sz="3600" smtClean="0"/>
              <a:t>Material Storage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 True or False?  Generally, all snow and ice chemicals work the same by depressing the freezing point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27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 </a:t>
            </a: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Generally, all snow and ice chemicals work the same by depressing the freezing point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The effectiveness of a chemical to depress the freezing point of water depends upon the percent of chemical in ______.</a:t>
            </a:r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  <p:bldP spid="25805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The effectiveness of a chemical to depress the freezing point of water depends upon the percent of chemical in </a:t>
            </a:r>
            <a:r>
              <a:rPr lang="en-US" b="1" smtClean="0">
                <a:solidFill>
                  <a:schemeClr val="accent1"/>
                </a:solidFill>
              </a:rPr>
              <a:t>solution</a:t>
            </a:r>
            <a:r>
              <a:rPr lang="en-US" smtClean="0"/>
              <a:t>.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Material Availability</a:t>
            </a:r>
          </a:p>
          <a:p>
            <a:pPr lvl="1" eaLnBrk="1" hangingPunct="1">
              <a:buFontTx/>
              <a:buChar char="•"/>
            </a:pPr>
            <a:r>
              <a:rPr lang="en-US" sz="3600" smtClean="0"/>
              <a:t>Material Selection</a:t>
            </a:r>
          </a:p>
          <a:p>
            <a:pPr lvl="1" eaLnBrk="1" hangingPunct="1">
              <a:buFontTx/>
              <a:buChar char="•"/>
            </a:pPr>
            <a:r>
              <a:rPr lang="en-US" sz="3600" smtClean="0"/>
              <a:t>How Chemicals Work</a:t>
            </a:r>
          </a:p>
          <a:p>
            <a:pPr lvl="2" eaLnBrk="1" hangingPunct="1"/>
            <a:r>
              <a:rPr lang="en-US" sz="3200" smtClean="0"/>
              <a:t>Depress the freezing point of water</a:t>
            </a:r>
          </a:p>
          <a:p>
            <a:pPr lvl="2" eaLnBrk="1" hangingPunct="1"/>
            <a:r>
              <a:rPr lang="en-US" sz="3200" smtClean="0"/>
              <a:t>Understanding Dilution of Solution</a:t>
            </a:r>
          </a:p>
          <a:p>
            <a:pPr lvl="2" eaLnBrk="1" hangingPunct="1"/>
            <a:r>
              <a:rPr lang="en-US" sz="3200" smtClean="0"/>
              <a:t>Solids must mix with moisture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autoUpdateAnimBg="0"/>
      <p:bldP spid="174083" grpId="0" build="p" bldLvl="4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 True or False?  Solid chemicals, such as rock salt, must mix with moisture to create brine before it has any melting capabilities.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5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build="p" autoUpdateAnimBg="0"/>
      <p:bldP spid="34509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 </a:t>
            </a: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Solid chemicals, such as rock salt, must mix with moisture to create brine before it has any melting capabilities.</a:t>
            </a:r>
          </a:p>
        </p:txBody>
      </p:sp>
      <p:sp>
        <p:nvSpPr>
          <p:cNvPr id="1454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mtClean="0"/>
              <a:t>“Dilution of ______” means that as a liquid mixture dilutes that its melting temperature changes.</a:t>
            </a: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  <p:bldP spid="2601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47459" name="Rectangle 10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mtClean="0"/>
              <a:t>“Dilution of </a:t>
            </a:r>
            <a:r>
              <a:rPr lang="en-US" b="1" smtClean="0">
                <a:solidFill>
                  <a:schemeClr val="accent1"/>
                </a:solidFill>
              </a:rPr>
              <a:t>solution</a:t>
            </a:r>
            <a:r>
              <a:rPr lang="en-US" smtClean="0"/>
              <a:t>” means that as a liquid mixture dilutes that its melting temperature changes.</a:t>
            </a:r>
          </a:p>
        </p:txBody>
      </p:sp>
      <p:sp>
        <p:nvSpPr>
          <p:cNvPr id="147460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smtClean="0"/>
              <a:t>Information on safe material handling is found on the ____________________ for each chemical used in snow and ice control.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8" grpId="0" build="p" autoUpdateAnimBg="0"/>
      <p:bldP spid="35225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smtClean="0"/>
              <a:t>Information on safe material handling is found on the </a:t>
            </a:r>
            <a:r>
              <a:rPr lang="en-US" b="1" smtClean="0">
                <a:solidFill>
                  <a:schemeClr val="accent1"/>
                </a:solidFill>
              </a:rPr>
              <a:t>Material Safety Data Sheet </a:t>
            </a:r>
            <a:r>
              <a:rPr lang="en-US" smtClean="0"/>
              <a:t>for each chemical used in snow and ice control.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	Each county garage has all MSDS sheets readily available - become familiar with where the MSDS are located in your garage facility</a:t>
            </a: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Exercise:  Lesson Four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Chemicals Work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True or False?  Snow and ice removal chemicals depress the freezing point of water.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utoUpdateAnimBg="0"/>
      <p:bldP spid="2488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Chemicals Work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True</a:t>
            </a:r>
            <a:r>
              <a:rPr lang="en-US" smtClean="0"/>
              <a:t> or False?  Snow and ice removal chemicals depress the freezing point of water.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CC66"/>
                </a:solidFill>
              </a:rPr>
              <a:t>Winter Maintenance Materials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sz="3600" smtClean="0"/>
              <a:t>Material Characteristics</a:t>
            </a:r>
          </a:p>
          <a:p>
            <a:pPr lvl="2" eaLnBrk="1" hangingPunct="1"/>
            <a:r>
              <a:rPr lang="en-US" sz="3200" smtClean="0"/>
              <a:t>Abrasives</a:t>
            </a:r>
          </a:p>
          <a:p>
            <a:pPr lvl="2" eaLnBrk="1" hangingPunct="1"/>
            <a:r>
              <a:rPr lang="en-US" sz="3200" smtClean="0"/>
              <a:t>Rock Salt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 autoUpdateAnimBg="0"/>
      <p:bldP spid="569347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427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Does Salt Work?</a:t>
            </a:r>
          </a:p>
        </p:txBody>
      </p:sp>
      <p:sp>
        <p:nvSpPr>
          <p:cNvPr id="427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	True or False?  Salt absorbs energy to dissolve.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utoUpdateAnimBg="0"/>
      <p:bldP spid="4270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1146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Does Salt Work?</a:t>
            </a:r>
          </a:p>
        </p:txBody>
      </p:sp>
      <p:sp>
        <p:nvSpPr>
          <p:cNvPr id="1146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	True</a:t>
            </a:r>
            <a:r>
              <a:rPr lang="en-US" smtClean="0"/>
              <a:t> or False?  Salt absorbs energy to dissolve.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	During lower temperatures more salt and a longer time period is required for melting to take place.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Franklin Gothic Book" pitchFamily="34" charset="0"/>
              </a:rPr>
              <a:t>           </a:t>
            </a:r>
            <a:r>
              <a:rPr lang="en-US" smtClean="0">
                <a:latin typeface="Arial" charset="0"/>
              </a:rPr>
              <a:t>Highway Technician Academy</a:t>
            </a:r>
          </a:p>
        </p:txBody>
      </p:sp>
      <p:sp>
        <p:nvSpPr>
          <p:cNvPr id="429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0" smtClean="0">
                <a:solidFill>
                  <a:srgbClr val="FFCC66"/>
                </a:solidFill>
              </a:rPr>
              <a:t>Exercise:  How Does Salt Work?</a:t>
            </a:r>
          </a:p>
        </p:txBody>
      </p:sp>
      <p:sp>
        <p:nvSpPr>
          <p:cNvPr id="4290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 	True or False?  To melt snow and ice, rock salt must mix with moisture and create brine.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autoUpdateAnimBg="0"/>
      <p:bldP spid="42905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On-screen Show (4:3)</PresentationFormat>
  <Paragraphs>125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LESSON FOUR:  Materials</vt:lpstr>
      <vt:lpstr>Lesson Four:  Materials</vt:lpstr>
      <vt:lpstr>Winter Maintenance Materials</vt:lpstr>
      <vt:lpstr>Exercise:  How Chemicals Work</vt:lpstr>
      <vt:lpstr>Exercise:  How Chemicals Work</vt:lpstr>
      <vt:lpstr>Winter Maintenance Materials</vt:lpstr>
      <vt:lpstr>Exercise:  How Does Salt Work?</vt:lpstr>
      <vt:lpstr>Exercise:  How Does Salt Work?</vt:lpstr>
      <vt:lpstr>Exercise:  How Does Salt Work?</vt:lpstr>
      <vt:lpstr>Exercise:  How Does Salt Work?</vt:lpstr>
      <vt:lpstr>Winter Maintenance Materials</vt:lpstr>
      <vt:lpstr>Slide 12</vt:lpstr>
      <vt:lpstr>Slide 13</vt:lpstr>
      <vt:lpstr>Exercise:  Salt Brine</vt:lpstr>
      <vt:lpstr>Exercise:  Salt Brine</vt:lpstr>
      <vt:lpstr>Slide 16</vt:lpstr>
      <vt:lpstr>Slide 17</vt:lpstr>
      <vt:lpstr>Slide 18</vt:lpstr>
      <vt:lpstr>Slide 19</vt:lpstr>
      <vt:lpstr>Slide 20</vt:lpstr>
      <vt:lpstr>Winter Maintenance Materials</vt:lpstr>
      <vt:lpstr>Exercise:  Other Chlorides</vt:lpstr>
      <vt:lpstr>Exercise:  Other Chlorides</vt:lpstr>
      <vt:lpstr>Winter Maintenance Materials</vt:lpstr>
      <vt:lpstr>Material Handling and Storage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  <vt:lpstr>Exercise:  Lesson Four Review</vt:lpstr>
    </vt:vector>
  </TitlesOfParts>
  <Company>Wisconsin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FOUR:  Materials</dc:title>
  <dc:creator>peter wisniewski</dc:creator>
  <cp:lastModifiedBy>peter wisniewski</cp:lastModifiedBy>
  <cp:revision>1</cp:revision>
  <dcterms:created xsi:type="dcterms:W3CDTF">2013-08-13T17:48:55Z</dcterms:created>
  <dcterms:modified xsi:type="dcterms:W3CDTF">2013-08-13T17:49:39Z</dcterms:modified>
</cp:coreProperties>
</file>