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</a:t>
            </a:r>
            <a:r>
              <a:rPr lang="en-US">
                <a:latin typeface="+mn-lt"/>
              </a:rPr>
              <a:t>Highway Technician Academy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8D685-1D87-450D-AC93-64C5B105A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5258-D8FA-4EEA-872A-7AD0B2E1BB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D7C4-7A92-4560-97AC-98BABA2774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2.xml"/><Relationship Id="rId1" Type="http://schemas.openxmlformats.org/officeDocument/2006/relationships/video" Target="file:///V:\Level%20I\HT.105%20SNOW%20AND%20ICE%20CONTROL\PowerPoint\Weather%20Forecasting.mpg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3112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FFCC66"/>
                </a:solidFill>
              </a:rPr>
              <a:t>LESSON THREE: </a:t>
            </a:r>
            <a:br>
              <a:rPr lang="en-US" sz="4000" smtClean="0">
                <a:solidFill>
                  <a:srgbClr val="FFCC66"/>
                </a:solidFill>
              </a:rPr>
            </a:br>
            <a:r>
              <a:rPr lang="en-US" sz="4000" smtClean="0">
                <a:solidFill>
                  <a:srgbClr val="FFCC66"/>
                </a:solidFill>
              </a:rPr>
              <a:t>Weather Basics</a:t>
            </a:r>
          </a:p>
        </p:txBody>
      </p:sp>
      <p:sp>
        <p:nvSpPr>
          <p:cNvPr id="73732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Effects of Pavement Temperature and Dew Point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What condition is likely to occur when the dew point is at or above 32ºF and the pavement surface is at or below 32ºF ?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  <a:p>
            <a:pPr marL="0" indent="0" algn="ctr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Frost or black 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Precipitation Types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391400" cy="4267200"/>
          </a:xfrm>
        </p:spPr>
        <p:txBody>
          <a:bodyPr/>
          <a:lstStyle/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sz="3600" smtClean="0"/>
              <a:t>Rain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sz="3600" smtClean="0"/>
              <a:t>Freezing Rain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sz="3600" smtClean="0"/>
              <a:t>Sleet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sz="3600" smtClean="0"/>
              <a:t>Snow 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None/>
            </a:pPr>
            <a:r>
              <a:rPr lang="en-US" sz="3600" smtClean="0"/>
              <a:t> 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None/>
            </a:pPr>
            <a:r>
              <a:rPr lang="en-US" b="1" smtClean="0">
                <a:solidFill>
                  <a:srgbClr val="FFCC66"/>
                </a:solidFill>
              </a:rPr>
              <a:t>A STORM CAN CONTAIN A VARITEY OF 	PRECIPITATION TYPES!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autoUpdateAnimBg="0"/>
      <p:bldP spid="163843" grpId="0" build="p" bldLvl="4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Winter Weather Road Hazards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391400" cy="4267200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</a:pPr>
            <a:endParaRPr lang="en-US" sz="3200" smtClean="0"/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Frost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Black Ice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Freezing Fog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Blowing Snow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Storm Runoff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Compacted Snow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3600" smtClean="0"/>
              <a:t>Slush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utoUpdateAnimBg="0"/>
      <p:bldP spid="164867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Winter Weather Road Hazards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True or False?  All winter weather road hazards require the occurrence of rain or snow.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 autoUpdateAnimBg="0"/>
      <p:bldP spid="42086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8704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Winter Weather Road Hazards</a:t>
            </a:r>
          </a:p>
        </p:txBody>
      </p:sp>
      <p:sp>
        <p:nvSpPr>
          <p:cNvPr id="87044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True or </a:t>
            </a:r>
            <a:r>
              <a:rPr lang="en-US" b="1" smtClean="0">
                <a:solidFill>
                  <a:srgbClr val="FFFF00"/>
                </a:solidFill>
              </a:rPr>
              <a:t>False</a:t>
            </a:r>
            <a:r>
              <a:rPr lang="en-US" smtClean="0"/>
              <a:t>?  All winter weather road hazards require the occurrence of rain or snow.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  <a:p>
            <a:pPr marL="0" indent="0" algn="ctr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There are numerous non-precipitation type of winter road hazards (frost, black ice, blowing snow)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Storm Conditions</a:t>
            </a:r>
          </a:p>
        </p:txBody>
      </p:sp>
      <p:graphicFrame>
        <p:nvGraphicFramePr>
          <p:cNvPr id="169035" name="Group 75"/>
          <p:cNvGraphicFramePr>
            <a:graphicFrameLocks noGrp="1"/>
          </p:cNvGraphicFramePr>
          <p:nvPr/>
        </p:nvGraphicFramePr>
        <p:xfrm>
          <a:off x="685800" y="1468438"/>
          <a:ext cx="7772400" cy="4026521"/>
        </p:xfrm>
        <a:graphic>
          <a:graphicData uri="http://schemas.openxmlformats.org/drawingml/2006/table">
            <a:tbl>
              <a:tblPr/>
              <a:tblGrid>
                <a:gridCol w="1600200"/>
                <a:gridCol w="1752600"/>
                <a:gridCol w="1905000"/>
                <a:gridCol w="25146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Temperature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Precipitation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Road Surface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Condition 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Near 30º F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Snow, sleet, or freezing rain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Condition 2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Below 30º F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Snow, sleet, or freezing rain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Wet or sticky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Condition 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Below 20º F and falling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Dry snow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Condition 4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Below 20º F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Snow, sleet, or freezing rain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Condition 5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Below 10º F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Snow or freezing rain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Accumulation of packed snow or ice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312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Weather Forecasting</a:t>
            </a:r>
          </a:p>
        </p:txBody>
      </p:sp>
      <p:pic>
        <p:nvPicPr>
          <p:cNvPr id="312323" name="Picture 1027" descr="mq2whsif[1]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08025" y="2303463"/>
            <a:ext cx="3763963" cy="3468687"/>
          </a:xfrm>
          <a:noFill/>
        </p:spPr>
      </p:pic>
      <p:pic>
        <p:nvPicPr>
          <p:cNvPr id="89093" name="Weather Forecasting.mpg" descr="Mobile Pandatorium:Users:colleenbos:Documents:CTC:2011-2012 WisDOT Projects:Snow Plow Driver Training:State Information - from disks:Ohio:Weather Forecasting.mpg">
            <a:hlinkClick r:id="" action="ppaction://media"/>
          </p:cNvPr>
          <p:cNvPicPr>
            <a:picLocks noChangeAspect="1" noChangeArrowheads="1"/>
          </p:cNvPicPr>
          <p:nvPr>
            <p:ph sz="quarter" idx="3"/>
            <a:quickTime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1524000"/>
            <a:ext cx="9144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9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890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093"/>
                  </p:tgtEl>
                </p:cond>
              </p:nextCondLst>
            </p:seq>
            <p:video fullScrn="1">
              <p:cMediaNode>
                <p:cTn id="19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9093"/>
                </p:tgtEl>
              </p:cMediaNode>
            </p:video>
          </p:childTnLst>
        </p:cTn>
      </p:par>
    </p:tnLst>
    <p:bldLst>
      <p:bldP spid="31232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True or False?  Knowledge of basic weather science will help the operator to understand the changes that occur during snow and ice removal operations.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utoUpdateAnimBg="0"/>
      <p:bldP spid="1710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9113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  <p:sp>
        <p:nvSpPr>
          <p:cNvPr id="911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</a:t>
            </a:r>
            <a:r>
              <a:rPr lang="en-US" b="1" smtClean="0">
                <a:solidFill>
                  <a:srgbClr val="FFFF00"/>
                </a:solidFill>
              </a:rPr>
              <a:t>True</a:t>
            </a:r>
            <a:r>
              <a:rPr lang="en-US" smtClean="0"/>
              <a:t> or False?  Knowledge of basic weather science will help the operator to understand the changes that occur during snow and ice removal operations.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_________ forecasts are used to make decisions for actual treatment in snow and ice control.</a:t>
            </a:r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build="p" autoUpdateAnimBg="0"/>
      <p:bldP spid="2406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283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Weather Basics</a:t>
            </a:r>
          </a:p>
        </p:txBody>
      </p:sp>
      <p:sp>
        <p:nvSpPr>
          <p:cNvPr id="2283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3810000"/>
          </a:xfrm>
        </p:spPr>
        <p:txBody>
          <a:bodyPr/>
          <a:lstStyle/>
          <a:p>
            <a:pPr eaLnBrk="1" hangingPunct="1"/>
            <a:r>
              <a:rPr lang="en-US" smtClean="0"/>
              <a:t>Understanding the Weather</a:t>
            </a:r>
          </a:p>
          <a:p>
            <a:pPr eaLnBrk="1" hangingPunct="1"/>
            <a:r>
              <a:rPr lang="en-US" smtClean="0"/>
              <a:t>Weather Concepts</a:t>
            </a:r>
          </a:p>
          <a:p>
            <a:pPr eaLnBrk="1" hangingPunct="1"/>
            <a:r>
              <a:rPr lang="en-US" smtClean="0"/>
              <a:t>Pavement Temperature and Dew Point</a:t>
            </a:r>
          </a:p>
          <a:p>
            <a:pPr eaLnBrk="1" hangingPunct="1"/>
            <a:r>
              <a:rPr lang="en-US" smtClean="0"/>
              <a:t>Precipitation Types</a:t>
            </a:r>
          </a:p>
          <a:p>
            <a:pPr eaLnBrk="1" hangingPunct="1"/>
            <a:r>
              <a:rPr lang="en-US" smtClean="0"/>
              <a:t>Weather Road Hazards</a:t>
            </a:r>
          </a:p>
          <a:p>
            <a:pPr eaLnBrk="1" hangingPunct="1"/>
            <a:r>
              <a:rPr lang="en-US" smtClean="0"/>
              <a:t>Storm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 autoUpdateAnimBg="0"/>
      <p:bldP spid="228355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Short</a:t>
            </a:r>
            <a:r>
              <a:rPr lang="en-US" b="1" smtClean="0">
                <a:solidFill>
                  <a:srgbClr val="FFFF00"/>
                </a:solidFill>
              </a:rPr>
              <a:t> term</a:t>
            </a:r>
            <a:r>
              <a:rPr lang="en-US" smtClean="0"/>
              <a:t> forecasts are used to make decisions for actual treatment in snow and ice control.</a:t>
            </a:r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493570" name="Rectangle 205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True or False?  Most types of winter hazards encountered are forms of water.</a:t>
            </a:r>
          </a:p>
          <a:p>
            <a:pPr marL="609600" indent="-609600" eaLnBrk="1" hangingPunct="1">
              <a:buFontTx/>
              <a:buAutoNum type="arabicPeriod" startAt="3"/>
            </a:pPr>
            <a:endParaRPr lang="en-US" smtClean="0"/>
          </a:p>
        </p:txBody>
      </p:sp>
      <p:sp>
        <p:nvSpPr>
          <p:cNvPr id="493571" name="Rectangle 205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9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0" grpId="0" build="p" autoUpdateAnimBg="0"/>
      <p:bldP spid="49357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Most types of winter hazards encountered are forms of water.</a:t>
            </a:r>
          </a:p>
          <a:p>
            <a:pPr marL="609600" indent="-609600" eaLnBrk="1" hangingPunct="1">
              <a:buFontTx/>
              <a:buAutoNum type="arabicPeriod" startAt="3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Water has 3 forms – gas, liquid and solid.</a:t>
            </a:r>
          </a:p>
          <a:p>
            <a:pPr marL="609600" indent="-609600" eaLnBrk="1" hangingPunct="1">
              <a:buFontTx/>
              <a:buAutoNum type="arabicPeriod" startAt="3"/>
            </a:pPr>
            <a:endParaRPr lang="en-US" smtClean="0"/>
          </a:p>
        </p:txBody>
      </p:sp>
      <p:sp>
        <p:nvSpPr>
          <p:cNvPr id="9523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317442" name="Rectangle 205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4"/>
            </a:pPr>
            <a:r>
              <a:rPr lang="en-US" smtClean="0"/>
              <a:t>The two most critical weather and environmental factors considered in snow and ice control are </a:t>
            </a:r>
            <a:br>
              <a:rPr lang="en-US" smtClean="0"/>
            </a:br>
            <a:r>
              <a:rPr lang="en-US" smtClean="0"/>
              <a:t>_________________ and ________.</a:t>
            </a:r>
          </a:p>
        </p:txBody>
      </p:sp>
      <p:sp>
        <p:nvSpPr>
          <p:cNvPr id="317443" name="Rectangle 205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7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2" grpId="0" build="p" autoUpdateAnimBg="0"/>
      <p:bldP spid="31744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97283" name="Rectangle 10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4"/>
            </a:pPr>
            <a:r>
              <a:rPr lang="en-US" smtClean="0"/>
              <a:t>The two most critical weather and environmental factors considered in snow and ice control are </a:t>
            </a:r>
            <a:br>
              <a:rPr lang="en-US" smtClean="0"/>
            </a:br>
            <a:r>
              <a:rPr lang="en-US" b="1" smtClean="0">
                <a:solidFill>
                  <a:schemeClr val="accent1"/>
                </a:solidFill>
              </a:rPr>
              <a:t>pavement temperature</a:t>
            </a:r>
            <a:r>
              <a:rPr lang="en-US" smtClean="0"/>
              <a:t> and </a:t>
            </a:r>
            <a:r>
              <a:rPr lang="en-US" b="1" smtClean="0">
                <a:solidFill>
                  <a:schemeClr val="accent1"/>
                </a:solidFill>
              </a:rPr>
              <a:t>dew point</a:t>
            </a:r>
            <a:r>
              <a:rPr lang="en-US" smtClean="0"/>
              <a:t>.</a:t>
            </a:r>
          </a:p>
        </p:txBody>
      </p:sp>
      <p:sp>
        <p:nvSpPr>
          <p:cNvPr id="97284" name="Rectangle 10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5"/>
            </a:pPr>
            <a:r>
              <a:rPr lang="en-US" smtClean="0"/>
              <a:t> True or False?  Several factors affect pavement temperature.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 autoUpdateAnimBg="0"/>
      <p:bldP spid="24371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99331" name="Rectangle 10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5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Several factors affect pavement temperature.</a:t>
            </a:r>
          </a:p>
          <a:p>
            <a:pPr marL="609600" indent="-609600" eaLnBrk="1" hangingPunct="1">
              <a:buFontTx/>
              <a:buAutoNum type="arabicPeriod" startAt="5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Air temperature trends, subsurface temperatures, time of day, cloud cover and wind</a:t>
            </a:r>
          </a:p>
        </p:txBody>
      </p:sp>
      <p:sp>
        <p:nvSpPr>
          <p:cNvPr id="99332" name="Rectangle 10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6"/>
            </a:pPr>
            <a:r>
              <a:rPr lang="en-US" smtClean="0"/>
              <a:t>_________ is a measure of the moisture in the air.</a:t>
            </a:r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4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build="p" autoUpdateAnimBg="0"/>
      <p:bldP spid="24474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01379" name="Rectangle 10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6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Dew point</a:t>
            </a:r>
            <a:r>
              <a:rPr lang="en-US" smtClean="0"/>
              <a:t> is a measure of the moisture in the air.</a:t>
            </a:r>
          </a:p>
          <a:p>
            <a:pPr marL="609600" indent="-609600" eaLnBrk="1" hangingPunct="1">
              <a:buFontTx/>
              <a:buAutoNum type="arabicPeriod" startAt="6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The higher the dew point the greater the moisture in the air.  The lower the dew point, the drier the air.</a:t>
            </a:r>
          </a:p>
        </p:txBody>
      </p:sp>
      <p:sp>
        <p:nvSpPr>
          <p:cNvPr id="101380" name="Rectangle 10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7"/>
            </a:pPr>
            <a:r>
              <a:rPr lang="en-US" smtClean="0"/>
              <a:t> True or False?  Frost is less likely to occur when it is windy.</a:t>
            </a:r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  <p:bldP spid="24576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Understanding the Weather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340600" cy="4267200"/>
          </a:xfrm>
        </p:spPr>
        <p:txBody>
          <a:bodyPr/>
          <a:lstStyle/>
          <a:p>
            <a:pPr marL="990600" lvl="1" indent="-533400" eaLnBrk="1" hangingPunct="1"/>
            <a:endParaRPr lang="en-US" smtClean="0"/>
          </a:p>
          <a:p>
            <a:pPr marL="990600" lvl="1" indent="-533400" eaLnBrk="1" hangingPunct="1">
              <a:buFontTx/>
              <a:buChar char="•"/>
            </a:pPr>
            <a:r>
              <a:rPr lang="en-US" sz="3600" smtClean="0"/>
              <a:t>Basic Forecasting Issues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z="3600" smtClean="0"/>
              <a:t>Forecasting Tools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z="3600" smtClean="0"/>
              <a:t>Pavement Temperature</a:t>
            </a:r>
            <a:endParaRPr lang="en-US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  <p:bldP spid="156675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03427" name="Rectangle 10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7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Frost is less likely to occur when it is windy.</a:t>
            </a:r>
          </a:p>
          <a:p>
            <a:pPr marL="609600" indent="-609600" eaLnBrk="1" hangingPunct="1">
              <a:buFontTx/>
              <a:buAutoNum type="arabicPeriod" startAt="7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Wind reduces surface moisture and brings warm air down to the surface.</a:t>
            </a:r>
          </a:p>
        </p:txBody>
      </p:sp>
      <p:sp>
        <p:nvSpPr>
          <p:cNvPr id="103428" name="Rectangle 10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 True or False?  A storm can contain a variety of precipitation types.</a:t>
            </a:r>
          </a:p>
        </p:txBody>
      </p:sp>
      <p:sp>
        <p:nvSpPr>
          <p:cNvPr id="24678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 autoUpdateAnimBg="0"/>
      <p:bldP spid="246789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A storm can contain a variety of precipitation types.</a:t>
            </a:r>
          </a:p>
          <a:p>
            <a:pPr marL="609600" indent="-609600" eaLnBrk="1" hangingPunct="1">
              <a:buFontTx/>
              <a:buAutoNum type="arabicPeriod" startAt="8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Precipitation types will change as the moisture content of the air and clouds change.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Three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57753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9718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CC66"/>
                </a:solidFill>
              </a:rPr>
              <a:t>QUESTIONS</a:t>
            </a:r>
            <a:br>
              <a:rPr lang="en-US" sz="4000" smtClean="0">
                <a:solidFill>
                  <a:srgbClr val="FFCC66"/>
                </a:solidFill>
              </a:rPr>
            </a:br>
            <a:r>
              <a:rPr lang="en-US" sz="4000" smtClean="0">
                <a:solidFill>
                  <a:srgbClr val="FFCC66"/>
                </a:solidFill>
              </a:rPr>
              <a:t>??</a:t>
            </a:r>
            <a:br>
              <a:rPr lang="en-US" sz="4000" smtClean="0">
                <a:solidFill>
                  <a:srgbClr val="FFCC66"/>
                </a:solidFill>
              </a:rPr>
            </a:br>
            <a:r>
              <a:rPr lang="en-US" sz="4000" smtClean="0">
                <a:solidFill>
                  <a:srgbClr val="FFCC66"/>
                </a:solidFill>
              </a:rPr>
              <a:t/>
            </a:r>
            <a:br>
              <a:rPr lang="en-US" sz="4000" smtClean="0">
                <a:solidFill>
                  <a:srgbClr val="FFCC66"/>
                </a:solidFill>
              </a:rPr>
            </a:br>
            <a:r>
              <a:rPr lang="en-US" sz="4000" smtClean="0">
                <a:solidFill>
                  <a:srgbClr val="FFCC66"/>
                </a:solidFill>
              </a:rPr>
              <a:t>LESSON THREE: </a:t>
            </a:r>
            <a:br>
              <a:rPr lang="en-US" sz="4000" smtClean="0">
                <a:solidFill>
                  <a:srgbClr val="FFCC66"/>
                </a:solidFill>
              </a:rPr>
            </a:br>
            <a:r>
              <a:rPr lang="en-US" sz="4000" smtClean="0">
                <a:solidFill>
                  <a:srgbClr val="FFCC66"/>
                </a:solidFill>
              </a:rPr>
              <a:t>Weather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2813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Weather Concepts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848600" cy="2057400"/>
          </a:xfrm>
        </p:spPr>
        <p:txBody>
          <a:bodyPr/>
          <a:lstStyle/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sz="3600" smtClean="0"/>
              <a:t>Winter Event Categories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Char char="•"/>
            </a:pPr>
            <a:r>
              <a:rPr lang="en-US" sz="3600" smtClean="0"/>
              <a:t>States of Water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 autoUpdateAnimBg="0"/>
      <p:bldP spid="161795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7526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CC66"/>
                </a:solidFill>
              </a:rPr>
              <a:t>Pavement Temperature</a:t>
            </a:r>
            <a:br>
              <a:rPr lang="en-US" sz="3600" smtClean="0">
                <a:solidFill>
                  <a:srgbClr val="FFCC66"/>
                </a:solidFill>
              </a:rPr>
            </a:br>
            <a:r>
              <a:rPr lang="en-US" sz="3600" smtClean="0">
                <a:solidFill>
                  <a:srgbClr val="FFCC66"/>
                </a:solidFill>
              </a:rPr>
              <a:t> and </a:t>
            </a:r>
            <a:br>
              <a:rPr lang="en-US" sz="3600" smtClean="0">
                <a:solidFill>
                  <a:srgbClr val="FFCC66"/>
                </a:solidFill>
              </a:rPr>
            </a:br>
            <a:r>
              <a:rPr lang="en-US" sz="3600" smtClean="0">
                <a:solidFill>
                  <a:srgbClr val="FFCC66"/>
                </a:solidFill>
              </a:rPr>
              <a:t>Dew Point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543800" cy="27432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mtClean="0"/>
              <a:t>Pavement Temperature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Determines treatment type and duration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endParaRPr lang="en-US" sz="2400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Affected by numerous variables </a:t>
            </a:r>
          </a:p>
          <a:p>
            <a:pPr marL="1216025" lvl="1" indent="-5334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Air Temperature Trends</a:t>
            </a:r>
          </a:p>
          <a:p>
            <a:pPr marL="1216025" lvl="1" indent="-5334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Subsurface Temperatures</a:t>
            </a:r>
          </a:p>
          <a:p>
            <a:pPr marL="1216025" lvl="1" indent="-5334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Time of Day</a:t>
            </a:r>
          </a:p>
          <a:p>
            <a:pPr marL="1216025" lvl="1" indent="-5334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Cloud Cover</a:t>
            </a:r>
          </a:p>
          <a:p>
            <a:pPr marL="1216025" lvl="1" indent="-5334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smtClean="0"/>
              <a:t>Wind Speed</a:t>
            </a:r>
          </a:p>
          <a:p>
            <a:pPr marL="1216025" lvl="1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  <p:bldP spid="162819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Pavement Temperature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During what season does the subsurface hold the most heat?  Fall, Winter or Spring?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 autoUpdateAnimBg="0"/>
      <p:bldP spid="2385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Pavement Temperature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During what season does the subsurface hold the most heat?  Fall, Winter or Spring?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  <a:p>
            <a:pPr marL="0" indent="0" algn="ctr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Fall – the ground retains heat from the Summer season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568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7526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CC66"/>
                </a:solidFill>
              </a:rPr>
              <a:t>Pavement Temperature</a:t>
            </a:r>
            <a:br>
              <a:rPr lang="en-US" sz="3600" smtClean="0">
                <a:solidFill>
                  <a:srgbClr val="FFCC66"/>
                </a:solidFill>
              </a:rPr>
            </a:br>
            <a:r>
              <a:rPr lang="en-US" sz="3600" smtClean="0">
                <a:solidFill>
                  <a:srgbClr val="FFCC66"/>
                </a:solidFill>
              </a:rPr>
              <a:t> and </a:t>
            </a:r>
            <a:br>
              <a:rPr lang="en-US" sz="3600" smtClean="0">
                <a:solidFill>
                  <a:srgbClr val="FFCC66"/>
                </a:solidFill>
              </a:rPr>
            </a:br>
            <a:r>
              <a:rPr lang="en-US" sz="3600" smtClean="0">
                <a:solidFill>
                  <a:srgbClr val="FFCC66"/>
                </a:solidFill>
              </a:rPr>
              <a:t>Dew Point</a:t>
            </a:r>
          </a:p>
        </p:txBody>
      </p:sp>
      <p:sp>
        <p:nvSpPr>
          <p:cNvPr id="5683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543800" cy="2743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mtClean="0"/>
              <a:t>Dew Point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mtClean="0"/>
              <a:t>Measure of moisture in the air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mtClean="0"/>
              <a:t>How does this effect the pavement?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mtClean="0"/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Char char="–"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2" grpId="0" autoUpdateAnimBg="0"/>
      <p:bldP spid="5683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Effects of Pavement Temperature and Dew Point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What condition is likely to occur when the dew point is at or above 32ºF and the pavement surface is at or below 32ºF ?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utoUpdateAnimBg="0"/>
      <p:bldP spid="41881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855</Words>
  <Application>Microsoft Office PowerPoint</Application>
  <PresentationFormat>On-screen Show (4:3)</PresentationFormat>
  <Paragraphs>171</Paragraphs>
  <Slides>33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LESSON THREE:  Weather Basics</vt:lpstr>
      <vt:lpstr>Weather Basics</vt:lpstr>
      <vt:lpstr>Understanding the Weather</vt:lpstr>
      <vt:lpstr>Weather Concepts</vt:lpstr>
      <vt:lpstr>Pavement Temperature  and  Dew Point</vt:lpstr>
      <vt:lpstr>Exercise:  Pavement Temperature</vt:lpstr>
      <vt:lpstr>Exercise:  Pavement Temperature</vt:lpstr>
      <vt:lpstr>Pavement Temperature  and  Dew Point</vt:lpstr>
      <vt:lpstr>Exercise:  Effects of Pavement Temperature and Dew Point</vt:lpstr>
      <vt:lpstr>Exercise:  Effects of Pavement Temperature and Dew Point</vt:lpstr>
      <vt:lpstr>Precipitation Types</vt:lpstr>
      <vt:lpstr>Winter Weather Road Hazards</vt:lpstr>
      <vt:lpstr>Exercise:  Winter Weather Road Hazards</vt:lpstr>
      <vt:lpstr>Exercise:  Winter Weather Road Hazards</vt:lpstr>
      <vt:lpstr>Storm Conditions</vt:lpstr>
      <vt:lpstr>Weather Forecasting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Exercise:  Lesson Three Review</vt:lpstr>
      <vt:lpstr>QUESTIONS ??  LESSON THREE:  Weather Basics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THREE:  Weather Basics</dc:title>
  <dc:creator>peter wisniewski</dc:creator>
  <cp:lastModifiedBy>peter wisniewski</cp:lastModifiedBy>
  <cp:revision>1</cp:revision>
  <dcterms:created xsi:type="dcterms:W3CDTF">2013-08-15T16:28:53Z</dcterms:created>
  <dcterms:modified xsi:type="dcterms:W3CDTF">2013-08-15T16:29:59Z</dcterms:modified>
</cp:coreProperties>
</file>