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769DF-4DDC-4A86-AD31-45C1B67413D0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F39A0-E5F5-4218-9C4C-7510E81CA5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DF413F-C789-4C9D-91B1-FA59BB63E2EB}" type="slidenum">
              <a:rPr lang="en-US"/>
              <a:pPr/>
              <a:t>10</a:t>
            </a:fld>
            <a:endParaRPr lang="en-US"/>
          </a:p>
        </p:txBody>
      </p:sp>
      <p:sp>
        <p:nvSpPr>
          <p:cNvPr id="24883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883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B26A-4E3B-4E92-B3A1-658BA4A9B17A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DE54-3046-4264-A28B-1DAA97699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B26A-4E3B-4E92-B3A1-658BA4A9B17A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DE54-3046-4264-A28B-1DAA97699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B26A-4E3B-4E92-B3A1-658BA4A9B17A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DE54-3046-4264-A28B-1DAA97699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</a:t>
            </a:r>
            <a:r>
              <a:rPr lang="en-US">
                <a:latin typeface="+mn-lt"/>
              </a:rPr>
              <a:t>Highway Technician Academy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F70795-CB38-4747-B6CA-71658C3CA6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B26A-4E3B-4E92-B3A1-658BA4A9B17A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DE54-3046-4264-A28B-1DAA97699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B26A-4E3B-4E92-B3A1-658BA4A9B17A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DE54-3046-4264-A28B-1DAA97699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B26A-4E3B-4E92-B3A1-658BA4A9B17A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DE54-3046-4264-A28B-1DAA97699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B26A-4E3B-4E92-B3A1-658BA4A9B17A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DE54-3046-4264-A28B-1DAA97699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B26A-4E3B-4E92-B3A1-658BA4A9B17A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DE54-3046-4264-A28B-1DAA97699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B26A-4E3B-4E92-B3A1-658BA4A9B17A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DE54-3046-4264-A28B-1DAA97699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B26A-4E3B-4E92-B3A1-658BA4A9B17A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DE54-3046-4264-A28B-1DAA97699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4B26A-4E3B-4E92-B3A1-658BA4A9B17A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DE54-3046-4264-A28B-1DAA976993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4B26A-4E3B-4E92-B3A1-658BA4A9B17A}" type="datetimeFigureOut">
              <a:rPr lang="en-US" smtClean="0"/>
              <a:t>8/15/2013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DDE54-3046-4264-A28B-1DAA976993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solidFill>
                  <a:srgbClr val="FFCC66"/>
                </a:solidFill>
              </a:rPr>
              <a:t>LESSON SEVEN: </a:t>
            </a:r>
            <a:br>
              <a:rPr lang="en-US" sz="4000" smtClean="0">
                <a:solidFill>
                  <a:srgbClr val="FFCC66"/>
                </a:solidFill>
              </a:rPr>
            </a:br>
            <a:r>
              <a:rPr lang="en-US" sz="4000" smtClean="0">
                <a:solidFill>
                  <a:srgbClr val="FFCC66"/>
                </a:solidFill>
              </a:rPr>
              <a:t>Safety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2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pic>
        <p:nvPicPr>
          <p:cNvPr id="247811" name="Picture 3" descr="Snow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61950"/>
            <a:ext cx="7620000" cy="56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Seven Review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 True or False?  Training is an important part of winter safety.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 autoUpdateAnimBg="0"/>
      <p:bldP spid="22425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508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Seven Review</a:t>
            </a:r>
          </a:p>
        </p:txBody>
      </p:sp>
      <p:sp>
        <p:nvSpPr>
          <p:cNvPr id="2508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 </a:t>
            </a:r>
            <a:r>
              <a:rPr lang="en-US" b="1" smtClean="0">
                <a:solidFill>
                  <a:schemeClr val="accent1"/>
                </a:solidFill>
              </a:rPr>
              <a:t>True</a:t>
            </a:r>
            <a:r>
              <a:rPr lang="en-US" smtClean="0"/>
              <a:t> or False?  Training is an important part of winter safety.</a:t>
            </a:r>
          </a:p>
          <a:p>
            <a:pPr marL="609600" indent="-609600" eaLnBrk="1" hangingPunct="1">
              <a:buFontTx/>
              <a:buAutoNum type="arabicPeriod"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Knowing all areas of you job is essential – preparation, materials, equipment maintenance and operation.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2"/>
            </a:pPr>
            <a:r>
              <a:rPr lang="en-US" smtClean="0"/>
              <a:t> True or False?  Lights are only important for the operator’s use to see.</a:t>
            </a:r>
          </a:p>
        </p:txBody>
      </p:sp>
      <p:sp>
        <p:nvSpPr>
          <p:cNvPr id="28262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Seven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2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build="p" autoUpdateAnimBg="0"/>
      <p:bldP spid="28262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5293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2"/>
            </a:pPr>
            <a:r>
              <a:rPr lang="en-US" smtClean="0"/>
              <a:t>True or </a:t>
            </a:r>
            <a:r>
              <a:rPr lang="en-US" b="1" smtClean="0">
                <a:solidFill>
                  <a:schemeClr val="accent1"/>
                </a:solidFill>
              </a:rPr>
              <a:t>False</a:t>
            </a:r>
            <a:r>
              <a:rPr lang="en-US" smtClean="0"/>
              <a:t>?  Lights are only important for the operator’s use to see.</a:t>
            </a:r>
          </a:p>
          <a:p>
            <a:pPr marL="609600" indent="-609600" eaLnBrk="1" hangingPunct="1">
              <a:buFontTx/>
              <a:buAutoNum type="arabicPeriod" startAt="2"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	Lights are not only used for the Operator to see but also to be seen by others.</a:t>
            </a:r>
          </a:p>
        </p:txBody>
      </p:sp>
      <p:sp>
        <p:nvSpPr>
          <p:cNvPr id="252932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Seven Review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3"/>
            </a:pPr>
            <a:r>
              <a:rPr lang="en-US" smtClean="0"/>
              <a:t> True or False?  When using a single axle truck and running with the truck bed up, the bottom of the truck bed should not be higher than the top of the cab.</a:t>
            </a:r>
          </a:p>
        </p:txBody>
      </p:sp>
      <p:sp>
        <p:nvSpPr>
          <p:cNvPr id="283653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Seven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3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build="p" autoUpdateAnimBg="0"/>
      <p:bldP spid="28365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5497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3"/>
            </a:pPr>
            <a:r>
              <a:rPr lang="en-US" smtClean="0"/>
              <a:t> </a:t>
            </a:r>
            <a:r>
              <a:rPr lang="en-US" b="1" smtClean="0">
                <a:solidFill>
                  <a:schemeClr val="accent1"/>
                </a:solidFill>
              </a:rPr>
              <a:t>True</a:t>
            </a:r>
            <a:r>
              <a:rPr lang="en-US" smtClean="0"/>
              <a:t> or False?  When using a single axle and running with the truck bed up, the bottom of the truck bed should not be higher than the top of the cab.</a:t>
            </a:r>
          </a:p>
          <a:p>
            <a:pPr marL="609600" indent="-609600" eaLnBrk="1" hangingPunct="1">
              <a:buFontTx/>
              <a:buAutoNum type="arabicPeriod" startAt="3"/>
            </a:pPr>
            <a:endParaRPr lang="en-US" smtClean="0"/>
          </a:p>
        </p:txBody>
      </p:sp>
      <p:sp>
        <p:nvSpPr>
          <p:cNvPr id="254980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Seven Review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4"/>
            </a:pPr>
            <a:r>
              <a:rPr lang="en-US" smtClean="0"/>
              <a:t> True or False?  Once a spreader is turned off, the hydraulic pressure should be first relieved before working on a jam.</a:t>
            </a:r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Seven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4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5" grpId="0" build="p" autoUpdateAnimBg="0"/>
      <p:bldP spid="28467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57027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4"/>
            </a:pPr>
            <a:r>
              <a:rPr lang="en-US" smtClean="0"/>
              <a:t> </a:t>
            </a:r>
            <a:r>
              <a:rPr lang="en-US" b="1" smtClean="0">
                <a:solidFill>
                  <a:schemeClr val="accent1"/>
                </a:solidFill>
              </a:rPr>
              <a:t>True</a:t>
            </a:r>
            <a:r>
              <a:rPr lang="en-US" smtClean="0"/>
              <a:t> or False?  Once a spreader is turned off, the hydraulic pressure should be first relieved before working on a jam.</a:t>
            </a:r>
          </a:p>
          <a:p>
            <a:pPr marL="609600" indent="-609600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	Even when turned off, the reserve pressure can still turn the auger – relieve all pressure before working on the jam.</a:t>
            </a:r>
          </a:p>
        </p:txBody>
      </p:sp>
      <p:sp>
        <p:nvSpPr>
          <p:cNvPr id="257028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Seven Review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5"/>
            </a:pPr>
            <a:r>
              <a:rPr lang="en-US" smtClean="0"/>
              <a:t> True or False?  Operators need to be aware of fatigue during long hours of operation.</a:t>
            </a:r>
          </a:p>
        </p:txBody>
      </p:sp>
      <p:sp>
        <p:nvSpPr>
          <p:cNvPr id="28570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Seven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9" grpId="0" build="p" autoUpdateAnimBg="0"/>
      <p:bldP spid="28570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Safety Practices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z="3600" smtClean="0"/>
              <a:t>Safety Preparations</a:t>
            </a:r>
          </a:p>
          <a:p>
            <a:pPr eaLnBrk="1" hangingPunct="1"/>
            <a:r>
              <a:rPr lang="en-US" sz="3600" smtClean="0"/>
              <a:t>Crew Safety</a:t>
            </a:r>
          </a:p>
          <a:p>
            <a:pPr eaLnBrk="1" hangingPunct="1"/>
            <a:r>
              <a:rPr lang="en-US" sz="3600" smtClean="0"/>
              <a:t>Material Safety</a:t>
            </a:r>
          </a:p>
          <a:p>
            <a:pPr eaLnBrk="1" hangingPunct="1"/>
            <a:r>
              <a:rPr lang="en-US" sz="3600" smtClean="0"/>
              <a:t>Vehicle Equipment Safety</a:t>
            </a:r>
          </a:p>
          <a:p>
            <a:pPr eaLnBrk="1" hangingPunct="1"/>
            <a:r>
              <a:rPr lang="en-US" sz="3600" smtClean="0"/>
              <a:t>Facilities</a:t>
            </a:r>
          </a:p>
          <a:p>
            <a:pPr eaLnBrk="1" hangingPunct="1"/>
            <a:r>
              <a:rPr lang="en-US" sz="3600" smtClean="0"/>
              <a:t>Operations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7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4" grpId="0" autoUpdateAnimBg="0"/>
      <p:bldP spid="197635" grpId="0" build="p" bldLvl="5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59075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 startAt="5"/>
            </a:pPr>
            <a:r>
              <a:rPr lang="en-US" smtClean="0"/>
              <a:t> </a:t>
            </a:r>
            <a:r>
              <a:rPr lang="en-US" b="1" smtClean="0">
                <a:solidFill>
                  <a:schemeClr val="accent1"/>
                </a:solidFill>
              </a:rPr>
              <a:t>True</a:t>
            </a:r>
            <a:r>
              <a:rPr lang="en-US" smtClean="0"/>
              <a:t> or False?  Operators need to be aware of fatigue during long hours of operation.</a:t>
            </a:r>
          </a:p>
          <a:p>
            <a:pPr marL="609600" indent="-609600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	</a:t>
            </a:r>
          </a:p>
          <a:p>
            <a:pPr marL="609600" indent="-609600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	Know you own limitations and advise your supervisor if your fatigue level is too great.</a:t>
            </a:r>
          </a:p>
        </p:txBody>
      </p:sp>
      <p:sp>
        <p:nvSpPr>
          <p:cNvPr id="259076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noFill/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Seven Review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Safety Preparations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lvl="1" eaLnBrk="1" hangingPunct="1">
              <a:buFontTx/>
              <a:buChar char="•"/>
            </a:pPr>
            <a:r>
              <a:rPr lang="en-US" sz="3600" smtClean="0"/>
              <a:t>Training</a:t>
            </a:r>
          </a:p>
          <a:p>
            <a:pPr lvl="1" eaLnBrk="1" hangingPunct="1">
              <a:buFontTx/>
              <a:buChar char="•"/>
            </a:pPr>
            <a:r>
              <a:rPr lang="en-US" sz="3600" smtClean="0"/>
              <a:t>Knowing Your Route</a:t>
            </a:r>
          </a:p>
          <a:p>
            <a:pPr eaLnBrk="1" hangingPunct="1"/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8" grpId="0" autoUpdateAnimBg="0"/>
      <p:bldP spid="198659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0" smtClean="0">
                <a:solidFill>
                  <a:srgbClr val="FFCC66"/>
                </a:solidFill>
              </a:rPr>
              <a:t>Exercise:  Knowing Your Route</a:t>
            </a:r>
          </a:p>
        </p:txBody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mtClean="0"/>
              <a:t>True or False?  Being familiar with your route before snow and ice removal starts is not important.</a:t>
            </a:r>
          </a:p>
          <a:p>
            <a:pPr marL="0" indent="0" eaLnBrk="1" hangingPunct="1">
              <a:buFontTx/>
              <a:buNone/>
            </a:pPr>
            <a:endParaRPr lang="en-US" b="1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6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6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66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46" grpId="0" autoUpdateAnimBg="0"/>
      <p:bldP spid="4669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4269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0" smtClean="0">
                <a:solidFill>
                  <a:srgbClr val="FFCC66"/>
                </a:solidFill>
              </a:rPr>
              <a:t>Exercise:  Knowing Your Route</a:t>
            </a:r>
          </a:p>
        </p:txBody>
      </p:sp>
      <p:sp>
        <p:nvSpPr>
          <p:cNvPr id="242692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mtClean="0"/>
              <a:t>True or </a:t>
            </a:r>
            <a:r>
              <a:rPr lang="en-US" b="1" smtClean="0">
                <a:solidFill>
                  <a:schemeClr val="accent1"/>
                </a:solidFill>
              </a:rPr>
              <a:t>False</a:t>
            </a:r>
            <a:r>
              <a:rPr lang="en-US" smtClean="0"/>
              <a:t>?  Being familiar with your route before snow and ice removal starts is not important.</a:t>
            </a:r>
          </a:p>
          <a:p>
            <a:pPr marL="0" indent="0" eaLnBrk="1" hangingPunct="1">
              <a:buFontTx/>
              <a:buNone/>
            </a:pPr>
            <a:endParaRPr lang="en-US" smtClean="0"/>
          </a:p>
          <a:p>
            <a:pPr marL="0" indent="0" algn="ctr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Knowing your route is essential.</a:t>
            </a:r>
          </a:p>
          <a:p>
            <a:pPr marL="0" indent="0" eaLnBrk="1" hangingPunct="1">
              <a:buFontTx/>
              <a:buNone/>
            </a:pPr>
            <a:endParaRPr lang="en-US" b="1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Crew Safety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endParaRPr lang="en-US" smtClean="0"/>
          </a:p>
          <a:p>
            <a:pPr lvl="1" eaLnBrk="1" hangingPunct="1">
              <a:buFontTx/>
              <a:buChar char="•"/>
            </a:pPr>
            <a:r>
              <a:rPr lang="en-US" sz="3600" smtClean="0"/>
              <a:t>Adequate Sleep or Rest</a:t>
            </a:r>
          </a:p>
          <a:p>
            <a:pPr lvl="1" eaLnBrk="1" hangingPunct="1">
              <a:buFontTx/>
              <a:buChar char="•"/>
            </a:pPr>
            <a:r>
              <a:rPr lang="en-US" sz="3600" smtClean="0"/>
              <a:t>Multi-Layers of Warm Clothing</a:t>
            </a:r>
          </a:p>
          <a:p>
            <a:pPr lvl="1" eaLnBrk="1" hangingPunct="1">
              <a:buFontTx/>
              <a:buChar char="•"/>
            </a:pPr>
            <a:r>
              <a:rPr lang="en-US" sz="3600" smtClean="0"/>
              <a:t>Personal Protective Equipment</a:t>
            </a:r>
          </a:p>
          <a:p>
            <a:pPr lvl="1" eaLnBrk="1" hangingPunct="1">
              <a:buFontTx/>
              <a:buChar char="•"/>
            </a:pPr>
            <a:r>
              <a:rPr lang="en-US" sz="3600" smtClean="0"/>
              <a:t>Emergency Survival Kit</a:t>
            </a:r>
          </a:p>
          <a:p>
            <a:pPr lvl="1" eaLnBrk="1" hangingPunct="1">
              <a:buFontTx/>
              <a:buChar char="•"/>
            </a:pPr>
            <a:r>
              <a:rPr lang="en-US" sz="3600" smtClean="0"/>
              <a:t>Fire Extinguisher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0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6" grpId="0" autoUpdateAnimBg="0"/>
      <p:bldP spid="200707" grpId="0" build="p" bldLvl="3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Material Safety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z="3600" smtClean="0"/>
              <a:t>Material Safety Data Sheet, MSDS</a:t>
            </a:r>
          </a:p>
          <a:p>
            <a:pPr eaLnBrk="1" hangingPunct="1"/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0" grpId="0" autoUpdateAnimBg="0"/>
      <p:bldP spid="20173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Vehicles and Equipment Safety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z="3600" smtClean="0"/>
              <a:t>Preventive Maintenance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3200" smtClean="0"/>
              <a:t>EM-78, pre-trip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3200" smtClean="0"/>
              <a:t>Full Fuel Tanks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z="3600" smtClean="0"/>
              <a:t>Check All Lights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z="3600" smtClean="0"/>
              <a:t>Back-Up Alarm, Plow Flags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z="3600" smtClean="0"/>
              <a:t>Radio Communications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z="3600" smtClean="0"/>
              <a:t>Safety Belt</a:t>
            </a:r>
          </a:p>
          <a:p>
            <a:pPr eaLnBrk="1" hangingPunct="1">
              <a:lnSpc>
                <a:spcPct val="90000"/>
              </a:lnSpc>
            </a:pP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2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2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2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2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2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2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4" grpId="0" autoUpdateAnimBg="0"/>
      <p:bldP spid="202755" grpId="0" build="p" bldLvl="4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Operations Safety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 lnSpcReduction="10000"/>
          </a:bodyPr>
          <a:lstStyle/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Know Your Truck and Equipment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Truck Bed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Changing Plow Blades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Hydraulics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Protective Eye Ware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Defensive Driving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Fatigue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Exiting Vehicle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smtClean="0"/>
              <a:t>Keep Cool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4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4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4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4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4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8" grpId="0" autoUpdateAnimBg="0"/>
      <p:bldP spid="214019" grpId="0" build="p" bldLvl="4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514</Words>
  <Application>Microsoft Office PowerPoint</Application>
  <PresentationFormat>On-screen Show (4:3)</PresentationFormat>
  <Paragraphs>95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LESSON SEVEN:  Safety Practices</vt:lpstr>
      <vt:lpstr>Safety Practices</vt:lpstr>
      <vt:lpstr>Safety Preparations</vt:lpstr>
      <vt:lpstr>Exercise:  Knowing Your Route</vt:lpstr>
      <vt:lpstr>Exercise:  Knowing Your Route</vt:lpstr>
      <vt:lpstr>Crew Safety</vt:lpstr>
      <vt:lpstr>Material Safety</vt:lpstr>
      <vt:lpstr>Vehicles and Equipment Safety</vt:lpstr>
      <vt:lpstr>Operations Safety</vt:lpstr>
      <vt:lpstr>Slide 10</vt:lpstr>
      <vt:lpstr>Exercise:  Lesson Seven Review</vt:lpstr>
      <vt:lpstr>Exercise:  Lesson Seven Review</vt:lpstr>
      <vt:lpstr>Exercise:  Lesson Seven Review</vt:lpstr>
      <vt:lpstr>Exercise:  Lesson Seven Review</vt:lpstr>
      <vt:lpstr>Exercise:  Lesson Seven Review</vt:lpstr>
      <vt:lpstr>Exercise:  Lesson Seven Review</vt:lpstr>
      <vt:lpstr>Exercise:  Lesson Seven Review</vt:lpstr>
      <vt:lpstr>Exercise:  Lesson Seven Review</vt:lpstr>
      <vt:lpstr>Exercise:  Lesson Seven Review</vt:lpstr>
      <vt:lpstr>Exercise:  Lesson Seven Review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SEVEN:  Safety Practices</dc:title>
  <dc:creator>peter wisniewski</dc:creator>
  <cp:lastModifiedBy>peter wisniewski</cp:lastModifiedBy>
  <cp:revision>1</cp:revision>
  <dcterms:created xsi:type="dcterms:W3CDTF">2013-08-15T13:54:35Z</dcterms:created>
  <dcterms:modified xsi:type="dcterms:W3CDTF">2013-08-15T13:55:13Z</dcterms:modified>
</cp:coreProperties>
</file>