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483454-ED9C-4BA6-B22D-3680820577E5}"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83454-ED9C-4BA6-B22D-3680820577E5}"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83454-ED9C-4BA6-B22D-3680820577E5}"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83454-ED9C-4BA6-B22D-3680820577E5}"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483454-ED9C-4BA6-B22D-3680820577E5}"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483454-ED9C-4BA6-B22D-3680820577E5}"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483454-ED9C-4BA6-B22D-3680820577E5}" type="datetimeFigureOut">
              <a:rPr lang="en-US" smtClean="0"/>
              <a:t>8/13/2013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483454-ED9C-4BA6-B22D-3680820577E5}" type="datetimeFigureOut">
              <a:rPr lang="en-US" smtClean="0"/>
              <a:t>8/13/2013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483454-ED9C-4BA6-B22D-3680820577E5}" type="datetimeFigureOut">
              <a:rPr lang="en-US" smtClean="0"/>
              <a:t>8/13/2013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483454-ED9C-4BA6-B22D-3680820577E5}"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483454-ED9C-4BA6-B22D-3680820577E5}"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C51676-117B-41C4-8270-778E05415E0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483454-ED9C-4BA6-B22D-3680820577E5}" type="datetimeFigureOut">
              <a:rPr lang="en-US" smtClean="0"/>
              <a:t>8/13/2013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C51676-117B-41C4-8270-778E05415E0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5890"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191490" name="Rectangle 2"/>
          <p:cNvSpPr>
            <a:spLocks noGrp="1" noChangeArrowheads="1"/>
          </p:cNvSpPr>
          <p:nvPr>
            <p:ph type="title"/>
          </p:nvPr>
        </p:nvSpPr>
        <p:spPr>
          <a:xfrm>
            <a:off x="0" y="382588"/>
            <a:ext cx="9144000" cy="1143000"/>
          </a:xfrm>
        </p:spPr>
        <p:txBody>
          <a:bodyPr/>
          <a:lstStyle/>
          <a:p>
            <a:pPr eaLnBrk="1" hangingPunct="1"/>
            <a:r>
              <a:rPr lang="en-US" b="0" smtClean="0">
                <a:solidFill>
                  <a:srgbClr val="FFCC66"/>
                </a:solidFill>
              </a:rPr>
              <a:t>Applications, Operations And Policy</a:t>
            </a:r>
          </a:p>
        </p:txBody>
      </p:sp>
      <p:sp>
        <p:nvSpPr>
          <p:cNvPr id="191491" name="Rectangle 3"/>
          <p:cNvSpPr>
            <a:spLocks noGrp="1" noChangeArrowheads="1"/>
          </p:cNvSpPr>
          <p:nvPr>
            <p:ph type="body" idx="1"/>
          </p:nvPr>
        </p:nvSpPr>
        <p:spPr>
          <a:xfrm>
            <a:off x="685800" y="2209800"/>
            <a:ext cx="7772400" cy="3886200"/>
          </a:xfrm>
        </p:spPr>
        <p:txBody>
          <a:bodyPr/>
          <a:lstStyle/>
          <a:p>
            <a:pPr eaLnBrk="1" hangingPunct="1">
              <a:lnSpc>
                <a:spcPct val="90000"/>
              </a:lnSpc>
            </a:pPr>
            <a:r>
              <a:rPr lang="en-US" sz="3600" smtClean="0"/>
              <a:t>Material Applications</a:t>
            </a:r>
          </a:p>
          <a:p>
            <a:pPr eaLnBrk="1" hangingPunct="1">
              <a:lnSpc>
                <a:spcPct val="90000"/>
              </a:lnSpc>
            </a:pPr>
            <a:r>
              <a:rPr lang="en-US" sz="3600" smtClean="0"/>
              <a:t>Application Rates</a:t>
            </a:r>
          </a:p>
          <a:p>
            <a:pPr eaLnBrk="1" hangingPunct="1">
              <a:lnSpc>
                <a:spcPct val="90000"/>
              </a:lnSpc>
            </a:pPr>
            <a:r>
              <a:rPr lang="en-US" sz="3600" smtClean="0"/>
              <a:t>Plowing and Spreading</a:t>
            </a:r>
          </a:p>
          <a:p>
            <a:pPr eaLnBrk="1" hangingPunct="1">
              <a:lnSpc>
                <a:spcPct val="90000"/>
              </a:lnSpc>
            </a:pPr>
            <a:r>
              <a:rPr lang="en-US" sz="3600" smtClean="0"/>
              <a:t>Treatment Guidelines</a:t>
            </a:r>
          </a:p>
          <a:p>
            <a:pPr eaLnBrk="1" hangingPunct="1">
              <a:lnSpc>
                <a:spcPct val="90000"/>
              </a:lnSpc>
            </a:pPr>
            <a:r>
              <a:rPr lang="en-US" sz="3600" smtClean="0"/>
              <a:t>Preparation Check List</a:t>
            </a:r>
          </a:p>
          <a:p>
            <a:pPr eaLnBrk="1" hangingPunct="1">
              <a:lnSpc>
                <a:spcPct val="90000"/>
              </a:lnSpc>
            </a:pPr>
            <a:r>
              <a:rPr lang="en-US" sz="3600" smtClean="0"/>
              <a:t>Operational Guidelines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91490"/>
                                        </p:tgtEl>
                                        <p:attrNameLst>
                                          <p:attrName>style.visibility</p:attrName>
                                        </p:attrNameLst>
                                      </p:cBhvr>
                                      <p:to>
                                        <p:strVal val="visible"/>
                                      </p:to>
                                    </p:set>
                                    <p:anim calcmode="lin" valueType="num">
                                      <p:cBhvr additive="base">
                                        <p:cTn id="7" dur="500" fill="hold"/>
                                        <p:tgtEl>
                                          <p:spTgt spid="191490"/>
                                        </p:tgtEl>
                                        <p:attrNameLst>
                                          <p:attrName>ppt_x</p:attrName>
                                        </p:attrNameLst>
                                      </p:cBhvr>
                                      <p:tavLst>
                                        <p:tav tm="0">
                                          <p:val>
                                            <p:strVal val="#ppt_x"/>
                                          </p:val>
                                        </p:tav>
                                        <p:tav tm="100000">
                                          <p:val>
                                            <p:strVal val="#ppt_x"/>
                                          </p:val>
                                        </p:tav>
                                      </p:tavLst>
                                    </p:anim>
                                    <p:anim calcmode="lin" valueType="num">
                                      <p:cBhvr additive="base">
                                        <p:cTn id="8" dur="500" fill="hold"/>
                                        <p:tgtEl>
                                          <p:spTgt spid="19149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1491">
                                            <p:txEl>
                                              <p:pRg st="0" end="0"/>
                                            </p:txEl>
                                          </p:spTgt>
                                        </p:tgtEl>
                                        <p:attrNameLst>
                                          <p:attrName>style.visibility</p:attrName>
                                        </p:attrNameLst>
                                      </p:cBhvr>
                                      <p:to>
                                        <p:strVal val="visible"/>
                                      </p:to>
                                    </p:set>
                                    <p:anim calcmode="lin" valueType="num">
                                      <p:cBhvr additive="base">
                                        <p:cTn id="13" dur="500" fill="hold"/>
                                        <p:tgtEl>
                                          <p:spTgt spid="19149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1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1491">
                                            <p:txEl>
                                              <p:pRg st="1" end="1"/>
                                            </p:txEl>
                                          </p:spTgt>
                                        </p:tgtEl>
                                        <p:attrNameLst>
                                          <p:attrName>style.visibility</p:attrName>
                                        </p:attrNameLst>
                                      </p:cBhvr>
                                      <p:to>
                                        <p:strVal val="visible"/>
                                      </p:to>
                                    </p:set>
                                    <p:anim calcmode="lin" valueType="num">
                                      <p:cBhvr additive="base">
                                        <p:cTn id="19" dur="500" fill="hold"/>
                                        <p:tgtEl>
                                          <p:spTgt spid="191491">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1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1491">
                                            <p:txEl>
                                              <p:pRg st="2" end="2"/>
                                            </p:txEl>
                                          </p:spTgt>
                                        </p:tgtEl>
                                        <p:attrNameLst>
                                          <p:attrName>style.visibility</p:attrName>
                                        </p:attrNameLst>
                                      </p:cBhvr>
                                      <p:to>
                                        <p:strVal val="visible"/>
                                      </p:to>
                                    </p:set>
                                    <p:anim calcmode="lin" valueType="num">
                                      <p:cBhvr additive="base">
                                        <p:cTn id="25" dur="500" fill="hold"/>
                                        <p:tgtEl>
                                          <p:spTgt spid="191491">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1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91491">
                                            <p:txEl>
                                              <p:pRg st="3" end="3"/>
                                            </p:txEl>
                                          </p:spTgt>
                                        </p:tgtEl>
                                        <p:attrNameLst>
                                          <p:attrName>style.visibility</p:attrName>
                                        </p:attrNameLst>
                                      </p:cBhvr>
                                      <p:to>
                                        <p:strVal val="visible"/>
                                      </p:to>
                                    </p:set>
                                    <p:anim calcmode="lin" valueType="num">
                                      <p:cBhvr additive="base">
                                        <p:cTn id="31" dur="500" fill="hold"/>
                                        <p:tgtEl>
                                          <p:spTgt spid="191491">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14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1491">
                                            <p:txEl>
                                              <p:pRg st="4" end="4"/>
                                            </p:txEl>
                                          </p:spTgt>
                                        </p:tgtEl>
                                        <p:attrNameLst>
                                          <p:attrName>style.visibility</p:attrName>
                                        </p:attrNameLst>
                                      </p:cBhvr>
                                      <p:to>
                                        <p:strVal val="visible"/>
                                      </p:to>
                                    </p:set>
                                    <p:anim calcmode="lin" valueType="num">
                                      <p:cBhvr additive="base">
                                        <p:cTn id="37" dur="500" fill="hold"/>
                                        <p:tgtEl>
                                          <p:spTgt spid="191491">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14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91491">
                                            <p:txEl>
                                              <p:pRg st="5" end="5"/>
                                            </p:txEl>
                                          </p:spTgt>
                                        </p:tgtEl>
                                        <p:attrNameLst>
                                          <p:attrName>style.visibility</p:attrName>
                                        </p:attrNameLst>
                                      </p:cBhvr>
                                      <p:to>
                                        <p:strVal val="visible"/>
                                      </p:to>
                                    </p:set>
                                    <p:anim calcmode="lin" valueType="num">
                                      <p:cBhvr additive="base">
                                        <p:cTn id="43" dur="500" fill="hold"/>
                                        <p:tgtEl>
                                          <p:spTgt spid="191491">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149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autoUpdateAnimBg="0"/>
      <p:bldP spid="191491" grpId="0" build="p" bldLvl="3"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39650" name="Rectangle 2"/>
          <p:cNvSpPr>
            <a:spLocks noGrp="1" noChangeArrowheads="1"/>
          </p:cNvSpPr>
          <p:nvPr>
            <p:ph type="title"/>
          </p:nvPr>
        </p:nvSpPr>
        <p:spPr>
          <a:xfrm>
            <a:off x="685800" y="304800"/>
            <a:ext cx="7772400" cy="1143000"/>
          </a:xfrm>
        </p:spPr>
        <p:txBody>
          <a:bodyPr/>
          <a:lstStyle/>
          <a:p>
            <a:pPr eaLnBrk="1" hangingPunct="1"/>
            <a:r>
              <a:rPr lang="en-US" sz="4000" b="0" smtClean="0">
                <a:solidFill>
                  <a:srgbClr val="FFCC66"/>
                </a:solidFill>
              </a:rPr>
              <a:t>Exercise:  Using the MAG</a:t>
            </a:r>
          </a:p>
        </p:txBody>
      </p:sp>
      <p:sp>
        <p:nvSpPr>
          <p:cNvPr id="539651" name="Rectangle 3"/>
          <p:cNvSpPr>
            <a:spLocks noGrp="1" noChangeArrowheads="1"/>
          </p:cNvSpPr>
          <p:nvPr>
            <p:ph type="body" idx="1"/>
          </p:nvPr>
        </p:nvSpPr>
        <p:spPr/>
        <p:txBody>
          <a:bodyPr/>
          <a:lstStyle/>
          <a:p>
            <a:pPr marL="0" indent="0" eaLnBrk="1" hangingPunct="1">
              <a:buFontTx/>
              <a:buNone/>
            </a:pPr>
            <a:r>
              <a:rPr lang="en-US" smtClean="0"/>
              <a:t>Given pavement temperatures that are in the range of 20°F to 25°F, with wet pavement surface and heavy snow fall.  What is the recommended application rate if using pre-wetted solids?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39650"/>
                                        </p:tgtEl>
                                        <p:attrNameLst>
                                          <p:attrName>style.visibility</p:attrName>
                                        </p:attrNameLst>
                                      </p:cBhvr>
                                      <p:to>
                                        <p:strVal val="visible"/>
                                      </p:to>
                                    </p:set>
                                    <p:anim calcmode="lin" valueType="num">
                                      <p:cBhvr additive="base">
                                        <p:cTn id="7" dur="500" fill="hold"/>
                                        <p:tgtEl>
                                          <p:spTgt spid="539650"/>
                                        </p:tgtEl>
                                        <p:attrNameLst>
                                          <p:attrName>ppt_x</p:attrName>
                                        </p:attrNameLst>
                                      </p:cBhvr>
                                      <p:tavLst>
                                        <p:tav tm="0">
                                          <p:val>
                                            <p:strVal val="#ppt_x"/>
                                          </p:val>
                                        </p:tav>
                                        <p:tav tm="100000">
                                          <p:val>
                                            <p:strVal val="#ppt_x"/>
                                          </p:val>
                                        </p:tav>
                                      </p:tavLst>
                                    </p:anim>
                                    <p:anim calcmode="lin" valueType="num">
                                      <p:cBhvr additive="base">
                                        <p:cTn id="8" dur="500" fill="hold"/>
                                        <p:tgtEl>
                                          <p:spTgt spid="53965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539651">
                                            <p:txEl>
                                              <p:pRg st="0" end="0"/>
                                            </p:txEl>
                                          </p:spTgt>
                                        </p:tgtEl>
                                        <p:attrNameLst>
                                          <p:attrName>style.visibility</p:attrName>
                                        </p:attrNameLst>
                                      </p:cBhvr>
                                      <p:to>
                                        <p:strVal val="visible"/>
                                      </p:to>
                                    </p:set>
                                    <p:animEffect transition="in" filter="box(in)">
                                      <p:cBhvr>
                                        <p:cTn id="13" dur="500"/>
                                        <p:tgtEl>
                                          <p:spTgt spid="539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0" grpId="0" autoUpdateAnimBg="0"/>
      <p:bldP spid="53965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215043" name="Rectangle 2"/>
          <p:cNvSpPr>
            <a:spLocks noGrp="1" noChangeArrowheads="1"/>
          </p:cNvSpPr>
          <p:nvPr>
            <p:ph type="title"/>
          </p:nvPr>
        </p:nvSpPr>
        <p:spPr>
          <a:xfrm>
            <a:off x="685800" y="304800"/>
            <a:ext cx="7772400" cy="1143000"/>
          </a:xfrm>
        </p:spPr>
        <p:txBody>
          <a:bodyPr/>
          <a:lstStyle/>
          <a:p>
            <a:pPr eaLnBrk="1" hangingPunct="1"/>
            <a:r>
              <a:rPr lang="en-US" sz="4000" b="0" smtClean="0">
                <a:solidFill>
                  <a:srgbClr val="FFCC66"/>
                </a:solidFill>
              </a:rPr>
              <a:t>Exercise:  Using the MAG</a:t>
            </a:r>
          </a:p>
        </p:txBody>
      </p:sp>
      <p:sp>
        <p:nvSpPr>
          <p:cNvPr id="215044" name="Rectangle 3"/>
          <p:cNvSpPr>
            <a:spLocks noGrp="1" noChangeArrowheads="1"/>
          </p:cNvSpPr>
          <p:nvPr>
            <p:ph type="body" idx="1"/>
          </p:nvPr>
        </p:nvSpPr>
        <p:spPr/>
        <p:txBody>
          <a:bodyPr/>
          <a:lstStyle/>
          <a:p>
            <a:pPr marL="0" indent="0" eaLnBrk="1" hangingPunct="1">
              <a:buFontTx/>
              <a:buNone/>
            </a:pPr>
            <a:r>
              <a:rPr lang="en-US" smtClean="0"/>
              <a:t>Given pavement temperatures that are in the range of 20°F to 25°F, with wet pavement surface and heavy snow fall.  What is the recommended application rate if using pre-wetted solids?</a:t>
            </a:r>
          </a:p>
          <a:p>
            <a:pPr marL="0" indent="0" eaLnBrk="1" hangingPunct="1">
              <a:buFontTx/>
              <a:buNone/>
            </a:pPr>
            <a:r>
              <a:rPr lang="en-US" b="1" smtClean="0">
                <a:solidFill>
                  <a:schemeClr val="accent1"/>
                </a:solidFill>
              </a:rPr>
              <a:t>Max of 400 pounds per lane mile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41698" name="Rectangle 2"/>
          <p:cNvSpPr>
            <a:spLocks noGrp="1" noChangeArrowheads="1"/>
          </p:cNvSpPr>
          <p:nvPr>
            <p:ph type="title"/>
          </p:nvPr>
        </p:nvSpPr>
        <p:spPr>
          <a:xfrm>
            <a:off x="685800" y="0"/>
            <a:ext cx="7772400" cy="1143000"/>
          </a:xfrm>
        </p:spPr>
        <p:txBody>
          <a:bodyPr/>
          <a:lstStyle/>
          <a:p>
            <a:pPr eaLnBrk="1" hangingPunct="1"/>
            <a:r>
              <a:rPr lang="en-US" b="0" smtClean="0">
                <a:solidFill>
                  <a:srgbClr val="FFCC66"/>
                </a:solidFill>
              </a:rPr>
              <a:t>Pre-Treatment Plan</a:t>
            </a:r>
          </a:p>
        </p:txBody>
      </p:sp>
      <p:sp>
        <p:nvSpPr>
          <p:cNvPr id="541699" name="Rectangle 3"/>
          <p:cNvSpPr>
            <a:spLocks noGrp="1" noChangeArrowheads="1"/>
          </p:cNvSpPr>
          <p:nvPr>
            <p:ph type="body" idx="1"/>
          </p:nvPr>
        </p:nvSpPr>
        <p:spPr/>
        <p:txBody>
          <a:bodyPr/>
          <a:lstStyle/>
          <a:p>
            <a:pPr lvl="1" eaLnBrk="1" hangingPunct="1"/>
            <a:endParaRPr lang="en-US" smtClean="0"/>
          </a:p>
          <a:p>
            <a:pPr lvl="1" eaLnBrk="1" hangingPunct="1">
              <a:buFontTx/>
              <a:buChar char="•"/>
            </a:pPr>
            <a:r>
              <a:rPr lang="en-US" sz="3600" smtClean="0"/>
              <a:t>Advantages</a:t>
            </a:r>
          </a:p>
          <a:p>
            <a:pPr lvl="1" eaLnBrk="1" hangingPunct="1">
              <a:buFontTx/>
              <a:buChar char="•"/>
            </a:pPr>
            <a:r>
              <a:rPr lang="en-US" sz="3600" smtClean="0"/>
              <a:t>Pre-Treatment Plan Document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41698"/>
                                        </p:tgtEl>
                                        <p:attrNameLst>
                                          <p:attrName>style.visibility</p:attrName>
                                        </p:attrNameLst>
                                      </p:cBhvr>
                                      <p:to>
                                        <p:strVal val="visible"/>
                                      </p:to>
                                    </p:set>
                                    <p:anim calcmode="lin" valueType="num">
                                      <p:cBhvr additive="base">
                                        <p:cTn id="7" dur="500" fill="hold"/>
                                        <p:tgtEl>
                                          <p:spTgt spid="541698"/>
                                        </p:tgtEl>
                                        <p:attrNameLst>
                                          <p:attrName>ppt_x</p:attrName>
                                        </p:attrNameLst>
                                      </p:cBhvr>
                                      <p:tavLst>
                                        <p:tav tm="0">
                                          <p:val>
                                            <p:strVal val="#ppt_x"/>
                                          </p:val>
                                        </p:tav>
                                        <p:tav tm="100000">
                                          <p:val>
                                            <p:strVal val="#ppt_x"/>
                                          </p:val>
                                        </p:tav>
                                      </p:tavLst>
                                    </p:anim>
                                    <p:anim calcmode="lin" valueType="num">
                                      <p:cBhvr additive="base">
                                        <p:cTn id="8" dur="500" fill="hold"/>
                                        <p:tgtEl>
                                          <p:spTgt spid="54169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41699">
                                            <p:txEl>
                                              <p:pRg st="1" end="1"/>
                                            </p:txEl>
                                          </p:spTgt>
                                        </p:tgtEl>
                                        <p:attrNameLst>
                                          <p:attrName>style.visibility</p:attrName>
                                        </p:attrNameLst>
                                      </p:cBhvr>
                                      <p:to>
                                        <p:strVal val="visible"/>
                                      </p:to>
                                    </p:set>
                                    <p:anim calcmode="lin" valueType="num">
                                      <p:cBhvr additive="base">
                                        <p:cTn id="13" dur="500" fill="hold"/>
                                        <p:tgtEl>
                                          <p:spTgt spid="5416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41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41699">
                                            <p:txEl>
                                              <p:pRg st="2" end="2"/>
                                            </p:txEl>
                                          </p:spTgt>
                                        </p:tgtEl>
                                        <p:attrNameLst>
                                          <p:attrName>style.visibility</p:attrName>
                                        </p:attrNameLst>
                                      </p:cBhvr>
                                      <p:to>
                                        <p:strVal val="visible"/>
                                      </p:to>
                                    </p:set>
                                    <p:anim calcmode="lin" valueType="num">
                                      <p:cBhvr additive="base">
                                        <p:cTn id="19" dur="500" fill="hold"/>
                                        <p:tgtEl>
                                          <p:spTgt spid="5416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416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698" grpId="0" autoUpdateAnimBg="0"/>
      <p:bldP spid="541699"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Footer Placeholder 1"/>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graphicFrame>
        <p:nvGraphicFramePr>
          <p:cNvPr id="8" name="Table 7"/>
          <p:cNvGraphicFramePr>
            <a:graphicFrameLocks noGrp="1"/>
          </p:cNvGraphicFramePr>
          <p:nvPr/>
        </p:nvGraphicFramePr>
        <p:xfrm>
          <a:off x="1981200" y="228600"/>
          <a:ext cx="5334000" cy="5870580"/>
        </p:xfrm>
        <a:graphic>
          <a:graphicData uri="http://schemas.openxmlformats.org/drawingml/2006/table">
            <a:tbl>
              <a:tblPr/>
              <a:tblGrid>
                <a:gridCol w="300038"/>
                <a:gridCol w="296862"/>
                <a:gridCol w="2767013"/>
                <a:gridCol w="1970087"/>
              </a:tblGrid>
              <a:tr h="766763">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
                      </a:r>
                      <a:b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br>
                      <a:r>
                        <a:rPr kumimoji="0" lang="en-US" sz="1000" b="1" i="0" u="none" strike="noStrike" cap="none" normalizeH="0" baseline="0" smtClean="0">
                          <a:ln>
                            <a:noFill/>
                          </a:ln>
                          <a:solidFill>
                            <a:srgbClr val="003300"/>
                          </a:solidFill>
                          <a:effectLst/>
                          <a:latin typeface="Times New Roman" pitchFamily="-107" charset="0"/>
                          <a:cs typeface="Times New Roman" pitchFamily="-107" charset="0"/>
                        </a:rPr>
                        <a:t>OHIO DEPARTMENT OF TRANSPORTATION</a:t>
                      </a: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
                      </a:r>
                      <a:b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br>
                      <a:r>
                        <a:rPr kumimoji="0" lang="en-US" sz="900" b="1" i="0" u="none" strike="noStrike" cap="none" normalizeH="0" baseline="0" smtClean="0">
                          <a:ln>
                            <a:noFill/>
                          </a:ln>
                          <a:solidFill>
                            <a:srgbClr val="003300"/>
                          </a:solidFill>
                          <a:effectLst/>
                          <a:latin typeface="Times New Roman" pitchFamily="-107" charset="0"/>
                          <a:cs typeface="Times New Roman" pitchFamily="-107" charset="0"/>
                        </a:rPr>
                        <a:t>SNOW &amp; ICE</a:t>
                      </a: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
                      </a:r>
                      <a:b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br>
                      <a:r>
                        <a:rPr kumimoji="0" lang="en-US" sz="700" b="1" i="0" u="none" strike="noStrike" cap="none" normalizeH="0" baseline="0" smtClean="0">
                          <a:ln>
                            <a:noFill/>
                          </a:ln>
                          <a:solidFill>
                            <a:srgbClr val="003300"/>
                          </a:solidFill>
                          <a:effectLst/>
                          <a:latin typeface="Times New Roman" pitchFamily="-107" charset="0"/>
                          <a:cs typeface="Times New Roman" pitchFamily="-107" charset="0"/>
                        </a:rPr>
                        <a:t>PRE-TREATMENT GUIDELINES </a:t>
                      </a: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2743200" algn="ctr"/>
                          <a:tab pos="5486400" algn="r"/>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I.</a:t>
                      </a: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2743200" algn="ctr"/>
                          <a:tab pos="5486400" algn="r"/>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PURPOSE</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2743200" algn="ctr"/>
                          <a:tab pos="5486400" algn="r"/>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Pre-treat Priority Routes and any identified trouble spots with liquid material for black ice, unexpected winter events, frost control, and forecasted winter events when conditions warrant.</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r>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II.</a:t>
                      </a: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PRE-TREATMENT LIQUIDS</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r>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Salt Brine or equivalent</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r>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III.</a:t>
                      </a: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APPLICATION</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r>
              <a:tr h="393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Pre-treat Priority Routes when conditions or forecast warrants.  On higher volume roads where material may be tracked away by traffic, pre-treat as close to the onset of an event as possible.</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r>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IV.</a:t>
                      </a: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WHEN CONDITIONS WARRANT</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A.</a:t>
                      </a:r>
                    </a:p>
                  </a:txBody>
                  <a:tcPr marL="34776" marR="34776" marT="0" marB="0" horzOverflow="overflow">
                    <a:lnL>
                      <a:noFill/>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Roadways are dry.</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B.</a:t>
                      </a:r>
                    </a:p>
                  </a:txBody>
                  <a:tcPr marL="34776" marR="34776" marT="0" marB="0" horzOverflow="overflow">
                    <a:lnL>
                      <a:noFill/>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Rain is not forecasted for the next 24 hours.</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r>
              <a:tr h="141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C.</a:t>
                      </a:r>
                    </a:p>
                  </a:txBody>
                  <a:tcPr marL="34776" marR="34776" marT="0" marB="0" horzOverflow="overflow">
                    <a:lnL>
                      <a:noFill/>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Forecasted low temperature to fall within the range of 20 to 35 degrees Fahrenheit or within critical dew point range.</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r>
              <a:tr h="163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D.</a:t>
                      </a:r>
                    </a:p>
                  </a:txBody>
                  <a:tcPr marL="34776" marR="34776" marT="0" marB="0" horzOverflow="overflow">
                    <a:lnL>
                      <a:noFill/>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Sufficient time exists for pavement to dry before pavement temperature falls below 20 degrees Fahrenheit.</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E.</a:t>
                      </a:r>
                    </a:p>
                  </a:txBody>
                  <a:tcPr marL="34776" marR="34776" marT="0" marB="0" horzOverflow="overflow">
                    <a:lnL>
                      <a:noFill/>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Blowing snow is not anticipated.</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r>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F.</a:t>
                      </a:r>
                    </a:p>
                  </a:txBody>
                  <a:tcPr marL="34776" marR="34776" marT="0" marB="0" horzOverflow="overflow">
                    <a:lnL>
                      <a:noFill/>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Visual observation indicates sufficient material residue does not exist.</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V.</a:t>
                      </a: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IMPLEMENTATION</a:t>
                      </a:r>
                    </a:p>
                  </a:txBody>
                  <a:tcPr marL="34776" marR="34776" marT="0" marB="0" horzOverflow="overflow">
                    <a:lnL>
                      <a:noFill/>
                    </a:lnL>
                    <a:lnR>
                      <a:noFill/>
                    </a:lnR>
                    <a:lnT>
                      <a:noFill/>
                    </a:lnT>
                    <a:lnB>
                      <a:noFill/>
                    </a:lnB>
                    <a:lnTlToBr>
                      <a:noFill/>
                    </a:lnTlToBr>
                    <a:lnBlToTr>
                      <a:noFill/>
                    </a:lnBlToTr>
                    <a:solidFill>
                      <a:schemeClr val="tx2"/>
                    </a:solidFill>
                  </a:tcPr>
                </a:tc>
                <a:tc hMerge="1">
                  <a:txBody>
                    <a:bodyPr/>
                    <a:lstStyle/>
                    <a:p>
                      <a:endParaRPr lang="en-US"/>
                    </a:p>
                  </a:txBody>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The Pre-Treatment Plan will begin immediately.</a:t>
                      </a:r>
                    </a:p>
                  </a:txBody>
                  <a:tcPr marL="34776" marR="34776" marT="0" marB="0" horzOverflow="overflow">
                    <a:lnL>
                      <a:noFill/>
                    </a:lnL>
                    <a:lnR>
                      <a:noFill/>
                    </a:lnR>
                    <a:lnT>
                      <a:noFill/>
                    </a:lnT>
                    <a:lnB>
                      <a:noFill/>
                    </a:lnB>
                    <a:lnTlToBr>
                      <a:noFill/>
                    </a:lnTlToBr>
                    <a:lnBlToTr>
                      <a:noFill/>
                    </a:lnBlToTr>
                    <a:solidFill>
                      <a:schemeClr val="tx2"/>
                    </a:solidFill>
                  </a:tcPr>
                </a:tc>
                <a:tc hMerge="1">
                  <a:txBody>
                    <a:bodyPr/>
                    <a:lstStyle/>
                    <a:p>
                      <a:endParaRPr lang="en-US"/>
                    </a:p>
                  </a:txBody>
                  <a:tcPr/>
                </a:tc>
                <a:tc vMerge="1">
                  <a:txBody>
                    <a:bodyPr/>
                    <a:lstStyle/>
                    <a:p>
                      <a:endParaRPr lang="en-US"/>
                    </a:p>
                  </a:txBody>
                  <a:tcPr/>
                </a:tc>
              </a:tr>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VI.</a:t>
                      </a: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SPECIAL CONDITIONS</a:t>
                      </a:r>
                    </a:p>
                  </a:txBody>
                  <a:tcPr marL="34776" marR="34776" marT="0" marB="0" horzOverflow="overflow">
                    <a:lnL>
                      <a:noFill/>
                    </a:lnL>
                    <a:lnR>
                      <a:noFill/>
                    </a:lnR>
                    <a:lnT>
                      <a:noFill/>
                    </a:lnT>
                    <a:lnB>
                      <a:noFill/>
                    </a:lnB>
                    <a:lnTlToBr>
                      <a:noFill/>
                    </a:lnTlToBr>
                    <a:lnBlToTr>
                      <a:noFill/>
                    </a:lnBlToTr>
                    <a:solidFill>
                      <a:schemeClr val="tx2"/>
                    </a:solidFill>
                  </a:tcPr>
                </a:tc>
                <a:tc hMerge="1">
                  <a:txBody>
                    <a:bodyPr/>
                    <a:lstStyle/>
                    <a:p>
                      <a:endParaRPr lang="en-US"/>
                    </a:p>
                  </a:txBody>
                  <a:tcPr/>
                </a:tc>
                <a:tc vMerge="1">
                  <a:txBody>
                    <a:bodyPr/>
                    <a:lstStyle/>
                    <a:p>
                      <a:endParaRPr lang="en-US"/>
                    </a:p>
                  </a:txBody>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A.</a:t>
                      </a:r>
                    </a:p>
                  </a:txBody>
                  <a:tcPr marL="34776" marR="34776" marT="0" marB="0"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Refer to the Material Application Guidelines.</a:t>
                      </a:r>
                    </a:p>
                  </a:txBody>
                  <a:tcPr marL="34776" marR="34776" marT="0" marB="0" horzOverflow="overflow">
                    <a:lnL>
                      <a:noFill/>
                    </a:lnL>
                    <a:lnR>
                      <a:noFill/>
                    </a:lnR>
                    <a:lnT>
                      <a:noFill/>
                    </a:lnT>
                    <a:lnB>
                      <a:noFill/>
                    </a:lnB>
                    <a:lnTlToBr>
                      <a:noFill/>
                    </a:lnTlToBr>
                    <a:lnBlToTr>
                      <a:noFill/>
                    </a:lnBlToTr>
                    <a:solidFill>
                      <a:schemeClr val="tx2"/>
                    </a:solidFill>
                  </a:tcPr>
                </a:tc>
                <a:tc vMerge="1">
                  <a:txBody>
                    <a:bodyPr/>
                    <a:lstStyle/>
                    <a:p>
                      <a:endParaRPr lang="en-US"/>
                    </a:p>
                  </a:txBody>
                  <a:tcPr/>
                </a:tc>
              </a:tr>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rgbClr val="003300"/>
                        </a:solidFill>
                        <a:effectLst/>
                        <a:latin typeface="Times New Roman" pitchFamily="-107"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B.</a:t>
                      </a:r>
                    </a:p>
                  </a:txBody>
                  <a:tcPr marL="34776" marR="34776" marT="0" marB="0" horzOverflow="overflow">
                    <a:lnL>
                      <a:noFill/>
                    </a:lnL>
                    <a:lnR>
                      <a:noFill/>
                    </a:lnR>
                    <a:lnT>
                      <a:noFill/>
                    </a:lnT>
                    <a:lnB>
                      <a:noFill/>
                    </a:lnB>
                    <a:lnTlToBr>
                      <a:noFill/>
                    </a:lnTlToBr>
                    <a:lnBlToTr>
                      <a:noFill/>
                    </a:lnBlToTr>
                    <a:solidFill>
                      <a:schemeClr val="tx2"/>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003300"/>
                          </a:solidFill>
                          <a:effectLst/>
                          <a:latin typeface="Times New Roman" pitchFamily="-107" charset="0"/>
                          <a:cs typeface="Times New Roman" pitchFamily="-107" charset="0"/>
                        </a:rPr>
                        <a:t>"Black Ice" - Pavement temperature is equal to or predicted to be less than the due point temperature and is equal to or below 32 degrees Fahrenheit.  When available, utilize RWIS data for pavement temperature, dew point temperature, etc.</a:t>
                      </a:r>
                    </a:p>
                  </a:txBody>
                  <a:tcPr marL="34776" marR="34776"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2"/>
                    </a:solidFill>
                  </a:tcPr>
                </a:tc>
                <a:tc hMerge="1">
                  <a:txBody>
                    <a:bodyPr/>
                    <a:lstStyle/>
                    <a:p>
                      <a:endParaRPr lang="en-US"/>
                    </a:p>
                  </a:txBody>
                  <a:tcPr/>
                </a:tc>
              </a:tr>
              <a:tr h="119063">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3300"/>
                          </a:solidFill>
                          <a:effectLst/>
                          <a:latin typeface="Times New Roman" pitchFamily="-107" charset="0"/>
                          <a:cs typeface="Times New Roman" pitchFamily="-107" charset="0"/>
                        </a:rPr>
                        <a:t>Maintenance Administration 10-8-2008</a:t>
                      </a:r>
                      <a:endParaRPr kumimoji="0" lang="en-US" sz="500" b="0" i="0" u="none" strike="noStrike" cap="none" normalizeH="0" baseline="0" smtClean="0">
                        <a:ln>
                          <a:noFill/>
                        </a:ln>
                        <a:solidFill>
                          <a:srgbClr val="003300"/>
                        </a:solidFill>
                        <a:effectLst/>
                        <a:latin typeface="Arial" charset="0"/>
                        <a:cs typeface="Times New Roman" pitchFamily="-107" charset="0"/>
                      </a:endParaRPr>
                    </a:p>
                  </a:txBody>
                  <a:tcPr marL="34776" marR="34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pic>
        <p:nvPicPr>
          <p:cNvPr id="217143" name="Picture 1" descr="PreTreatment Range"/>
          <p:cNvPicPr>
            <a:picLocks noChangeAspect="1" noChangeArrowheads="1"/>
          </p:cNvPicPr>
          <p:nvPr/>
        </p:nvPicPr>
        <p:blipFill>
          <a:blip r:embed="rId2" cstate="print"/>
          <a:srcRect/>
          <a:stretch>
            <a:fillRect/>
          </a:stretch>
        </p:blipFill>
        <p:spPr bwMode="auto">
          <a:xfrm>
            <a:off x="5943600" y="4398963"/>
            <a:ext cx="990600" cy="782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43746" name="Rectangle 2"/>
          <p:cNvSpPr>
            <a:spLocks noGrp="1" noChangeArrowheads="1"/>
          </p:cNvSpPr>
          <p:nvPr>
            <p:ph type="title"/>
          </p:nvPr>
        </p:nvSpPr>
        <p:spPr>
          <a:xfrm>
            <a:off x="685800" y="304800"/>
            <a:ext cx="7772400" cy="1143000"/>
          </a:xfrm>
        </p:spPr>
        <p:txBody>
          <a:bodyPr/>
          <a:lstStyle/>
          <a:p>
            <a:pPr eaLnBrk="1" hangingPunct="1"/>
            <a:r>
              <a:rPr lang="en-US" sz="4000" b="0" smtClean="0">
                <a:solidFill>
                  <a:srgbClr val="FFCC66"/>
                </a:solidFill>
              </a:rPr>
              <a:t>Exercise:  Using the Pre-Treatment Plan</a:t>
            </a:r>
          </a:p>
        </p:txBody>
      </p:sp>
      <p:sp>
        <p:nvSpPr>
          <p:cNvPr id="543747" name="Rectangle 3"/>
          <p:cNvSpPr>
            <a:spLocks noGrp="1" noChangeArrowheads="1"/>
          </p:cNvSpPr>
          <p:nvPr>
            <p:ph type="body" idx="1"/>
          </p:nvPr>
        </p:nvSpPr>
        <p:spPr/>
        <p:txBody>
          <a:bodyPr/>
          <a:lstStyle/>
          <a:p>
            <a:pPr marL="0" indent="0" eaLnBrk="1" hangingPunct="1">
              <a:buFontTx/>
              <a:buNone/>
            </a:pPr>
            <a:r>
              <a:rPr lang="en-US" smtClean="0"/>
              <a:t>Is pre-treating recommended if the forecasted temperature is below 20°F?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43746"/>
                                        </p:tgtEl>
                                        <p:attrNameLst>
                                          <p:attrName>style.visibility</p:attrName>
                                        </p:attrNameLst>
                                      </p:cBhvr>
                                      <p:to>
                                        <p:strVal val="visible"/>
                                      </p:to>
                                    </p:set>
                                    <p:anim calcmode="lin" valueType="num">
                                      <p:cBhvr additive="base">
                                        <p:cTn id="7" dur="500" fill="hold"/>
                                        <p:tgtEl>
                                          <p:spTgt spid="543746"/>
                                        </p:tgtEl>
                                        <p:attrNameLst>
                                          <p:attrName>ppt_x</p:attrName>
                                        </p:attrNameLst>
                                      </p:cBhvr>
                                      <p:tavLst>
                                        <p:tav tm="0">
                                          <p:val>
                                            <p:strVal val="#ppt_x"/>
                                          </p:val>
                                        </p:tav>
                                        <p:tav tm="100000">
                                          <p:val>
                                            <p:strVal val="#ppt_x"/>
                                          </p:val>
                                        </p:tav>
                                      </p:tavLst>
                                    </p:anim>
                                    <p:anim calcmode="lin" valueType="num">
                                      <p:cBhvr additive="base">
                                        <p:cTn id="8" dur="500" fill="hold"/>
                                        <p:tgtEl>
                                          <p:spTgt spid="54374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543747">
                                            <p:txEl>
                                              <p:pRg st="0" end="0"/>
                                            </p:txEl>
                                          </p:spTgt>
                                        </p:tgtEl>
                                        <p:attrNameLst>
                                          <p:attrName>style.visibility</p:attrName>
                                        </p:attrNameLst>
                                      </p:cBhvr>
                                      <p:to>
                                        <p:strVal val="visible"/>
                                      </p:to>
                                    </p:set>
                                    <p:animEffect transition="in" filter="box(in)">
                                      <p:cBhvr>
                                        <p:cTn id="13" dur="500"/>
                                        <p:tgtEl>
                                          <p:spTgt spid="543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746" grpId="0" autoUpdateAnimBg="0"/>
      <p:bldP spid="54374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219139" name="Rectangle 2"/>
          <p:cNvSpPr>
            <a:spLocks noGrp="1" noChangeArrowheads="1"/>
          </p:cNvSpPr>
          <p:nvPr>
            <p:ph type="title"/>
          </p:nvPr>
        </p:nvSpPr>
        <p:spPr>
          <a:xfrm>
            <a:off x="685800" y="304800"/>
            <a:ext cx="7772400" cy="1143000"/>
          </a:xfrm>
        </p:spPr>
        <p:txBody>
          <a:bodyPr/>
          <a:lstStyle/>
          <a:p>
            <a:pPr eaLnBrk="1" hangingPunct="1"/>
            <a:r>
              <a:rPr lang="en-US" sz="4000" b="0" smtClean="0">
                <a:solidFill>
                  <a:srgbClr val="FFCC66"/>
                </a:solidFill>
              </a:rPr>
              <a:t>Exercise:  Using the Pre-Treatment Plan</a:t>
            </a:r>
          </a:p>
        </p:txBody>
      </p:sp>
      <p:sp>
        <p:nvSpPr>
          <p:cNvPr id="219140" name="Rectangle 3"/>
          <p:cNvSpPr>
            <a:spLocks noGrp="1" noChangeArrowheads="1"/>
          </p:cNvSpPr>
          <p:nvPr>
            <p:ph type="body" idx="1"/>
          </p:nvPr>
        </p:nvSpPr>
        <p:spPr/>
        <p:txBody>
          <a:bodyPr/>
          <a:lstStyle/>
          <a:p>
            <a:pPr marL="0" indent="0" eaLnBrk="1" hangingPunct="1">
              <a:buFontTx/>
              <a:buNone/>
            </a:pPr>
            <a:r>
              <a:rPr lang="en-US" smtClean="0"/>
              <a:t>Is pre-treating recommended if the forecasted temperature is below 20°F?</a:t>
            </a:r>
          </a:p>
          <a:p>
            <a:pPr marL="0" indent="0" eaLnBrk="1" hangingPunct="1">
              <a:buFontTx/>
              <a:buNone/>
            </a:pPr>
            <a:r>
              <a:rPr lang="en-US" b="1" smtClean="0">
                <a:solidFill>
                  <a:schemeClr val="accent1"/>
                </a:solidFill>
              </a:rPr>
              <a:t>No, pre-treat between the temperature ranges of 20°F to 35°F.</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6914"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58082" name="Rectangle 2"/>
          <p:cNvSpPr>
            <a:spLocks noGrp="1" noChangeArrowheads="1"/>
          </p:cNvSpPr>
          <p:nvPr>
            <p:ph type="title"/>
          </p:nvPr>
        </p:nvSpPr>
        <p:spPr>
          <a:xfrm>
            <a:off x="685800" y="0"/>
            <a:ext cx="7772400" cy="1143000"/>
          </a:xfrm>
        </p:spPr>
        <p:txBody>
          <a:bodyPr/>
          <a:lstStyle/>
          <a:p>
            <a:pPr eaLnBrk="1" hangingPunct="1"/>
            <a:r>
              <a:rPr lang="en-US" b="0" smtClean="0">
                <a:solidFill>
                  <a:srgbClr val="FFCC66"/>
                </a:solidFill>
              </a:rPr>
              <a:t>Application</a:t>
            </a:r>
          </a:p>
        </p:txBody>
      </p:sp>
      <p:sp>
        <p:nvSpPr>
          <p:cNvPr id="558083" name="Rectangle 3"/>
          <p:cNvSpPr>
            <a:spLocks noGrp="1" noChangeArrowheads="1"/>
          </p:cNvSpPr>
          <p:nvPr>
            <p:ph type="body" idx="1"/>
          </p:nvPr>
        </p:nvSpPr>
        <p:spPr/>
        <p:txBody>
          <a:bodyPr/>
          <a:lstStyle/>
          <a:p>
            <a:pPr eaLnBrk="1" hangingPunct="1"/>
            <a:endParaRPr lang="en-US" sz="3600" smtClean="0"/>
          </a:p>
          <a:p>
            <a:pPr eaLnBrk="1" hangingPunct="1"/>
            <a:r>
              <a:rPr lang="en-US" sz="3600" smtClean="0"/>
              <a:t>Timing</a:t>
            </a:r>
          </a:p>
          <a:p>
            <a:pPr eaLnBrk="1" hangingPunct="1"/>
            <a:r>
              <a:rPr lang="en-US" sz="3600" smtClean="0"/>
              <a:t>Material Applications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58082"/>
                                        </p:tgtEl>
                                        <p:attrNameLst>
                                          <p:attrName>style.visibility</p:attrName>
                                        </p:attrNameLst>
                                      </p:cBhvr>
                                      <p:to>
                                        <p:strVal val="visible"/>
                                      </p:to>
                                    </p:set>
                                    <p:anim calcmode="lin" valueType="num">
                                      <p:cBhvr additive="base">
                                        <p:cTn id="7" dur="500" fill="hold"/>
                                        <p:tgtEl>
                                          <p:spTgt spid="558082"/>
                                        </p:tgtEl>
                                        <p:attrNameLst>
                                          <p:attrName>ppt_x</p:attrName>
                                        </p:attrNameLst>
                                      </p:cBhvr>
                                      <p:tavLst>
                                        <p:tav tm="0">
                                          <p:val>
                                            <p:strVal val="#ppt_x"/>
                                          </p:val>
                                        </p:tav>
                                        <p:tav tm="100000">
                                          <p:val>
                                            <p:strVal val="#ppt_x"/>
                                          </p:val>
                                        </p:tav>
                                      </p:tavLst>
                                    </p:anim>
                                    <p:anim calcmode="lin" valueType="num">
                                      <p:cBhvr additive="base">
                                        <p:cTn id="8" dur="500" fill="hold"/>
                                        <p:tgtEl>
                                          <p:spTgt spid="55808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58083">
                                            <p:txEl>
                                              <p:pRg st="1" end="1"/>
                                            </p:txEl>
                                          </p:spTgt>
                                        </p:tgtEl>
                                        <p:attrNameLst>
                                          <p:attrName>style.visibility</p:attrName>
                                        </p:attrNameLst>
                                      </p:cBhvr>
                                      <p:to>
                                        <p:strVal val="visible"/>
                                      </p:to>
                                    </p:set>
                                    <p:anim calcmode="lin" valueType="num">
                                      <p:cBhvr additive="base">
                                        <p:cTn id="13" dur="500" fill="hold"/>
                                        <p:tgtEl>
                                          <p:spTgt spid="5580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580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58083">
                                            <p:txEl>
                                              <p:pRg st="2" end="2"/>
                                            </p:txEl>
                                          </p:spTgt>
                                        </p:tgtEl>
                                        <p:attrNameLst>
                                          <p:attrName>style.visibility</p:attrName>
                                        </p:attrNameLst>
                                      </p:cBhvr>
                                      <p:to>
                                        <p:strVal val="visible"/>
                                      </p:to>
                                    </p:set>
                                    <p:anim calcmode="lin" valueType="num">
                                      <p:cBhvr additive="base">
                                        <p:cTn id="19" dur="500" fill="hold"/>
                                        <p:tgtEl>
                                          <p:spTgt spid="5580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580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082" grpId="0" autoUpdateAnimBg="0"/>
      <p:bldP spid="558083"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8"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31458" name="Rectangle 2"/>
          <p:cNvSpPr>
            <a:spLocks noGrp="1" noChangeArrowheads="1"/>
          </p:cNvSpPr>
          <p:nvPr>
            <p:ph type="title"/>
          </p:nvPr>
        </p:nvSpPr>
        <p:spPr>
          <a:xfrm>
            <a:off x="685800" y="304800"/>
            <a:ext cx="7772400" cy="1143000"/>
          </a:xfrm>
        </p:spPr>
        <p:txBody>
          <a:bodyPr/>
          <a:lstStyle/>
          <a:p>
            <a:pPr eaLnBrk="1" hangingPunct="1"/>
            <a:r>
              <a:rPr lang="en-US" sz="4000" b="0" smtClean="0">
                <a:solidFill>
                  <a:srgbClr val="FFCC66"/>
                </a:solidFill>
              </a:rPr>
              <a:t>Exercise:  Rock Salt</a:t>
            </a:r>
          </a:p>
        </p:txBody>
      </p:sp>
      <p:sp>
        <p:nvSpPr>
          <p:cNvPr id="531459" name="Rectangle 3"/>
          <p:cNvSpPr>
            <a:spLocks noGrp="1" noChangeArrowheads="1"/>
          </p:cNvSpPr>
          <p:nvPr>
            <p:ph type="body" idx="1"/>
          </p:nvPr>
        </p:nvSpPr>
        <p:spPr/>
        <p:txBody>
          <a:bodyPr/>
          <a:lstStyle/>
          <a:p>
            <a:pPr marL="0" indent="0" eaLnBrk="1" hangingPunct="1">
              <a:buFontTx/>
              <a:buNone/>
            </a:pPr>
            <a:r>
              <a:rPr lang="en-US" smtClean="0"/>
              <a:t>True or False?  When properly spread, salt forms a brine that flows across the pavement surface. </a:t>
            </a:r>
          </a:p>
          <a:p>
            <a:pPr marL="0" indent="0" eaLnBrk="1" hangingPunct="1">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31458"/>
                                        </p:tgtEl>
                                        <p:attrNameLst>
                                          <p:attrName>style.visibility</p:attrName>
                                        </p:attrNameLst>
                                      </p:cBhvr>
                                      <p:to>
                                        <p:strVal val="visible"/>
                                      </p:to>
                                    </p:set>
                                    <p:anim calcmode="lin" valueType="num">
                                      <p:cBhvr additive="base">
                                        <p:cTn id="7" dur="500" fill="hold"/>
                                        <p:tgtEl>
                                          <p:spTgt spid="531458"/>
                                        </p:tgtEl>
                                        <p:attrNameLst>
                                          <p:attrName>ppt_x</p:attrName>
                                        </p:attrNameLst>
                                      </p:cBhvr>
                                      <p:tavLst>
                                        <p:tav tm="0">
                                          <p:val>
                                            <p:strVal val="#ppt_x"/>
                                          </p:val>
                                        </p:tav>
                                        <p:tav tm="100000">
                                          <p:val>
                                            <p:strVal val="#ppt_x"/>
                                          </p:val>
                                        </p:tav>
                                      </p:tavLst>
                                    </p:anim>
                                    <p:anim calcmode="lin" valueType="num">
                                      <p:cBhvr additive="base">
                                        <p:cTn id="8" dur="500" fill="hold"/>
                                        <p:tgtEl>
                                          <p:spTgt spid="53145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531459">
                                            <p:txEl>
                                              <p:pRg st="0" end="0"/>
                                            </p:txEl>
                                          </p:spTgt>
                                        </p:tgtEl>
                                        <p:attrNameLst>
                                          <p:attrName>style.visibility</p:attrName>
                                        </p:attrNameLst>
                                      </p:cBhvr>
                                      <p:to>
                                        <p:strVal val="visible"/>
                                      </p:to>
                                    </p:set>
                                    <p:animEffect transition="in" filter="box(in)">
                                      <p:cBhvr>
                                        <p:cTn id="13" dur="500"/>
                                        <p:tgtEl>
                                          <p:spTgt spid="531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1458" grpId="0" autoUpdateAnimBg="0"/>
      <p:bldP spid="53145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207875" name="Rectangle 2"/>
          <p:cNvSpPr>
            <a:spLocks noGrp="1" noChangeArrowheads="1"/>
          </p:cNvSpPr>
          <p:nvPr>
            <p:ph type="title"/>
          </p:nvPr>
        </p:nvSpPr>
        <p:spPr>
          <a:xfrm>
            <a:off x="685800" y="304800"/>
            <a:ext cx="7772400" cy="1143000"/>
          </a:xfrm>
        </p:spPr>
        <p:txBody>
          <a:bodyPr/>
          <a:lstStyle/>
          <a:p>
            <a:pPr eaLnBrk="1" hangingPunct="1"/>
            <a:r>
              <a:rPr lang="en-US" sz="4000" b="0" smtClean="0">
                <a:solidFill>
                  <a:srgbClr val="FFCC66"/>
                </a:solidFill>
              </a:rPr>
              <a:t>Exercise:  Rock Salt</a:t>
            </a:r>
          </a:p>
        </p:txBody>
      </p:sp>
      <p:sp>
        <p:nvSpPr>
          <p:cNvPr id="207876" name="Rectangle 3"/>
          <p:cNvSpPr>
            <a:spLocks noGrp="1" noChangeArrowheads="1"/>
          </p:cNvSpPr>
          <p:nvPr>
            <p:ph type="body" idx="1"/>
          </p:nvPr>
        </p:nvSpPr>
        <p:spPr/>
        <p:txBody>
          <a:bodyPr/>
          <a:lstStyle/>
          <a:p>
            <a:pPr marL="0" indent="0" eaLnBrk="1" hangingPunct="1">
              <a:buFontTx/>
              <a:buNone/>
            </a:pPr>
            <a:r>
              <a:rPr lang="en-US" b="1" smtClean="0">
                <a:solidFill>
                  <a:schemeClr val="accent1"/>
                </a:solidFill>
              </a:rPr>
              <a:t>True</a:t>
            </a:r>
            <a:r>
              <a:rPr lang="en-US" smtClean="0"/>
              <a:t> or False?  When properly spread, salt forms a brine that flows across the pavement surface. </a:t>
            </a:r>
          </a:p>
          <a:p>
            <a:pPr marL="0" indent="0" eaLnBrk="1" hangingPunct="1">
              <a:buFontTx/>
              <a:buNone/>
            </a:pPr>
            <a:endParaRPr lang="en-US" smtClean="0"/>
          </a:p>
          <a:p>
            <a:pPr marL="0" indent="0" eaLnBrk="1" hangingPunct="1">
              <a:buFontTx/>
              <a:buNone/>
            </a:pPr>
            <a:r>
              <a:rPr lang="en-US" b="1" smtClean="0">
                <a:solidFill>
                  <a:schemeClr val="accent1"/>
                </a:solidFill>
              </a:rPr>
              <a:t>Salt is normally applied to the high side of curves and ramps and to the middle (crown) of the pavement.</a:t>
            </a:r>
          </a:p>
          <a:p>
            <a:pPr marL="0" indent="0" eaLnBrk="1" hangingPunct="1">
              <a:buFontTx/>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6"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37602" name="Rectangle 2050"/>
          <p:cNvSpPr>
            <a:spLocks noGrp="1" noChangeArrowheads="1"/>
          </p:cNvSpPr>
          <p:nvPr>
            <p:ph type="title"/>
          </p:nvPr>
        </p:nvSpPr>
        <p:spPr>
          <a:xfrm>
            <a:off x="685800" y="0"/>
            <a:ext cx="7772400" cy="1143000"/>
          </a:xfrm>
        </p:spPr>
        <p:txBody>
          <a:bodyPr/>
          <a:lstStyle/>
          <a:p>
            <a:pPr eaLnBrk="1" hangingPunct="1"/>
            <a:r>
              <a:rPr lang="en-US" b="0" smtClean="0">
                <a:solidFill>
                  <a:srgbClr val="FFCC66"/>
                </a:solidFill>
              </a:rPr>
              <a:t>Application Rates</a:t>
            </a:r>
          </a:p>
        </p:txBody>
      </p:sp>
      <p:sp>
        <p:nvSpPr>
          <p:cNvPr id="537603" name="Rectangle 2051"/>
          <p:cNvSpPr>
            <a:spLocks noGrp="1" noChangeArrowheads="1"/>
          </p:cNvSpPr>
          <p:nvPr>
            <p:ph type="body" idx="1"/>
          </p:nvPr>
        </p:nvSpPr>
        <p:spPr/>
        <p:txBody>
          <a:bodyPr/>
          <a:lstStyle/>
          <a:p>
            <a:pPr lvl="1" eaLnBrk="1" hangingPunct="1">
              <a:buFontTx/>
              <a:buChar char="•"/>
            </a:pPr>
            <a:r>
              <a:rPr lang="en-US" sz="3600" smtClean="0"/>
              <a:t>Factors Determining Rate Selection</a:t>
            </a:r>
          </a:p>
          <a:p>
            <a:pPr lvl="1" eaLnBrk="1" hangingPunct="1">
              <a:buFontTx/>
              <a:buChar char="•"/>
            </a:pPr>
            <a:r>
              <a:rPr lang="en-US" sz="3600" smtClean="0"/>
              <a:t>Recognizing Storm Elements</a:t>
            </a:r>
          </a:p>
          <a:p>
            <a:pPr lvl="1" eaLnBrk="1" hangingPunct="1">
              <a:buFontTx/>
              <a:buChar char="•"/>
            </a:pPr>
            <a:r>
              <a:rPr lang="en-US" sz="3600" smtClean="0"/>
              <a:t>Special Areas – Berms, Shoulders and Ramps</a:t>
            </a:r>
          </a:p>
          <a:p>
            <a:pPr lvl="1" eaLnBrk="1" hangingPunct="1">
              <a:buFontTx/>
              <a:buChar char="•"/>
            </a:pPr>
            <a:endParaRPr lang="en-US" sz="3600" smtClean="0"/>
          </a:p>
          <a:p>
            <a:pPr lvl="1" eaLnBrk="1" hangingPunct="1">
              <a:buFontTx/>
              <a:buNone/>
            </a:pPr>
            <a:endParaRPr lang="en-US" sz="3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37602"/>
                                        </p:tgtEl>
                                        <p:attrNameLst>
                                          <p:attrName>style.visibility</p:attrName>
                                        </p:attrNameLst>
                                      </p:cBhvr>
                                      <p:to>
                                        <p:strVal val="visible"/>
                                      </p:to>
                                    </p:set>
                                    <p:anim calcmode="lin" valueType="num">
                                      <p:cBhvr additive="base">
                                        <p:cTn id="7" dur="500" fill="hold"/>
                                        <p:tgtEl>
                                          <p:spTgt spid="537602"/>
                                        </p:tgtEl>
                                        <p:attrNameLst>
                                          <p:attrName>ppt_x</p:attrName>
                                        </p:attrNameLst>
                                      </p:cBhvr>
                                      <p:tavLst>
                                        <p:tav tm="0">
                                          <p:val>
                                            <p:strVal val="#ppt_x"/>
                                          </p:val>
                                        </p:tav>
                                        <p:tav tm="100000">
                                          <p:val>
                                            <p:strVal val="#ppt_x"/>
                                          </p:val>
                                        </p:tav>
                                      </p:tavLst>
                                    </p:anim>
                                    <p:anim calcmode="lin" valueType="num">
                                      <p:cBhvr additive="base">
                                        <p:cTn id="8" dur="500" fill="hold"/>
                                        <p:tgtEl>
                                          <p:spTgt spid="53760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37603">
                                            <p:txEl>
                                              <p:pRg st="0" end="0"/>
                                            </p:txEl>
                                          </p:spTgt>
                                        </p:tgtEl>
                                        <p:attrNameLst>
                                          <p:attrName>style.visibility</p:attrName>
                                        </p:attrNameLst>
                                      </p:cBhvr>
                                      <p:to>
                                        <p:strVal val="visible"/>
                                      </p:to>
                                    </p:set>
                                    <p:anim calcmode="lin" valueType="num">
                                      <p:cBhvr additive="base">
                                        <p:cTn id="13" dur="500" fill="hold"/>
                                        <p:tgtEl>
                                          <p:spTgt spid="53760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37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37603">
                                            <p:txEl>
                                              <p:pRg st="1" end="1"/>
                                            </p:txEl>
                                          </p:spTgt>
                                        </p:tgtEl>
                                        <p:attrNameLst>
                                          <p:attrName>style.visibility</p:attrName>
                                        </p:attrNameLst>
                                      </p:cBhvr>
                                      <p:to>
                                        <p:strVal val="visible"/>
                                      </p:to>
                                    </p:set>
                                    <p:anim calcmode="lin" valueType="num">
                                      <p:cBhvr additive="base">
                                        <p:cTn id="19" dur="500" fill="hold"/>
                                        <p:tgtEl>
                                          <p:spTgt spid="53760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37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37603">
                                            <p:txEl>
                                              <p:pRg st="2" end="2"/>
                                            </p:txEl>
                                          </p:spTgt>
                                        </p:tgtEl>
                                        <p:attrNameLst>
                                          <p:attrName>style.visibility</p:attrName>
                                        </p:attrNameLst>
                                      </p:cBhvr>
                                      <p:to>
                                        <p:strVal val="visible"/>
                                      </p:to>
                                    </p:set>
                                    <p:anim calcmode="lin" valueType="num">
                                      <p:cBhvr additive="base">
                                        <p:cTn id="25" dur="500" fill="hold"/>
                                        <p:tgtEl>
                                          <p:spTgt spid="53760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376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02" grpId="0" autoUpdateAnimBg="0"/>
      <p:bldP spid="537603" grpId="0"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60130" name="Rectangle 2050"/>
          <p:cNvSpPr>
            <a:spLocks noGrp="1" noChangeArrowheads="1"/>
          </p:cNvSpPr>
          <p:nvPr>
            <p:ph type="title"/>
          </p:nvPr>
        </p:nvSpPr>
        <p:spPr/>
        <p:txBody>
          <a:bodyPr/>
          <a:lstStyle/>
          <a:p>
            <a:pPr eaLnBrk="1" hangingPunct="1"/>
            <a:r>
              <a:rPr lang="en-US" sz="4000" b="0" smtClean="0">
                <a:solidFill>
                  <a:srgbClr val="FFCC66"/>
                </a:solidFill>
              </a:rPr>
              <a:t>Plowing and Spreading Tips</a:t>
            </a:r>
          </a:p>
        </p:txBody>
      </p:sp>
      <p:sp>
        <p:nvSpPr>
          <p:cNvPr id="560131" name="Rectangle 2051"/>
          <p:cNvSpPr>
            <a:spLocks noGrp="1" noChangeArrowheads="1"/>
          </p:cNvSpPr>
          <p:nvPr>
            <p:ph type="body" idx="1"/>
          </p:nvPr>
        </p:nvSpPr>
        <p:spPr/>
        <p:txBody>
          <a:bodyPr/>
          <a:lstStyle/>
          <a:p>
            <a:pPr eaLnBrk="1" hangingPunct="1"/>
            <a:r>
              <a:rPr lang="en-US" sz="2800" smtClean="0"/>
              <a:t>Salt bridges first</a:t>
            </a:r>
          </a:p>
          <a:p>
            <a:pPr eaLnBrk="1" hangingPunct="1"/>
            <a:r>
              <a:rPr lang="en-US" sz="2800" smtClean="0"/>
              <a:t>Salt the high side of elevated curves</a:t>
            </a:r>
          </a:p>
          <a:p>
            <a:pPr eaLnBrk="1" hangingPunct="1"/>
            <a:r>
              <a:rPr lang="en-US" sz="2800" smtClean="0"/>
              <a:t>Leave no gaps</a:t>
            </a:r>
          </a:p>
          <a:p>
            <a:pPr eaLnBrk="1" hangingPunct="1"/>
            <a:r>
              <a:rPr lang="en-US" sz="2800" smtClean="0"/>
              <a:t>Watch for drifting</a:t>
            </a:r>
          </a:p>
          <a:p>
            <a:pPr eaLnBrk="1" hangingPunct="1"/>
            <a:r>
              <a:rPr lang="en-US" sz="2800" smtClean="0"/>
              <a:t>Watch for slick spots</a:t>
            </a:r>
          </a:p>
          <a:p>
            <a:pPr eaLnBrk="1" hangingPunct="1"/>
            <a:r>
              <a:rPr lang="en-US" sz="2800" smtClean="0"/>
              <a:t>Get equipment on the road</a:t>
            </a:r>
          </a:p>
          <a:p>
            <a:pPr eaLnBrk="1" hangingPunct="1"/>
            <a:r>
              <a:rPr lang="en-US" sz="2800" smtClean="0"/>
              <a:t>Note trouble spots</a:t>
            </a:r>
          </a:p>
          <a:p>
            <a:pPr eaLnBrk="1" hangingPunct="1"/>
            <a:r>
              <a:rPr lang="en-US" sz="2800" smtClean="0"/>
              <a:t>Allow material enough time to 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60130"/>
                                        </p:tgtEl>
                                        <p:attrNameLst>
                                          <p:attrName>style.visibility</p:attrName>
                                        </p:attrNameLst>
                                      </p:cBhvr>
                                      <p:to>
                                        <p:strVal val="visible"/>
                                      </p:to>
                                    </p:set>
                                    <p:anim calcmode="lin" valueType="num">
                                      <p:cBhvr additive="base">
                                        <p:cTn id="7" dur="500" fill="hold"/>
                                        <p:tgtEl>
                                          <p:spTgt spid="560130"/>
                                        </p:tgtEl>
                                        <p:attrNameLst>
                                          <p:attrName>ppt_x</p:attrName>
                                        </p:attrNameLst>
                                      </p:cBhvr>
                                      <p:tavLst>
                                        <p:tav tm="0">
                                          <p:val>
                                            <p:strVal val="#ppt_x"/>
                                          </p:val>
                                        </p:tav>
                                        <p:tav tm="100000">
                                          <p:val>
                                            <p:strVal val="#ppt_x"/>
                                          </p:val>
                                        </p:tav>
                                      </p:tavLst>
                                    </p:anim>
                                    <p:anim calcmode="lin" valueType="num">
                                      <p:cBhvr additive="base">
                                        <p:cTn id="8" dur="500" fill="hold"/>
                                        <p:tgtEl>
                                          <p:spTgt spid="56013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60131">
                                            <p:txEl>
                                              <p:pRg st="0" end="0"/>
                                            </p:txEl>
                                          </p:spTgt>
                                        </p:tgtEl>
                                        <p:attrNameLst>
                                          <p:attrName>style.visibility</p:attrName>
                                        </p:attrNameLst>
                                      </p:cBhvr>
                                      <p:to>
                                        <p:strVal val="visible"/>
                                      </p:to>
                                    </p:set>
                                    <p:anim calcmode="lin" valueType="num">
                                      <p:cBhvr additive="base">
                                        <p:cTn id="13" dur="500" fill="hold"/>
                                        <p:tgtEl>
                                          <p:spTgt spid="56013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601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60131">
                                            <p:txEl>
                                              <p:pRg st="1" end="1"/>
                                            </p:txEl>
                                          </p:spTgt>
                                        </p:tgtEl>
                                        <p:attrNameLst>
                                          <p:attrName>style.visibility</p:attrName>
                                        </p:attrNameLst>
                                      </p:cBhvr>
                                      <p:to>
                                        <p:strVal val="visible"/>
                                      </p:to>
                                    </p:set>
                                    <p:anim calcmode="lin" valueType="num">
                                      <p:cBhvr additive="base">
                                        <p:cTn id="19" dur="500" fill="hold"/>
                                        <p:tgtEl>
                                          <p:spTgt spid="560131">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601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60131">
                                            <p:txEl>
                                              <p:pRg st="2" end="2"/>
                                            </p:txEl>
                                          </p:spTgt>
                                        </p:tgtEl>
                                        <p:attrNameLst>
                                          <p:attrName>style.visibility</p:attrName>
                                        </p:attrNameLst>
                                      </p:cBhvr>
                                      <p:to>
                                        <p:strVal val="visible"/>
                                      </p:to>
                                    </p:set>
                                    <p:anim calcmode="lin" valueType="num">
                                      <p:cBhvr additive="base">
                                        <p:cTn id="25" dur="500" fill="hold"/>
                                        <p:tgtEl>
                                          <p:spTgt spid="560131">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601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60131">
                                            <p:txEl>
                                              <p:pRg st="3" end="3"/>
                                            </p:txEl>
                                          </p:spTgt>
                                        </p:tgtEl>
                                        <p:attrNameLst>
                                          <p:attrName>style.visibility</p:attrName>
                                        </p:attrNameLst>
                                      </p:cBhvr>
                                      <p:to>
                                        <p:strVal val="visible"/>
                                      </p:to>
                                    </p:set>
                                    <p:anim calcmode="lin" valueType="num">
                                      <p:cBhvr additive="base">
                                        <p:cTn id="31" dur="500" fill="hold"/>
                                        <p:tgtEl>
                                          <p:spTgt spid="560131">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601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60131">
                                            <p:txEl>
                                              <p:pRg st="4" end="4"/>
                                            </p:txEl>
                                          </p:spTgt>
                                        </p:tgtEl>
                                        <p:attrNameLst>
                                          <p:attrName>style.visibility</p:attrName>
                                        </p:attrNameLst>
                                      </p:cBhvr>
                                      <p:to>
                                        <p:strVal val="visible"/>
                                      </p:to>
                                    </p:set>
                                    <p:anim calcmode="lin" valueType="num">
                                      <p:cBhvr additive="base">
                                        <p:cTn id="37" dur="500" fill="hold"/>
                                        <p:tgtEl>
                                          <p:spTgt spid="560131">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601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560131">
                                            <p:txEl>
                                              <p:pRg st="5" end="5"/>
                                            </p:txEl>
                                          </p:spTgt>
                                        </p:tgtEl>
                                        <p:attrNameLst>
                                          <p:attrName>style.visibility</p:attrName>
                                        </p:attrNameLst>
                                      </p:cBhvr>
                                      <p:to>
                                        <p:strVal val="visible"/>
                                      </p:to>
                                    </p:set>
                                    <p:anim calcmode="lin" valueType="num">
                                      <p:cBhvr additive="base">
                                        <p:cTn id="43" dur="500" fill="hold"/>
                                        <p:tgtEl>
                                          <p:spTgt spid="560131">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601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560131">
                                            <p:txEl>
                                              <p:pRg st="6" end="6"/>
                                            </p:txEl>
                                          </p:spTgt>
                                        </p:tgtEl>
                                        <p:attrNameLst>
                                          <p:attrName>style.visibility</p:attrName>
                                        </p:attrNameLst>
                                      </p:cBhvr>
                                      <p:to>
                                        <p:strVal val="visible"/>
                                      </p:to>
                                    </p:set>
                                    <p:anim calcmode="lin" valueType="num">
                                      <p:cBhvr additive="base">
                                        <p:cTn id="49" dur="500" fill="hold"/>
                                        <p:tgtEl>
                                          <p:spTgt spid="560131">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56013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560131">
                                            <p:txEl>
                                              <p:pRg st="7" end="7"/>
                                            </p:txEl>
                                          </p:spTgt>
                                        </p:tgtEl>
                                        <p:attrNameLst>
                                          <p:attrName>style.visibility</p:attrName>
                                        </p:attrNameLst>
                                      </p:cBhvr>
                                      <p:to>
                                        <p:strVal val="visible"/>
                                      </p:to>
                                    </p:set>
                                    <p:anim calcmode="lin" valueType="num">
                                      <p:cBhvr additive="base">
                                        <p:cTn id="55" dur="500" fill="hold"/>
                                        <p:tgtEl>
                                          <p:spTgt spid="560131">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56013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0130" grpId="0" autoUpdateAnimBg="0"/>
      <p:bldP spid="560131"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4"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61154" name="Rectangle 2"/>
          <p:cNvSpPr>
            <a:spLocks noGrp="1" noChangeArrowheads="1"/>
          </p:cNvSpPr>
          <p:nvPr>
            <p:ph type="title"/>
          </p:nvPr>
        </p:nvSpPr>
        <p:spPr/>
        <p:txBody>
          <a:bodyPr/>
          <a:lstStyle/>
          <a:p>
            <a:pPr eaLnBrk="1" hangingPunct="1"/>
            <a:r>
              <a:rPr lang="en-US" sz="4000" b="0" smtClean="0">
                <a:solidFill>
                  <a:srgbClr val="FFCC66"/>
                </a:solidFill>
              </a:rPr>
              <a:t>Plowing Techniques</a:t>
            </a:r>
          </a:p>
        </p:txBody>
      </p:sp>
      <p:sp>
        <p:nvSpPr>
          <p:cNvPr id="561155" name="Rectangle 3"/>
          <p:cNvSpPr>
            <a:spLocks noGrp="1" noChangeArrowheads="1"/>
          </p:cNvSpPr>
          <p:nvPr>
            <p:ph type="body" idx="1"/>
          </p:nvPr>
        </p:nvSpPr>
        <p:spPr/>
        <p:txBody>
          <a:bodyPr/>
          <a:lstStyle/>
          <a:p>
            <a:pPr eaLnBrk="1" hangingPunct="1"/>
            <a:endParaRPr lang="en-US" sz="2800" smtClean="0"/>
          </a:p>
          <a:p>
            <a:pPr eaLnBrk="1" hangingPunct="1"/>
            <a:r>
              <a:rPr lang="en-US" sz="2800" smtClean="0"/>
              <a:t>Two-lane roads</a:t>
            </a:r>
          </a:p>
          <a:p>
            <a:pPr eaLnBrk="1" hangingPunct="1"/>
            <a:r>
              <a:rPr lang="en-US" sz="2800" smtClean="0"/>
              <a:t>Multi-lanes</a:t>
            </a:r>
          </a:p>
          <a:p>
            <a:pPr eaLnBrk="1" hangingPunct="1"/>
            <a:r>
              <a:rPr lang="en-US" sz="2800" smtClean="0"/>
              <a:t>Bridges</a:t>
            </a:r>
          </a:p>
          <a:p>
            <a:pPr eaLnBrk="1" hangingPunct="1"/>
            <a:r>
              <a:rPr lang="en-US" sz="2800" smtClean="0"/>
              <a:t>Ramps and elevated curves</a:t>
            </a:r>
          </a:p>
          <a:p>
            <a:pPr eaLnBrk="1" hangingPunct="1"/>
            <a:r>
              <a:rPr lang="en-US" sz="2800" smtClean="0"/>
              <a:t>Gore areas</a:t>
            </a:r>
          </a:p>
          <a:p>
            <a:pPr eaLnBrk="1" hangingPunct="1"/>
            <a:r>
              <a:rPr lang="en-US" sz="2800" smtClean="0"/>
              <a:t>Railroad tracks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61154"/>
                                        </p:tgtEl>
                                        <p:attrNameLst>
                                          <p:attrName>style.visibility</p:attrName>
                                        </p:attrNameLst>
                                      </p:cBhvr>
                                      <p:to>
                                        <p:strVal val="visible"/>
                                      </p:to>
                                    </p:set>
                                    <p:anim calcmode="lin" valueType="num">
                                      <p:cBhvr additive="base">
                                        <p:cTn id="7" dur="500" fill="hold"/>
                                        <p:tgtEl>
                                          <p:spTgt spid="561154"/>
                                        </p:tgtEl>
                                        <p:attrNameLst>
                                          <p:attrName>ppt_x</p:attrName>
                                        </p:attrNameLst>
                                      </p:cBhvr>
                                      <p:tavLst>
                                        <p:tav tm="0">
                                          <p:val>
                                            <p:strVal val="#ppt_x"/>
                                          </p:val>
                                        </p:tav>
                                        <p:tav tm="100000">
                                          <p:val>
                                            <p:strVal val="#ppt_x"/>
                                          </p:val>
                                        </p:tav>
                                      </p:tavLst>
                                    </p:anim>
                                    <p:anim calcmode="lin" valueType="num">
                                      <p:cBhvr additive="base">
                                        <p:cTn id="8" dur="500" fill="hold"/>
                                        <p:tgtEl>
                                          <p:spTgt spid="56115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61155">
                                            <p:txEl>
                                              <p:pRg st="1" end="1"/>
                                            </p:txEl>
                                          </p:spTgt>
                                        </p:tgtEl>
                                        <p:attrNameLst>
                                          <p:attrName>style.visibility</p:attrName>
                                        </p:attrNameLst>
                                      </p:cBhvr>
                                      <p:to>
                                        <p:strVal val="visible"/>
                                      </p:to>
                                    </p:set>
                                    <p:anim calcmode="lin" valueType="num">
                                      <p:cBhvr additive="base">
                                        <p:cTn id="13" dur="500" fill="hold"/>
                                        <p:tgtEl>
                                          <p:spTgt spid="5611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61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61155">
                                            <p:txEl>
                                              <p:pRg st="2" end="2"/>
                                            </p:txEl>
                                          </p:spTgt>
                                        </p:tgtEl>
                                        <p:attrNameLst>
                                          <p:attrName>style.visibility</p:attrName>
                                        </p:attrNameLst>
                                      </p:cBhvr>
                                      <p:to>
                                        <p:strVal val="visible"/>
                                      </p:to>
                                    </p:set>
                                    <p:anim calcmode="lin" valueType="num">
                                      <p:cBhvr additive="base">
                                        <p:cTn id="19" dur="500" fill="hold"/>
                                        <p:tgtEl>
                                          <p:spTgt spid="5611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611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61155">
                                            <p:txEl>
                                              <p:pRg st="3" end="3"/>
                                            </p:txEl>
                                          </p:spTgt>
                                        </p:tgtEl>
                                        <p:attrNameLst>
                                          <p:attrName>style.visibility</p:attrName>
                                        </p:attrNameLst>
                                      </p:cBhvr>
                                      <p:to>
                                        <p:strVal val="visible"/>
                                      </p:to>
                                    </p:set>
                                    <p:anim calcmode="lin" valueType="num">
                                      <p:cBhvr additive="base">
                                        <p:cTn id="25" dur="500" fill="hold"/>
                                        <p:tgtEl>
                                          <p:spTgt spid="5611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611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61155">
                                            <p:txEl>
                                              <p:pRg st="4" end="4"/>
                                            </p:txEl>
                                          </p:spTgt>
                                        </p:tgtEl>
                                        <p:attrNameLst>
                                          <p:attrName>style.visibility</p:attrName>
                                        </p:attrNameLst>
                                      </p:cBhvr>
                                      <p:to>
                                        <p:strVal val="visible"/>
                                      </p:to>
                                    </p:set>
                                    <p:anim calcmode="lin" valueType="num">
                                      <p:cBhvr additive="base">
                                        <p:cTn id="31" dur="500" fill="hold"/>
                                        <p:tgtEl>
                                          <p:spTgt spid="56115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611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61155">
                                            <p:txEl>
                                              <p:pRg st="5" end="5"/>
                                            </p:txEl>
                                          </p:spTgt>
                                        </p:tgtEl>
                                        <p:attrNameLst>
                                          <p:attrName>style.visibility</p:attrName>
                                        </p:attrNameLst>
                                      </p:cBhvr>
                                      <p:to>
                                        <p:strVal val="visible"/>
                                      </p:to>
                                    </p:set>
                                    <p:anim calcmode="lin" valueType="num">
                                      <p:cBhvr additive="base">
                                        <p:cTn id="37" dur="500" fill="hold"/>
                                        <p:tgtEl>
                                          <p:spTgt spid="56115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611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561155">
                                            <p:txEl>
                                              <p:pRg st="6" end="6"/>
                                            </p:txEl>
                                          </p:spTgt>
                                        </p:tgtEl>
                                        <p:attrNameLst>
                                          <p:attrName>style.visibility</p:attrName>
                                        </p:attrNameLst>
                                      </p:cBhvr>
                                      <p:to>
                                        <p:strVal val="visible"/>
                                      </p:to>
                                    </p:set>
                                    <p:anim calcmode="lin" valueType="num">
                                      <p:cBhvr additive="base">
                                        <p:cTn id="43" dur="500" fill="hold"/>
                                        <p:tgtEl>
                                          <p:spTgt spid="56115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6115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154" grpId="0" autoUpdateAnimBg="0"/>
      <p:bldP spid="561155" grpId="0" build="p" bldLvl="4"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84706" name="Rectangle 2"/>
          <p:cNvSpPr>
            <a:spLocks noGrp="1" noChangeArrowheads="1"/>
          </p:cNvSpPr>
          <p:nvPr>
            <p:ph type="title"/>
          </p:nvPr>
        </p:nvSpPr>
        <p:spPr/>
        <p:txBody>
          <a:bodyPr/>
          <a:lstStyle/>
          <a:p>
            <a:pPr eaLnBrk="1" hangingPunct="1"/>
            <a:r>
              <a:rPr lang="en-US" sz="4000" b="0" smtClean="0">
                <a:solidFill>
                  <a:srgbClr val="FFCC66"/>
                </a:solidFill>
              </a:rPr>
              <a:t>Treatment Guidelines</a:t>
            </a:r>
          </a:p>
        </p:txBody>
      </p:sp>
      <p:sp>
        <p:nvSpPr>
          <p:cNvPr id="584707" name="Rectangle 3"/>
          <p:cNvSpPr>
            <a:spLocks noGrp="1" noChangeArrowheads="1"/>
          </p:cNvSpPr>
          <p:nvPr>
            <p:ph type="body" idx="1"/>
          </p:nvPr>
        </p:nvSpPr>
        <p:spPr/>
        <p:txBody>
          <a:bodyPr/>
          <a:lstStyle/>
          <a:p>
            <a:pPr eaLnBrk="1" hangingPunct="1"/>
            <a:endParaRPr lang="en-US" sz="2800" smtClean="0"/>
          </a:p>
          <a:p>
            <a:pPr eaLnBrk="1" hangingPunct="1"/>
            <a:r>
              <a:rPr lang="en-US" sz="2800" smtClean="0"/>
              <a:t>Material Application Guidelines – MAG</a:t>
            </a:r>
          </a:p>
          <a:p>
            <a:pPr eaLnBrk="1" hangingPunct="1"/>
            <a:endParaRPr lang="en-US" sz="2800" smtClean="0"/>
          </a:p>
          <a:p>
            <a:pPr eaLnBrk="1" hangingPunct="1"/>
            <a:r>
              <a:rPr lang="en-US" sz="2800" smtClean="0"/>
              <a:t>Pre-Treatment Plan</a:t>
            </a:r>
          </a:p>
          <a:p>
            <a:pPr eaLnBrk="1" hangingPunct="1"/>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84706"/>
                                        </p:tgtEl>
                                        <p:attrNameLst>
                                          <p:attrName>style.visibility</p:attrName>
                                        </p:attrNameLst>
                                      </p:cBhvr>
                                      <p:to>
                                        <p:strVal val="visible"/>
                                      </p:to>
                                    </p:set>
                                    <p:anim calcmode="lin" valueType="num">
                                      <p:cBhvr additive="base">
                                        <p:cTn id="7" dur="500" fill="hold"/>
                                        <p:tgtEl>
                                          <p:spTgt spid="584706"/>
                                        </p:tgtEl>
                                        <p:attrNameLst>
                                          <p:attrName>ppt_x</p:attrName>
                                        </p:attrNameLst>
                                      </p:cBhvr>
                                      <p:tavLst>
                                        <p:tav tm="0">
                                          <p:val>
                                            <p:strVal val="#ppt_x"/>
                                          </p:val>
                                        </p:tav>
                                        <p:tav tm="100000">
                                          <p:val>
                                            <p:strVal val="#ppt_x"/>
                                          </p:val>
                                        </p:tav>
                                      </p:tavLst>
                                    </p:anim>
                                    <p:anim calcmode="lin" valueType="num">
                                      <p:cBhvr additive="base">
                                        <p:cTn id="8" dur="500" fill="hold"/>
                                        <p:tgtEl>
                                          <p:spTgt spid="58470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84707">
                                            <p:txEl>
                                              <p:pRg st="1" end="1"/>
                                            </p:txEl>
                                          </p:spTgt>
                                        </p:tgtEl>
                                        <p:attrNameLst>
                                          <p:attrName>style.visibility</p:attrName>
                                        </p:attrNameLst>
                                      </p:cBhvr>
                                      <p:to>
                                        <p:strVal val="visible"/>
                                      </p:to>
                                    </p:set>
                                    <p:anim calcmode="lin" valueType="num">
                                      <p:cBhvr additive="base">
                                        <p:cTn id="13" dur="500" fill="hold"/>
                                        <p:tgtEl>
                                          <p:spTgt spid="5847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847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84707">
                                            <p:txEl>
                                              <p:pRg st="3" end="3"/>
                                            </p:txEl>
                                          </p:spTgt>
                                        </p:tgtEl>
                                        <p:attrNameLst>
                                          <p:attrName>style.visibility</p:attrName>
                                        </p:attrNameLst>
                                      </p:cBhvr>
                                      <p:to>
                                        <p:strVal val="visible"/>
                                      </p:to>
                                    </p:set>
                                    <p:anim calcmode="lin" valueType="num">
                                      <p:cBhvr additive="base">
                                        <p:cTn id="19" dur="500" fill="hold"/>
                                        <p:tgtEl>
                                          <p:spTgt spid="584707">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8470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706" grpId="0" autoUpdateAnimBg="0"/>
      <p:bldP spid="584707" grpId="0" build="p" bldLvl="4"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pic>
        <p:nvPicPr>
          <p:cNvPr id="212995" name="Picture 0"/>
          <p:cNvPicPr>
            <a:picLocks noChangeAspect="1" noChangeArrowheads="1"/>
          </p:cNvPicPr>
          <p:nvPr/>
        </p:nvPicPr>
        <p:blipFill>
          <a:blip r:embed="rId2" cstate="print"/>
          <a:srcRect/>
          <a:stretch>
            <a:fillRect/>
          </a:stretch>
        </p:blipFill>
        <p:spPr bwMode="auto">
          <a:xfrm>
            <a:off x="304800" y="228600"/>
            <a:ext cx="8610600" cy="594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601</Words>
  <Application>Microsoft Office PowerPoint</Application>
  <PresentationFormat>On-screen Show (4:3)</PresentationFormat>
  <Paragraphs>106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Applications, Operations And Policy</vt:lpstr>
      <vt:lpstr>Application</vt:lpstr>
      <vt:lpstr>Exercise:  Rock Salt</vt:lpstr>
      <vt:lpstr>Exercise:  Rock Salt</vt:lpstr>
      <vt:lpstr>Application Rates</vt:lpstr>
      <vt:lpstr>Plowing and Spreading Tips</vt:lpstr>
      <vt:lpstr>Plowing Techniques</vt:lpstr>
      <vt:lpstr>Treatment Guidelines</vt:lpstr>
      <vt:lpstr>Slide 9</vt:lpstr>
      <vt:lpstr>Exercise:  Using the MAG</vt:lpstr>
      <vt:lpstr>Exercise:  Using the MAG</vt:lpstr>
      <vt:lpstr>Pre-Treatment Plan</vt:lpstr>
      <vt:lpstr>Slide 13</vt:lpstr>
      <vt:lpstr>Exercise:  Using the Pre-Treatment Plan</vt:lpstr>
      <vt:lpstr>Exercise:  Using the Pre-Treatment Plan</vt:lpstr>
    </vt:vector>
  </TitlesOfParts>
  <Company>Wisconsin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Operations And Policy</dc:title>
  <dc:creator>peter wisniewski</dc:creator>
  <cp:lastModifiedBy>peter wisniewski</cp:lastModifiedBy>
  <cp:revision>1</cp:revision>
  <dcterms:created xsi:type="dcterms:W3CDTF">2013-08-13T18:36:08Z</dcterms:created>
  <dcterms:modified xsi:type="dcterms:W3CDTF">2013-08-13T18:36:45Z</dcterms:modified>
</cp:coreProperties>
</file>