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4EA1C3-7ECB-4888-92C8-101E214C5093}" type="datetimeFigureOut">
              <a:rPr lang="en-US" smtClean="0"/>
              <a:t>8/13/2013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B28A08-2992-44D9-B285-DE0825A81C4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p:cNvSpPr>
            <a:spLocks noGrp="1" noChangeArrowheads="1"/>
          </p:cNvSpPr>
          <p:nvPr>
            <p:ph type="sldNum" sz="quarter" idx="5"/>
          </p:nvPr>
        </p:nvSpPr>
        <p:spPr>
          <a:noFill/>
        </p:spPr>
        <p:txBody>
          <a:bodyPr/>
          <a:lstStyle/>
          <a:p>
            <a:fld id="{8C3DFCA8-B50E-4389-A7F3-8D7BEDBFEC11}" type="slidenum">
              <a:rPr lang="en-US"/>
              <a:pPr/>
              <a:t>2</a:t>
            </a:fld>
            <a:endParaRPr lang="en-US"/>
          </a:p>
        </p:txBody>
      </p:sp>
      <p:sp>
        <p:nvSpPr>
          <p:cNvPr id="178179" name="Rectangle 2"/>
          <p:cNvSpPr>
            <a:spLocks noChangeArrowheads="1" noTextEdit="1"/>
          </p:cNvSpPr>
          <p:nvPr>
            <p:ph type="sldImg"/>
          </p:nvPr>
        </p:nvSpPr>
        <p:spPr>
          <a:solidFill>
            <a:srgbClr val="FFFFFF"/>
          </a:solidFill>
          <a:ln/>
        </p:spPr>
      </p:sp>
      <p:sp>
        <p:nvSpPr>
          <p:cNvPr id="178180"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mtClean="0">
              <a:latin typeface="Times New Roman" pitchFamily="-107"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p:cNvSpPr>
            <a:spLocks noGrp="1" noChangeArrowheads="1"/>
          </p:cNvSpPr>
          <p:nvPr>
            <p:ph type="sldNum" sz="quarter" idx="5"/>
          </p:nvPr>
        </p:nvSpPr>
        <p:spPr>
          <a:noFill/>
        </p:spPr>
        <p:txBody>
          <a:bodyPr/>
          <a:lstStyle/>
          <a:p>
            <a:fld id="{FFED1E64-F43D-4D3E-A65E-C1930E0555AD}" type="slidenum">
              <a:rPr lang="en-US"/>
              <a:pPr/>
              <a:t>3</a:t>
            </a:fld>
            <a:endParaRPr lang="en-US"/>
          </a:p>
        </p:txBody>
      </p:sp>
      <p:sp>
        <p:nvSpPr>
          <p:cNvPr id="180227" name="Rectangle 2"/>
          <p:cNvSpPr>
            <a:spLocks noChangeArrowheads="1" noTextEdit="1"/>
          </p:cNvSpPr>
          <p:nvPr>
            <p:ph type="sldImg"/>
          </p:nvPr>
        </p:nvSpPr>
        <p:spPr>
          <a:solidFill>
            <a:srgbClr val="FFFFFF"/>
          </a:solidFill>
          <a:ln/>
        </p:spPr>
      </p:sp>
      <p:sp>
        <p:nvSpPr>
          <p:cNvPr id="180228"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mtClean="0">
              <a:latin typeface="Times New Roman" pitchFamily="-107"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E58A53-CD19-434F-B2DA-539FDE8F6C8D}"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023F5-24D9-4C4D-ADF0-F0D98808D37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58A53-CD19-434F-B2DA-539FDE8F6C8D}"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023F5-24D9-4C4D-ADF0-F0D98808D37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58A53-CD19-434F-B2DA-539FDE8F6C8D}"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023F5-24D9-4C4D-ADF0-F0D98808D37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           </a:t>
            </a:r>
            <a:r>
              <a:rPr lang="en-US">
                <a:latin typeface="+mn-lt"/>
              </a:rPr>
              <a:t>Highway Technician Academy</a:t>
            </a:r>
          </a:p>
        </p:txBody>
      </p:sp>
      <p:sp>
        <p:nvSpPr>
          <p:cNvPr id="6" name="Rectangle 6"/>
          <p:cNvSpPr>
            <a:spLocks noGrp="1" noChangeArrowheads="1"/>
          </p:cNvSpPr>
          <p:nvPr>
            <p:ph type="sldNum" sz="quarter" idx="11"/>
          </p:nvPr>
        </p:nvSpPr>
        <p:spPr>
          <a:ln/>
        </p:spPr>
        <p:txBody>
          <a:bodyPr/>
          <a:lstStyle>
            <a:lvl1pPr>
              <a:defRPr/>
            </a:lvl1pPr>
          </a:lstStyle>
          <a:p>
            <a:fld id="{752640B7-D1C8-4E11-AD07-D354B87AEB4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58A53-CD19-434F-B2DA-539FDE8F6C8D}"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023F5-24D9-4C4D-ADF0-F0D98808D37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E58A53-CD19-434F-B2DA-539FDE8F6C8D}"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023F5-24D9-4C4D-ADF0-F0D98808D37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E58A53-CD19-434F-B2DA-539FDE8F6C8D}" type="datetimeFigureOut">
              <a:rPr lang="en-US" smtClean="0"/>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023F5-24D9-4C4D-ADF0-F0D98808D37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E58A53-CD19-434F-B2DA-539FDE8F6C8D}" type="datetimeFigureOut">
              <a:rPr lang="en-US" smtClean="0"/>
              <a:t>8/13/2013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B023F5-24D9-4C4D-ADF0-F0D98808D37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E58A53-CD19-434F-B2DA-539FDE8F6C8D}" type="datetimeFigureOut">
              <a:rPr lang="en-US" smtClean="0"/>
              <a:t>8/13/2013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B023F5-24D9-4C4D-ADF0-F0D98808D37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E58A53-CD19-434F-B2DA-539FDE8F6C8D}" type="datetimeFigureOut">
              <a:rPr lang="en-US" smtClean="0"/>
              <a:t>8/13/2013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B023F5-24D9-4C4D-ADF0-F0D98808D37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E58A53-CD19-434F-B2DA-539FDE8F6C8D}" type="datetimeFigureOut">
              <a:rPr lang="en-US" smtClean="0"/>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023F5-24D9-4C4D-ADF0-F0D98808D37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E58A53-CD19-434F-B2DA-539FDE8F6C8D}" type="datetimeFigureOut">
              <a:rPr lang="en-US" smtClean="0"/>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023F5-24D9-4C4D-ADF0-F0D98808D37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E58A53-CD19-434F-B2DA-539FDE8F6C8D}" type="datetimeFigureOut">
              <a:rPr lang="en-US" smtClean="0"/>
              <a:t>8/13/2013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B023F5-24D9-4C4D-ADF0-F0D98808D37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188418" name="Rectangle 2"/>
          <p:cNvSpPr>
            <a:spLocks noGrp="1" noChangeArrowheads="1"/>
          </p:cNvSpPr>
          <p:nvPr>
            <p:ph type="title"/>
          </p:nvPr>
        </p:nvSpPr>
        <p:spPr>
          <a:xfrm>
            <a:off x="685800" y="0"/>
            <a:ext cx="7772400" cy="1143000"/>
          </a:xfrm>
        </p:spPr>
        <p:txBody>
          <a:bodyPr/>
          <a:lstStyle/>
          <a:p>
            <a:pPr eaLnBrk="1" hangingPunct="1"/>
            <a:r>
              <a:rPr lang="en-US" b="0" smtClean="0">
                <a:solidFill>
                  <a:srgbClr val="FFCC66"/>
                </a:solidFill>
              </a:rPr>
              <a:t>Plowing and Removal</a:t>
            </a:r>
          </a:p>
        </p:txBody>
      </p:sp>
      <p:sp>
        <p:nvSpPr>
          <p:cNvPr id="188419" name="Rectangle 3"/>
          <p:cNvSpPr>
            <a:spLocks noGrp="1" noChangeArrowheads="1"/>
          </p:cNvSpPr>
          <p:nvPr>
            <p:ph type="body" idx="1"/>
          </p:nvPr>
        </p:nvSpPr>
        <p:spPr/>
        <p:txBody>
          <a:bodyPr/>
          <a:lstStyle/>
          <a:p>
            <a:pPr lvl="1" eaLnBrk="1" hangingPunct="1"/>
            <a:endParaRPr lang="en-US" smtClean="0"/>
          </a:p>
          <a:p>
            <a:pPr lvl="1" eaLnBrk="1" hangingPunct="1">
              <a:buFontTx/>
              <a:buChar char="•"/>
            </a:pPr>
            <a:r>
              <a:rPr lang="en-US" sz="3600" smtClean="0"/>
              <a:t>Definition</a:t>
            </a:r>
          </a:p>
          <a:p>
            <a:pPr lvl="1" eaLnBrk="1" hangingPunct="1">
              <a:buFontTx/>
              <a:buChar char="•"/>
            </a:pPr>
            <a:r>
              <a:rPr lang="en-US" sz="3600" smtClean="0"/>
              <a:t>Plow Types</a:t>
            </a:r>
          </a:p>
          <a:p>
            <a:pPr lvl="1" eaLnBrk="1" hangingPunct="1">
              <a:buFontTx/>
              <a:buNone/>
            </a:pPr>
            <a:endParaRPr lang="en-US" sz="36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88418"/>
                                        </p:tgtEl>
                                        <p:attrNameLst>
                                          <p:attrName>style.visibility</p:attrName>
                                        </p:attrNameLst>
                                      </p:cBhvr>
                                      <p:to>
                                        <p:strVal val="visible"/>
                                      </p:to>
                                    </p:set>
                                    <p:anim calcmode="lin" valueType="num">
                                      <p:cBhvr additive="base">
                                        <p:cTn id="7" dur="500" fill="hold"/>
                                        <p:tgtEl>
                                          <p:spTgt spid="188418"/>
                                        </p:tgtEl>
                                        <p:attrNameLst>
                                          <p:attrName>ppt_x</p:attrName>
                                        </p:attrNameLst>
                                      </p:cBhvr>
                                      <p:tavLst>
                                        <p:tav tm="0">
                                          <p:val>
                                            <p:strVal val="#ppt_x"/>
                                          </p:val>
                                        </p:tav>
                                        <p:tav tm="100000">
                                          <p:val>
                                            <p:strVal val="#ppt_x"/>
                                          </p:val>
                                        </p:tav>
                                      </p:tavLst>
                                    </p:anim>
                                    <p:anim calcmode="lin" valueType="num">
                                      <p:cBhvr additive="base">
                                        <p:cTn id="8" dur="500" fill="hold"/>
                                        <p:tgtEl>
                                          <p:spTgt spid="18841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8419">
                                            <p:txEl>
                                              <p:pRg st="1" end="1"/>
                                            </p:txEl>
                                          </p:spTgt>
                                        </p:tgtEl>
                                        <p:attrNameLst>
                                          <p:attrName>style.visibility</p:attrName>
                                        </p:attrNameLst>
                                      </p:cBhvr>
                                      <p:to>
                                        <p:strVal val="visible"/>
                                      </p:to>
                                    </p:set>
                                    <p:anim calcmode="lin" valueType="num">
                                      <p:cBhvr additive="base">
                                        <p:cTn id="13" dur="500" fill="hold"/>
                                        <p:tgtEl>
                                          <p:spTgt spid="18841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84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8419">
                                            <p:txEl>
                                              <p:pRg st="2" end="2"/>
                                            </p:txEl>
                                          </p:spTgt>
                                        </p:tgtEl>
                                        <p:attrNameLst>
                                          <p:attrName>style.visibility</p:attrName>
                                        </p:attrNameLst>
                                      </p:cBhvr>
                                      <p:to>
                                        <p:strVal val="visible"/>
                                      </p:to>
                                    </p:set>
                                    <p:anim calcmode="lin" valueType="num">
                                      <p:cBhvr additive="base">
                                        <p:cTn id="19" dur="500" fill="hold"/>
                                        <p:tgtEl>
                                          <p:spTgt spid="18841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84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18" grpId="0" autoUpdateAnimBg="0"/>
      <p:bldP spid="188419" grpId="0" build="p" bldLvl="4"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Footer Placeholder 4"/>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pic>
        <p:nvPicPr>
          <p:cNvPr id="177155" name="Picture 3" descr="D4 ATB Pat Barrett SR 11"/>
          <p:cNvPicPr>
            <a:picLocks noChangeAspect="1" noChangeArrowheads="1"/>
          </p:cNvPicPr>
          <p:nvPr/>
        </p:nvPicPr>
        <p:blipFill>
          <a:blip r:embed="rId3" cstate="print"/>
          <a:srcRect/>
          <a:stretch>
            <a:fillRect/>
          </a:stretch>
        </p:blipFill>
        <p:spPr bwMode="auto">
          <a:xfrm>
            <a:off x="762000" y="381000"/>
            <a:ext cx="7543800" cy="5695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Footer Placeholder 4"/>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pic>
        <p:nvPicPr>
          <p:cNvPr id="179203" name="Picture 3" descr="D4 PORTAGE  wing plow SR 88"/>
          <p:cNvPicPr>
            <a:picLocks noChangeAspect="1" noChangeArrowheads="1"/>
          </p:cNvPicPr>
          <p:nvPr/>
        </p:nvPicPr>
        <p:blipFill>
          <a:blip r:embed="rId3" cstate="print"/>
          <a:srcRect/>
          <a:stretch>
            <a:fillRect/>
          </a:stretch>
        </p:blipFill>
        <p:spPr bwMode="auto">
          <a:xfrm>
            <a:off x="609600" y="457200"/>
            <a:ext cx="7748588" cy="548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572418" name="Rectangle 2"/>
          <p:cNvSpPr>
            <a:spLocks noGrp="1" noChangeArrowheads="1"/>
          </p:cNvSpPr>
          <p:nvPr>
            <p:ph type="title"/>
          </p:nvPr>
        </p:nvSpPr>
        <p:spPr>
          <a:xfrm>
            <a:off x="685800" y="0"/>
            <a:ext cx="7772400" cy="1143000"/>
          </a:xfrm>
        </p:spPr>
        <p:txBody>
          <a:bodyPr/>
          <a:lstStyle/>
          <a:p>
            <a:pPr eaLnBrk="1" hangingPunct="1"/>
            <a:r>
              <a:rPr lang="en-US" b="0" smtClean="0">
                <a:solidFill>
                  <a:srgbClr val="FFCC66"/>
                </a:solidFill>
              </a:rPr>
              <a:t>Plowing and Removal</a:t>
            </a:r>
          </a:p>
        </p:txBody>
      </p:sp>
      <p:sp>
        <p:nvSpPr>
          <p:cNvPr id="572419" name="Rectangle 3"/>
          <p:cNvSpPr>
            <a:spLocks noGrp="1" noChangeArrowheads="1"/>
          </p:cNvSpPr>
          <p:nvPr>
            <p:ph type="body" idx="1"/>
          </p:nvPr>
        </p:nvSpPr>
        <p:spPr/>
        <p:txBody>
          <a:bodyPr/>
          <a:lstStyle/>
          <a:p>
            <a:pPr lvl="1" eaLnBrk="1" hangingPunct="1"/>
            <a:endParaRPr lang="en-US" smtClean="0"/>
          </a:p>
          <a:p>
            <a:pPr lvl="1" eaLnBrk="1" hangingPunct="1">
              <a:buFontTx/>
              <a:buNone/>
            </a:pPr>
            <a:r>
              <a:rPr lang="en-US" sz="3600" smtClean="0"/>
              <a:t>Other Removal Equipment</a:t>
            </a:r>
          </a:p>
          <a:p>
            <a:pPr lvl="1" eaLnBrk="1" hangingPunct="1">
              <a:buFontTx/>
              <a:buChar char="•"/>
            </a:pPr>
            <a:r>
              <a:rPr lang="en-US" sz="3600" smtClean="0"/>
              <a:t>Loading and Removal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72418"/>
                                        </p:tgtEl>
                                        <p:attrNameLst>
                                          <p:attrName>style.visibility</p:attrName>
                                        </p:attrNameLst>
                                      </p:cBhvr>
                                      <p:to>
                                        <p:strVal val="visible"/>
                                      </p:to>
                                    </p:set>
                                    <p:anim calcmode="lin" valueType="num">
                                      <p:cBhvr additive="base">
                                        <p:cTn id="7" dur="500" fill="hold"/>
                                        <p:tgtEl>
                                          <p:spTgt spid="572418"/>
                                        </p:tgtEl>
                                        <p:attrNameLst>
                                          <p:attrName>ppt_x</p:attrName>
                                        </p:attrNameLst>
                                      </p:cBhvr>
                                      <p:tavLst>
                                        <p:tav tm="0">
                                          <p:val>
                                            <p:strVal val="#ppt_x"/>
                                          </p:val>
                                        </p:tav>
                                        <p:tav tm="100000">
                                          <p:val>
                                            <p:strVal val="#ppt_x"/>
                                          </p:val>
                                        </p:tav>
                                      </p:tavLst>
                                    </p:anim>
                                    <p:anim calcmode="lin" valueType="num">
                                      <p:cBhvr additive="base">
                                        <p:cTn id="8" dur="500" fill="hold"/>
                                        <p:tgtEl>
                                          <p:spTgt spid="57241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72419">
                                            <p:txEl>
                                              <p:pRg st="1" end="1"/>
                                            </p:txEl>
                                          </p:spTgt>
                                        </p:tgtEl>
                                        <p:attrNameLst>
                                          <p:attrName>style.visibility</p:attrName>
                                        </p:attrNameLst>
                                      </p:cBhvr>
                                      <p:to>
                                        <p:strVal val="visible"/>
                                      </p:to>
                                    </p:set>
                                    <p:anim calcmode="lin" valueType="num">
                                      <p:cBhvr additive="base">
                                        <p:cTn id="13" dur="500" fill="hold"/>
                                        <p:tgtEl>
                                          <p:spTgt spid="57241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724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72419">
                                            <p:txEl>
                                              <p:pRg st="2" end="2"/>
                                            </p:txEl>
                                          </p:spTgt>
                                        </p:tgtEl>
                                        <p:attrNameLst>
                                          <p:attrName>style.visibility</p:attrName>
                                        </p:attrNameLst>
                                      </p:cBhvr>
                                      <p:to>
                                        <p:strVal val="visible"/>
                                      </p:to>
                                    </p:set>
                                    <p:anim calcmode="lin" valueType="num">
                                      <p:cBhvr additive="base">
                                        <p:cTn id="19" dur="500" fill="hold"/>
                                        <p:tgtEl>
                                          <p:spTgt spid="57241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724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2418" grpId="0" autoUpdateAnimBg="0"/>
      <p:bldP spid="572419" grpId="0" build="p" bldLvl="4"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5650"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271363" name="Rectangle 3"/>
          <p:cNvSpPr>
            <a:spLocks noGrp="1" noChangeArrowheads="1"/>
          </p:cNvSpPr>
          <p:nvPr>
            <p:ph type="body" idx="1"/>
          </p:nvPr>
        </p:nvSpPr>
        <p:spPr/>
        <p:txBody>
          <a:bodyPr/>
          <a:lstStyle/>
          <a:p>
            <a:pPr marL="609600" indent="-609600" eaLnBrk="1" hangingPunct="1">
              <a:buFontTx/>
              <a:buAutoNum type="arabicPeriod" startAt="4"/>
            </a:pPr>
            <a:r>
              <a:rPr lang="en-US" smtClean="0"/>
              <a:t> True or False?  The intent of plowing is to remove snow and ice from the pavement surface.</a:t>
            </a:r>
          </a:p>
        </p:txBody>
      </p:sp>
      <p:sp>
        <p:nvSpPr>
          <p:cNvPr id="271365" name="Rectangle 5"/>
          <p:cNvSpPr>
            <a:spLocks noGrp="1" noChangeArrowheads="1"/>
          </p:cNvSpPr>
          <p:nvPr>
            <p:ph type="title"/>
          </p:nvPr>
        </p:nvSpPr>
        <p:spPr>
          <a:xfrm>
            <a:off x="0" y="0"/>
            <a:ext cx="9144000" cy="1143000"/>
          </a:xfrm>
          <a:noFill/>
        </p:spPr>
        <p:txBody>
          <a:bodyPr/>
          <a:lstStyle/>
          <a:p>
            <a:pPr eaLnBrk="1" hangingPunct="1"/>
            <a:r>
              <a:rPr lang="en-US" b="0" smtClean="0">
                <a:solidFill>
                  <a:srgbClr val="FFCC66"/>
                </a:solidFill>
              </a:rPr>
              <a:t>Exercise:  Lesson Five Review</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71365"/>
                                        </p:tgtEl>
                                        <p:attrNameLst>
                                          <p:attrName>style.visibility</p:attrName>
                                        </p:attrNameLst>
                                      </p:cBhvr>
                                      <p:to>
                                        <p:strVal val="visible"/>
                                      </p:to>
                                    </p:set>
                                    <p:anim calcmode="lin" valueType="num">
                                      <p:cBhvr additive="base">
                                        <p:cTn id="7" dur="500" fill="hold"/>
                                        <p:tgtEl>
                                          <p:spTgt spid="271365"/>
                                        </p:tgtEl>
                                        <p:attrNameLst>
                                          <p:attrName>ppt_x</p:attrName>
                                        </p:attrNameLst>
                                      </p:cBhvr>
                                      <p:tavLst>
                                        <p:tav tm="0">
                                          <p:val>
                                            <p:strVal val="#ppt_x"/>
                                          </p:val>
                                        </p:tav>
                                        <p:tav tm="100000">
                                          <p:val>
                                            <p:strVal val="#ppt_x"/>
                                          </p:val>
                                        </p:tav>
                                      </p:tavLst>
                                    </p:anim>
                                    <p:anim calcmode="lin" valueType="num">
                                      <p:cBhvr additive="base">
                                        <p:cTn id="8" dur="500" fill="hold"/>
                                        <p:tgtEl>
                                          <p:spTgt spid="271365"/>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271363">
                                            <p:txEl>
                                              <p:pRg st="0" end="0"/>
                                            </p:txEl>
                                          </p:spTgt>
                                        </p:tgtEl>
                                        <p:attrNameLst>
                                          <p:attrName>style.visibility</p:attrName>
                                        </p:attrNameLst>
                                      </p:cBhvr>
                                      <p:to>
                                        <p:strVal val="visible"/>
                                      </p:to>
                                    </p:set>
                                    <p:animEffect transition="in" filter="box(in)">
                                      <p:cBhvr>
                                        <p:cTn id="13" dur="500"/>
                                        <p:tgtEl>
                                          <p:spTgt spid="271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3" grpId="0" build="p" autoUpdateAnimBg="0"/>
      <p:bldP spid="27136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195587" name="Rectangle 2"/>
          <p:cNvSpPr>
            <a:spLocks noGrp="1" noChangeArrowheads="1"/>
          </p:cNvSpPr>
          <p:nvPr>
            <p:ph type="body" idx="1"/>
          </p:nvPr>
        </p:nvSpPr>
        <p:spPr/>
        <p:txBody>
          <a:bodyPr/>
          <a:lstStyle/>
          <a:p>
            <a:pPr marL="609600" indent="-609600" eaLnBrk="1" hangingPunct="1">
              <a:buFontTx/>
              <a:buAutoNum type="arabicPeriod" startAt="4"/>
            </a:pPr>
            <a:r>
              <a:rPr lang="en-US" sz="2800" smtClean="0"/>
              <a:t> </a:t>
            </a:r>
            <a:r>
              <a:rPr lang="en-US" sz="2800" b="1" smtClean="0">
                <a:solidFill>
                  <a:schemeClr val="accent1"/>
                </a:solidFill>
              </a:rPr>
              <a:t>True</a:t>
            </a:r>
            <a:r>
              <a:rPr lang="en-US" sz="2800" smtClean="0"/>
              <a:t> or False?  The intent of plowing is to remove snow and ice from the pavement surface.</a:t>
            </a:r>
          </a:p>
          <a:p>
            <a:pPr marL="609600" indent="-609600" eaLnBrk="1" hangingPunct="1">
              <a:buFontTx/>
              <a:buNone/>
            </a:pPr>
            <a:r>
              <a:rPr lang="en-US" sz="2800" b="1" smtClean="0">
                <a:solidFill>
                  <a:schemeClr val="accent1"/>
                </a:solidFill>
              </a:rPr>
              <a:t>	</a:t>
            </a:r>
          </a:p>
          <a:p>
            <a:pPr marL="609600" indent="-609600" eaLnBrk="1" hangingPunct="1">
              <a:buFontTx/>
              <a:buNone/>
            </a:pPr>
            <a:r>
              <a:rPr lang="en-US" sz="2800" b="1" smtClean="0">
                <a:solidFill>
                  <a:schemeClr val="accent1"/>
                </a:solidFill>
              </a:rPr>
              <a:t>	Plowing takes place to remove as much snow and ice from the pavement as possible before applying chemicals and to keep the snow and ice from adhering to the pavement surface.</a:t>
            </a:r>
          </a:p>
        </p:txBody>
      </p:sp>
      <p:sp>
        <p:nvSpPr>
          <p:cNvPr id="195588" name="Rectangle 3"/>
          <p:cNvSpPr>
            <a:spLocks noGrp="1" noChangeArrowheads="1"/>
          </p:cNvSpPr>
          <p:nvPr>
            <p:ph type="title"/>
          </p:nvPr>
        </p:nvSpPr>
        <p:spPr>
          <a:xfrm>
            <a:off x="0" y="0"/>
            <a:ext cx="9144000" cy="1143000"/>
          </a:xfrm>
          <a:noFill/>
        </p:spPr>
        <p:txBody>
          <a:bodyPr/>
          <a:lstStyle/>
          <a:p>
            <a:pPr eaLnBrk="1" hangingPunct="1"/>
            <a:r>
              <a:rPr lang="en-US" b="0" smtClean="0">
                <a:solidFill>
                  <a:srgbClr val="FFCC66"/>
                </a:solidFill>
              </a:rPr>
              <a:t>Exercise:  Lesson Five Review</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272387" name="Rectangle 3"/>
          <p:cNvSpPr>
            <a:spLocks noGrp="1" noChangeArrowheads="1"/>
          </p:cNvSpPr>
          <p:nvPr>
            <p:ph type="body" idx="1"/>
          </p:nvPr>
        </p:nvSpPr>
        <p:spPr/>
        <p:txBody>
          <a:bodyPr/>
          <a:lstStyle/>
          <a:p>
            <a:pPr marL="609600" indent="-609600" eaLnBrk="1" hangingPunct="1">
              <a:buFontTx/>
              <a:buAutoNum type="arabicPeriod" startAt="5"/>
            </a:pPr>
            <a:r>
              <a:rPr lang="en-US" smtClean="0"/>
              <a:t> True or False?  There are only two types of plows.</a:t>
            </a:r>
          </a:p>
        </p:txBody>
      </p:sp>
      <p:sp>
        <p:nvSpPr>
          <p:cNvPr id="272389" name="Rectangle 5"/>
          <p:cNvSpPr>
            <a:spLocks noGrp="1" noChangeArrowheads="1"/>
          </p:cNvSpPr>
          <p:nvPr>
            <p:ph type="title"/>
          </p:nvPr>
        </p:nvSpPr>
        <p:spPr>
          <a:xfrm>
            <a:off x="0" y="0"/>
            <a:ext cx="9144000" cy="1143000"/>
          </a:xfrm>
          <a:noFill/>
        </p:spPr>
        <p:txBody>
          <a:bodyPr/>
          <a:lstStyle/>
          <a:p>
            <a:pPr eaLnBrk="1" hangingPunct="1"/>
            <a:r>
              <a:rPr lang="en-US" b="0" smtClean="0">
                <a:solidFill>
                  <a:srgbClr val="FFCC66"/>
                </a:solidFill>
              </a:rPr>
              <a:t>Exercise:  Lesson Five Review</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72389"/>
                                        </p:tgtEl>
                                        <p:attrNameLst>
                                          <p:attrName>style.visibility</p:attrName>
                                        </p:attrNameLst>
                                      </p:cBhvr>
                                      <p:to>
                                        <p:strVal val="visible"/>
                                      </p:to>
                                    </p:set>
                                    <p:anim calcmode="lin" valueType="num">
                                      <p:cBhvr additive="base">
                                        <p:cTn id="7" dur="500" fill="hold"/>
                                        <p:tgtEl>
                                          <p:spTgt spid="272389"/>
                                        </p:tgtEl>
                                        <p:attrNameLst>
                                          <p:attrName>ppt_x</p:attrName>
                                        </p:attrNameLst>
                                      </p:cBhvr>
                                      <p:tavLst>
                                        <p:tav tm="0">
                                          <p:val>
                                            <p:strVal val="#ppt_x"/>
                                          </p:val>
                                        </p:tav>
                                        <p:tav tm="100000">
                                          <p:val>
                                            <p:strVal val="#ppt_x"/>
                                          </p:val>
                                        </p:tav>
                                      </p:tavLst>
                                    </p:anim>
                                    <p:anim calcmode="lin" valueType="num">
                                      <p:cBhvr additive="base">
                                        <p:cTn id="8" dur="500" fill="hold"/>
                                        <p:tgtEl>
                                          <p:spTgt spid="272389"/>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272387">
                                            <p:txEl>
                                              <p:pRg st="0" end="0"/>
                                            </p:txEl>
                                          </p:spTgt>
                                        </p:tgtEl>
                                        <p:attrNameLst>
                                          <p:attrName>style.visibility</p:attrName>
                                        </p:attrNameLst>
                                      </p:cBhvr>
                                      <p:to>
                                        <p:strVal val="visible"/>
                                      </p:to>
                                    </p:set>
                                    <p:animEffect transition="in" filter="box(in)">
                                      <p:cBhvr>
                                        <p:cTn id="13" dur="500"/>
                                        <p:tgtEl>
                                          <p:spTgt spid="2723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7" grpId="0" build="p" autoUpdateAnimBg="0"/>
      <p:bldP spid="272389"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Footer Placeholder 3"/>
          <p:cNvSpPr>
            <a:spLocks noGrp="1"/>
          </p:cNvSpPr>
          <p:nvPr>
            <p:ph type="ftr" sz="quarter" idx="10"/>
          </p:nvPr>
        </p:nvSpPr>
        <p:spPr/>
        <p:txBody>
          <a:bodyPr/>
          <a:lstStyle/>
          <a:p>
            <a:pPr>
              <a:defRPr/>
            </a:pPr>
            <a:r>
              <a:rPr lang="en-US" smtClean="0">
                <a:latin typeface="Franklin Gothic Book" pitchFamily="34" charset="0"/>
              </a:rPr>
              <a:t>           </a:t>
            </a:r>
            <a:r>
              <a:rPr lang="en-US" smtClean="0">
                <a:latin typeface="Arial" charset="0"/>
              </a:rPr>
              <a:t>Highway Technician Academy</a:t>
            </a:r>
          </a:p>
        </p:txBody>
      </p:sp>
      <p:sp>
        <p:nvSpPr>
          <p:cNvPr id="197635" name="Rectangle 2"/>
          <p:cNvSpPr>
            <a:spLocks noGrp="1" noChangeArrowheads="1"/>
          </p:cNvSpPr>
          <p:nvPr>
            <p:ph type="body" idx="1"/>
          </p:nvPr>
        </p:nvSpPr>
        <p:spPr/>
        <p:txBody>
          <a:bodyPr/>
          <a:lstStyle/>
          <a:p>
            <a:pPr marL="609600" indent="-609600" eaLnBrk="1" hangingPunct="1">
              <a:lnSpc>
                <a:spcPct val="90000"/>
              </a:lnSpc>
              <a:buFontTx/>
              <a:buAutoNum type="arabicPeriod" startAt="5"/>
            </a:pPr>
            <a:r>
              <a:rPr lang="en-US" smtClean="0"/>
              <a:t> True or </a:t>
            </a:r>
            <a:r>
              <a:rPr lang="en-US" b="1" smtClean="0">
                <a:solidFill>
                  <a:schemeClr val="accent1"/>
                </a:solidFill>
              </a:rPr>
              <a:t>False</a:t>
            </a:r>
            <a:r>
              <a:rPr lang="en-US" smtClean="0"/>
              <a:t>?  There are only two types of plows.</a:t>
            </a:r>
          </a:p>
          <a:p>
            <a:pPr marL="609600" indent="-609600" eaLnBrk="1" hangingPunct="1">
              <a:lnSpc>
                <a:spcPct val="90000"/>
              </a:lnSpc>
              <a:buFontTx/>
              <a:buNone/>
            </a:pPr>
            <a:r>
              <a:rPr lang="en-US" b="1" smtClean="0">
                <a:solidFill>
                  <a:schemeClr val="accent1"/>
                </a:solidFill>
              </a:rPr>
              <a:t>	</a:t>
            </a:r>
          </a:p>
          <a:p>
            <a:pPr marL="609600" indent="-609600" eaLnBrk="1" hangingPunct="1">
              <a:lnSpc>
                <a:spcPct val="90000"/>
              </a:lnSpc>
              <a:buFontTx/>
              <a:buNone/>
            </a:pPr>
            <a:r>
              <a:rPr lang="en-US" b="1" smtClean="0">
                <a:solidFill>
                  <a:schemeClr val="accent1"/>
                </a:solidFill>
              </a:rPr>
              <a:t>	There are many types of plows available – the most common types used at ODOT are: front, underbody and wing (or a combination of these types).</a:t>
            </a:r>
          </a:p>
        </p:txBody>
      </p:sp>
      <p:sp>
        <p:nvSpPr>
          <p:cNvPr id="197636" name="Rectangle 3"/>
          <p:cNvSpPr>
            <a:spLocks noGrp="1" noChangeArrowheads="1"/>
          </p:cNvSpPr>
          <p:nvPr>
            <p:ph type="title"/>
          </p:nvPr>
        </p:nvSpPr>
        <p:spPr>
          <a:xfrm>
            <a:off x="0" y="0"/>
            <a:ext cx="9144000" cy="1143000"/>
          </a:xfrm>
          <a:noFill/>
        </p:spPr>
        <p:txBody>
          <a:bodyPr/>
          <a:lstStyle/>
          <a:p>
            <a:pPr eaLnBrk="1" hangingPunct="1"/>
            <a:r>
              <a:rPr lang="en-US" b="0" smtClean="0">
                <a:solidFill>
                  <a:srgbClr val="FFCC66"/>
                </a:solidFill>
              </a:rPr>
              <a:t>Exercise:  Lesson Five Review</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135</Words>
  <Application>Microsoft Office PowerPoint</Application>
  <PresentationFormat>On-screen Show (4:3)</PresentationFormat>
  <Paragraphs>30</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Plowing and Removal</vt:lpstr>
      <vt:lpstr>Slide 2</vt:lpstr>
      <vt:lpstr>Slide 3</vt:lpstr>
      <vt:lpstr>Plowing and Removal</vt:lpstr>
      <vt:lpstr>Exercise:  Lesson Five Review</vt:lpstr>
      <vt:lpstr>Exercise:  Lesson Five Review</vt:lpstr>
      <vt:lpstr>Exercise:  Lesson Five Review</vt:lpstr>
      <vt:lpstr>Exercise:  Lesson Five Review</vt:lpstr>
    </vt:vector>
  </TitlesOfParts>
  <Company>Wisconsin Department of Transportation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Plowing and Removal</dc:title>
  <dc:creator>peter wisniewski</dc:creator>
  <cp:lastModifiedBy>peter wisniewski</cp:lastModifiedBy>
  <cp:revision>1</cp:revision>
  <dcterms:created xsi:type="dcterms:W3CDTF">2013-08-13T16:35:21Z</dcterms:created>
  <dcterms:modified xsi:type="dcterms:W3CDTF">2013-08-13T16:36:05Z</dcterms:modified>
</cp:coreProperties>
</file>