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0" r:id="rId2"/>
    <p:sldMasterId id="2147483651" r:id="rId3"/>
    <p:sldMasterId id="2147483652" r:id="rId4"/>
  </p:sldMasterIdLst>
  <p:sldIdLst>
    <p:sldId id="256" r:id="rId5"/>
    <p:sldId id="257" r:id="rId6"/>
    <p:sldId id="258" r:id="rId7"/>
    <p:sldId id="259" r:id="rId8"/>
    <p:sldId id="260" r:id="rId9"/>
    <p:sldId id="276" r:id="rId10"/>
    <p:sldId id="261" r:id="rId11"/>
    <p:sldId id="316" r:id="rId12"/>
    <p:sldId id="317" r:id="rId13"/>
    <p:sldId id="318" r:id="rId14"/>
    <p:sldId id="263" r:id="rId15"/>
    <p:sldId id="319" r:id="rId16"/>
    <p:sldId id="264" r:id="rId17"/>
    <p:sldId id="277" r:id="rId18"/>
    <p:sldId id="285" r:id="rId19"/>
    <p:sldId id="333" r:id="rId20"/>
    <p:sldId id="332" r:id="rId21"/>
    <p:sldId id="286" r:id="rId22"/>
    <p:sldId id="295" r:id="rId23"/>
    <p:sldId id="296" r:id="rId24"/>
    <p:sldId id="314" r:id="rId25"/>
    <p:sldId id="288" r:id="rId26"/>
    <p:sldId id="334" r:id="rId27"/>
    <p:sldId id="326" r:id="rId28"/>
    <p:sldId id="303" r:id="rId29"/>
    <p:sldId id="323" r:id="rId30"/>
    <p:sldId id="320" r:id="rId31"/>
    <p:sldId id="321" r:id="rId32"/>
    <p:sldId id="322" r:id="rId33"/>
    <p:sldId id="304" r:id="rId34"/>
    <p:sldId id="305" r:id="rId35"/>
    <p:sldId id="306" r:id="rId36"/>
    <p:sldId id="307" r:id="rId37"/>
    <p:sldId id="308" r:id="rId38"/>
    <p:sldId id="311" r:id="rId39"/>
    <p:sldId id="310" r:id="rId40"/>
    <p:sldId id="309" r:id="rId41"/>
    <p:sldId id="290" r:id="rId42"/>
    <p:sldId id="331" r:id="rId43"/>
    <p:sldId id="328" r:id="rId44"/>
    <p:sldId id="329" r:id="rId45"/>
    <p:sldId id="300" r:id="rId46"/>
    <p:sldId id="302" r:id="rId47"/>
    <p:sldId id="301" r:id="rId48"/>
    <p:sldId id="284" r:id="rId49"/>
    <p:sldId id="272" r:id="rId50"/>
    <p:sldId id="291" r:id="rId51"/>
    <p:sldId id="299" r:id="rId52"/>
    <p:sldId id="294" r:id="rId53"/>
    <p:sldId id="327" r:id="rId54"/>
    <p:sldId id="312" r:id="rId55"/>
    <p:sldId id="313" r:id="rId56"/>
    <p:sldId id="315" r:id="rId57"/>
    <p:sldId id="281" r:id="rId58"/>
  </p:sldIdLst>
  <p:sldSz cx="9144000" cy="6858000" type="screen4x3"/>
  <p:notesSz cx="6858000" cy="9144000"/>
  <p:defaultTex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FFFF"/>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4" autoAdjust="0"/>
    <p:restoredTop sz="94660"/>
  </p:normalViewPr>
  <p:slideViewPr>
    <p:cSldViewPr>
      <p:cViewPr varScale="1">
        <p:scale>
          <a:sx n="104" d="100"/>
          <a:sy n="104" d="100"/>
        </p:scale>
        <p:origin x="-162"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58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9.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mediaAndTx" preserve="1">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smtClean="0"/>
              <a:t>Click to edit Master title style</a:t>
            </a:r>
            <a:endParaRPr lang="en-US"/>
          </a:p>
        </p:txBody>
      </p:sp>
      <p:sp>
        <p:nvSpPr>
          <p:cNvPr id="3" name="Media Placeholder 2"/>
          <p:cNvSpPr>
            <a:spLocks noGrp="1"/>
          </p:cNvSpPr>
          <p:nvPr>
            <p:ph type="media"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981200"/>
            <a:ext cx="3810000" cy="4114800"/>
          </a:xfrm>
        </p:spPr>
        <p:txBody>
          <a:bodyPr/>
          <a:lstStyle/>
          <a:p>
            <a:pPr lvl="0"/>
            <a:endParaRPr lang="en-US" noProof="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76D2970D-D988-4E1E-AA8A-28D2DE2C7E6A}" type="datetime1">
              <a:rPr lang="en-US"/>
              <a:pPr>
                <a:defRPr/>
              </a:pPr>
              <a:t>10/11/2010</a:t>
            </a:fld>
            <a:endParaRPr lang="en-US"/>
          </a:p>
        </p:txBody>
      </p:sp>
      <p:sp>
        <p:nvSpPr>
          <p:cNvPr id="7" name="Rectangle 70"/>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8CA5170B-8213-4A45-9233-51D41BA6AEBE}"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1881188" cy="417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719388" y="1981200"/>
            <a:ext cx="1881187" cy="417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930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930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84700" y="1981200"/>
            <a:ext cx="18605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97650" y="1981200"/>
            <a:ext cx="18605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4050" y="4556125"/>
            <a:ext cx="3810000" cy="1739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6450" y="4556125"/>
            <a:ext cx="3810000" cy="1739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7163" y="228600"/>
            <a:ext cx="1951037" cy="60674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4050" y="228600"/>
            <a:ext cx="5700713" cy="60674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jpe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jpe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jpe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9" cstate="print"/>
          <a:srcRect/>
          <a:stretch>
            <a:fillRect/>
          </a:stretch>
        </a:blipFill>
        <a:effectLst/>
      </p:bgPr>
    </p:bg>
    <p:spTree>
      <p:nvGrpSpPr>
        <p:cNvPr id="1" name=""/>
        <p:cNvGrpSpPr/>
        <p:nvPr/>
      </p:nvGrpSpPr>
      <p:grpSpPr>
        <a:xfrm>
          <a:off x="0" y="0"/>
          <a:ext cx="0" cy="0"/>
          <a:chOff x="0" y="0"/>
          <a:chExt cx="0" cy="0"/>
        </a:xfrm>
      </p:grpSpPr>
      <p:pic>
        <p:nvPicPr>
          <p:cNvPr id="2050" name="Picture 2" descr="background"/>
          <p:cNvPicPr>
            <a:picLocks noChangeAspect="1" noChangeArrowheads="1"/>
          </p:cNvPicPr>
          <p:nvPr/>
        </p:nvPicPr>
        <p:blipFill>
          <a:blip r:embed="rId20" cstate="print"/>
          <a:srcRect/>
          <a:stretch>
            <a:fillRect/>
          </a:stretch>
        </p:blipFill>
        <p:spPr bwMode="auto">
          <a:xfrm>
            <a:off x="0" y="0"/>
            <a:ext cx="9144000" cy="6858000"/>
          </a:xfrm>
          <a:prstGeom prst="rect">
            <a:avLst/>
          </a:prstGeom>
          <a:noFill/>
          <a:ln w="9525">
            <a:noFill/>
            <a:miter lim="800000"/>
            <a:headEnd/>
            <a:tailEnd/>
          </a:ln>
        </p:spPr>
      </p:pic>
      <p:sp>
        <p:nvSpPr>
          <p:cNvPr id="4099" name="Rectangle 3"/>
          <p:cNvSpPr>
            <a:spLocks noGrp="1" noChangeArrowheads="1"/>
          </p:cNvSpPr>
          <p:nvPr>
            <p:ph type="title"/>
          </p:nvPr>
        </p:nvSpPr>
        <p:spPr bwMode="auto">
          <a:xfrm>
            <a:off x="685800" y="228600"/>
            <a:ext cx="7772400" cy="11430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00" name="Rectangle 4"/>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1" name="Rectangle 5"/>
          <p:cNvSpPr>
            <a:spLocks noChangeArrowheads="1"/>
          </p:cNvSpPr>
          <p:nvPr/>
        </p:nvSpPr>
        <p:spPr bwMode="auto">
          <a:xfrm>
            <a:off x="6110288" y="6553200"/>
            <a:ext cx="3033712" cy="304800"/>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spcBef>
                <a:spcPct val="50000"/>
              </a:spcBef>
              <a:defRPr/>
            </a:pPr>
            <a:r>
              <a:rPr lang="en-US" sz="1400" b="1">
                <a:solidFill>
                  <a:schemeClr val="bg1"/>
                </a:solidFill>
                <a:latin typeface="Arial" charset="0"/>
              </a:rPr>
              <a:t>NOAA’s National Weather Service</a:t>
            </a:r>
          </a:p>
        </p:txBody>
      </p:sp>
      <p:sp>
        <p:nvSpPr>
          <p:cNvPr id="4102" name="Rectangle 6"/>
          <p:cNvSpPr>
            <a:spLocks noChangeArrowheads="1"/>
          </p:cNvSpPr>
          <p:nvPr/>
        </p:nvSpPr>
        <p:spPr bwMode="auto">
          <a:xfrm>
            <a:off x="0" y="6338888"/>
            <a:ext cx="1930400" cy="519112"/>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spcBef>
                <a:spcPct val="50000"/>
              </a:spcBef>
              <a:defRPr/>
            </a:pPr>
            <a:r>
              <a:rPr lang="en-US">
                <a:solidFill>
                  <a:schemeClr val="bg1"/>
                </a:solidFill>
              </a:rPr>
              <a:t>weather.gov</a:t>
            </a:r>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702" r:id="rId17"/>
  </p:sldLayoutIdLst>
  <p:txStyles>
    <p:titleStyle>
      <a:lvl1pPr algn="ctr" rtl="0" eaLnBrk="0" fontAlgn="base" hangingPunct="0">
        <a:spcBef>
          <a:spcPct val="0"/>
        </a:spcBef>
        <a:spcAft>
          <a:spcPct val="0"/>
        </a:spcAft>
        <a:defRPr sz="4000" b="1">
          <a:solidFill>
            <a:srgbClr val="FFFF00"/>
          </a:solidFill>
          <a:latin typeface="+mj-lt"/>
          <a:ea typeface="+mj-ea"/>
          <a:cs typeface="+mj-cs"/>
        </a:defRPr>
      </a:lvl1pPr>
      <a:lvl2pPr algn="ctr" rtl="0" eaLnBrk="0" fontAlgn="base" hangingPunct="0">
        <a:spcBef>
          <a:spcPct val="0"/>
        </a:spcBef>
        <a:spcAft>
          <a:spcPct val="0"/>
        </a:spcAft>
        <a:defRPr sz="4000" b="1">
          <a:solidFill>
            <a:srgbClr val="FFFF00"/>
          </a:solidFill>
          <a:latin typeface="Times New Roman" pitchFamily="18" charset="0"/>
        </a:defRPr>
      </a:lvl2pPr>
      <a:lvl3pPr algn="ctr" rtl="0" eaLnBrk="0" fontAlgn="base" hangingPunct="0">
        <a:spcBef>
          <a:spcPct val="0"/>
        </a:spcBef>
        <a:spcAft>
          <a:spcPct val="0"/>
        </a:spcAft>
        <a:defRPr sz="4000" b="1">
          <a:solidFill>
            <a:srgbClr val="FFFF00"/>
          </a:solidFill>
          <a:latin typeface="Times New Roman" pitchFamily="18" charset="0"/>
        </a:defRPr>
      </a:lvl3pPr>
      <a:lvl4pPr algn="ctr" rtl="0" eaLnBrk="0" fontAlgn="base" hangingPunct="0">
        <a:spcBef>
          <a:spcPct val="0"/>
        </a:spcBef>
        <a:spcAft>
          <a:spcPct val="0"/>
        </a:spcAft>
        <a:defRPr sz="4000" b="1">
          <a:solidFill>
            <a:srgbClr val="FFFF00"/>
          </a:solidFill>
          <a:latin typeface="Times New Roman" pitchFamily="18" charset="0"/>
        </a:defRPr>
      </a:lvl4pPr>
      <a:lvl5pPr algn="ctr" rtl="0" eaLnBrk="0" fontAlgn="base" hangingPunct="0">
        <a:spcBef>
          <a:spcPct val="0"/>
        </a:spcBef>
        <a:spcAft>
          <a:spcPct val="0"/>
        </a:spcAft>
        <a:defRPr sz="4000" b="1">
          <a:solidFill>
            <a:srgbClr val="FFFF00"/>
          </a:solidFill>
          <a:latin typeface="Times New Roman" pitchFamily="18" charset="0"/>
        </a:defRPr>
      </a:lvl5pPr>
      <a:lvl6pPr marL="457200" algn="ctr" rtl="0" eaLnBrk="0" fontAlgn="base" hangingPunct="0">
        <a:spcBef>
          <a:spcPct val="0"/>
        </a:spcBef>
        <a:spcAft>
          <a:spcPct val="0"/>
        </a:spcAft>
        <a:defRPr sz="4000" b="1">
          <a:solidFill>
            <a:srgbClr val="FFFF00"/>
          </a:solidFill>
          <a:latin typeface="Times New Roman" pitchFamily="18" charset="0"/>
        </a:defRPr>
      </a:lvl6pPr>
      <a:lvl7pPr marL="914400" algn="ctr" rtl="0" eaLnBrk="0" fontAlgn="base" hangingPunct="0">
        <a:spcBef>
          <a:spcPct val="0"/>
        </a:spcBef>
        <a:spcAft>
          <a:spcPct val="0"/>
        </a:spcAft>
        <a:defRPr sz="4000" b="1">
          <a:solidFill>
            <a:srgbClr val="FFFF00"/>
          </a:solidFill>
          <a:latin typeface="Times New Roman" pitchFamily="18" charset="0"/>
        </a:defRPr>
      </a:lvl7pPr>
      <a:lvl8pPr marL="1371600" algn="ctr" rtl="0" eaLnBrk="0" fontAlgn="base" hangingPunct="0">
        <a:spcBef>
          <a:spcPct val="0"/>
        </a:spcBef>
        <a:spcAft>
          <a:spcPct val="0"/>
        </a:spcAft>
        <a:defRPr sz="4000" b="1">
          <a:solidFill>
            <a:srgbClr val="FFFF00"/>
          </a:solidFill>
          <a:latin typeface="Times New Roman" pitchFamily="18" charset="0"/>
        </a:defRPr>
      </a:lvl8pPr>
      <a:lvl9pPr marL="1828800" algn="ctr" rtl="0" eaLnBrk="0" fontAlgn="base" hangingPunct="0">
        <a:spcBef>
          <a:spcPct val="0"/>
        </a:spcBef>
        <a:spcAft>
          <a:spcPct val="0"/>
        </a:spcAft>
        <a:defRPr sz="4000" b="1">
          <a:solidFill>
            <a:srgbClr val="FFFF00"/>
          </a:solidFill>
          <a:latin typeface="Times New Roman" pitchFamily="18" charset="0"/>
        </a:defRPr>
      </a:lvl9pPr>
    </p:titleStyle>
    <p:bodyStyle>
      <a:lvl1pPr marL="342900" indent="-342900" algn="l" rtl="0" eaLnBrk="0" fontAlgn="base" hangingPunct="0">
        <a:spcBef>
          <a:spcPct val="20000"/>
        </a:spcBef>
        <a:spcAft>
          <a:spcPct val="50000"/>
        </a:spcAft>
        <a:buClr>
          <a:srgbClr val="FF0066"/>
        </a:buClr>
        <a:buChar char="•"/>
        <a:defRPr sz="2800" b="1">
          <a:solidFill>
            <a:schemeClr val="bg1"/>
          </a:solidFill>
          <a:latin typeface="+mn-lt"/>
          <a:ea typeface="+mn-ea"/>
          <a:cs typeface="+mn-cs"/>
        </a:defRPr>
      </a:lvl1pPr>
      <a:lvl2pPr marL="742950" indent="-285750" algn="l" rtl="0" eaLnBrk="0" fontAlgn="base" hangingPunct="0">
        <a:spcBef>
          <a:spcPct val="20000"/>
        </a:spcBef>
        <a:spcAft>
          <a:spcPct val="50000"/>
        </a:spcAft>
        <a:buClr>
          <a:srgbClr val="FF0066"/>
        </a:buClr>
        <a:buChar char="–"/>
        <a:defRPr sz="2400" b="1" i="1">
          <a:solidFill>
            <a:schemeClr val="bg1"/>
          </a:solidFill>
          <a:latin typeface="+mn-lt"/>
        </a:defRPr>
      </a:lvl2pPr>
      <a:lvl3pPr marL="1143000" indent="-228600" algn="l" rtl="0" eaLnBrk="0" fontAlgn="base" hangingPunct="0">
        <a:spcBef>
          <a:spcPct val="20000"/>
        </a:spcBef>
        <a:spcAft>
          <a:spcPct val="50000"/>
        </a:spcAft>
        <a:buClr>
          <a:srgbClr val="FF0066"/>
        </a:buClr>
        <a:buChar char="•"/>
        <a:defRPr sz="2000" b="1">
          <a:solidFill>
            <a:schemeClr val="bg1"/>
          </a:solidFill>
          <a:latin typeface="+mn-lt"/>
        </a:defRPr>
      </a:lvl3pPr>
      <a:lvl4pPr marL="1600200" indent="-228600" algn="l" rtl="0" eaLnBrk="0" fontAlgn="base" hangingPunct="0">
        <a:spcBef>
          <a:spcPct val="20000"/>
        </a:spcBef>
        <a:spcAft>
          <a:spcPct val="50000"/>
        </a:spcAft>
        <a:buClr>
          <a:srgbClr val="FF0066"/>
        </a:buClr>
        <a:buChar char="–"/>
        <a:defRPr sz="2000" b="1" i="1">
          <a:solidFill>
            <a:schemeClr val="bg1"/>
          </a:solidFill>
          <a:latin typeface="+mn-lt"/>
        </a:defRPr>
      </a:lvl4pPr>
      <a:lvl5pPr marL="2057400" indent="-228600" algn="l" rtl="0" eaLnBrk="0" fontAlgn="base" hangingPunct="0">
        <a:spcBef>
          <a:spcPct val="20000"/>
        </a:spcBef>
        <a:spcAft>
          <a:spcPct val="50000"/>
        </a:spcAft>
        <a:buClr>
          <a:srgbClr val="FF0066"/>
        </a:buClr>
        <a:buChar char="»"/>
        <a:defRPr sz="2000" b="1">
          <a:solidFill>
            <a:schemeClr val="bg1"/>
          </a:solidFill>
          <a:latin typeface="+mn-lt"/>
        </a:defRPr>
      </a:lvl5pPr>
      <a:lvl6pPr marL="2514600" indent="-228600" algn="l" rtl="0" eaLnBrk="0" fontAlgn="base" hangingPunct="0">
        <a:spcBef>
          <a:spcPct val="20000"/>
        </a:spcBef>
        <a:spcAft>
          <a:spcPct val="50000"/>
        </a:spcAft>
        <a:buClr>
          <a:srgbClr val="FF0066"/>
        </a:buClr>
        <a:buChar char="»"/>
        <a:defRPr sz="2000" b="1">
          <a:solidFill>
            <a:schemeClr val="bg1"/>
          </a:solidFill>
          <a:latin typeface="+mn-lt"/>
        </a:defRPr>
      </a:lvl6pPr>
      <a:lvl7pPr marL="2971800" indent="-228600" algn="l" rtl="0" eaLnBrk="0" fontAlgn="base" hangingPunct="0">
        <a:spcBef>
          <a:spcPct val="20000"/>
        </a:spcBef>
        <a:spcAft>
          <a:spcPct val="50000"/>
        </a:spcAft>
        <a:buClr>
          <a:srgbClr val="FF0066"/>
        </a:buClr>
        <a:buChar char="»"/>
        <a:defRPr sz="2000" b="1">
          <a:solidFill>
            <a:schemeClr val="bg1"/>
          </a:solidFill>
          <a:latin typeface="+mn-lt"/>
        </a:defRPr>
      </a:lvl7pPr>
      <a:lvl8pPr marL="3429000" indent="-228600" algn="l" rtl="0" eaLnBrk="0" fontAlgn="base" hangingPunct="0">
        <a:spcBef>
          <a:spcPct val="20000"/>
        </a:spcBef>
        <a:spcAft>
          <a:spcPct val="50000"/>
        </a:spcAft>
        <a:buClr>
          <a:srgbClr val="FF0066"/>
        </a:buClr>
        <a:buChar char="»"/>
        <a:defRPr sz="2000" b="1">
          <a:solidFill>
            <a:schemeClr val="bg1"/>
          </a:solidFill>
          <a:latin typeface="+mn-lt"/>
        </a:defRPr>
      </a:lvl8pPr>
      <a:lvl9pPr marL="3886200" indent="-228600" algn="l" rtl="0" eaLnBrk="0" fontAlgn="base" hangingPunct="0">
        <a:spcBef>
          <a:spcPct val="20000"/>
        </a:spcBef>
        <a:spcAft>
          <a:spcPct val="50000"/>
        </a:spcAft>
        <a:buClr>
          <a:srgbClr val="FF0066"/>
        </a:buClr>
        <a:buChar char="»"/>
        <a:defRPr sz="20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pic>
        <p:nvPicPr>
          <p:cNvPr id="3074" name="Picture 2" descr="background"/>
          <p:cNvPicPr>
            <a:picLocks noChangeAspect="1" noChangeArrowheads="1"/>
          </p:cNvPicPr>
          <p:nvPr/>
        </p:nvPicPr>
        <p:blipFill>
          <a:blip r:embed="rId14" cstate="print"/>
          <a:srcRect/>
          <a:stretch>
            <a:fillRect/>
          </a:stretch>
        </p:blipFill>
        <p:spPr bwMode="auto">
          <a:xfrm>
            <a:off x="0" y="0"/>
            <a:ext cx="9144000" cy="6858000"/>
          </a:xfrm>
          <a:prstGeom prst="rect">
            <a:avLst/>
          </a:prstGeom>
          <a:noFill/>
          <a:ln w="9525">
            <a:noFill/>
            <a:miter lim="800000"/>
            <a:headEnd/>
            <a:tailEnd/>
          </a:ln>
        </p:spPr>
      </p:pic>
      <p:sp>
        <p:nvSpPr>
          <p:cNvPr id="6147" name="Rectangle 3"/>
          <p:cNvSpPr>
            <a:spLocks noGrp="1" noChangeArrowheads="1"/>
          </p:cNvSpPr>
          <p:nvPr>
            <p:ph type="title"/>
          </p:nvPr>
        </p:nvSpPr>
        <p:spPr bwMode="auto">
          <a:xfrm>
            <a:off x="685800" y="228600"/>
            <a:ext cx="7772400" cy="11430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8" name="Rectangle 4"/>
          <p:cNvSpPr>
            <a:spLocks noGrp="1" noChangeArrowheads="1"/>
          </p:cNvSpPr>
          <p:nvPr>
            <p:ph type="body" idx="1"/>
          </p:nvPr>
        </p:nvSpPr>
        <p:spPr bwMode="auto">
          <a:xfrm>
            <a:off x="685800" y="1981200"/>
            <a:ext cx="3914775" cy="41783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49" name="Rectangle 5"/>
          <p:cNvSpPr>
            <a:spLocks noChangeArrowheads="1"/>
          </p:cNvSpPr>
          <p:nvPr/>
        </p:nvSpPr>
        <p:spPr bwMode="auto">
          <a:xfrm>
            <a:off x="6110288" y="6553200"/>
            <a:ext cx="3033712" cy="304800"/>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spcBef>
                <a:spcPct val="50000"/>
              </a:spcBef>
              <a:defRPr/>
            </a:pPr>
            <a:r>
              <a:rPr lang="en-US" sz="1400" b="1">
                <a:solidFill>
                  <a:schemeClr val="bg1"/>
                </a:solidFill>
                <a:latin typeface="Arial" charset="0"/>
              </a:rPr>
              <a:t>NOAA’s National Weather Service</a:t>
            </a:r>
          </a:p>
        </p:txBody>
      </p:sp>
      <p:sp>
        <p:nvSpPr>
          <p:cNvPr id="6150" name="Rectangle 6"/>
          <p:cNvSpPr>
            <a:spLocks noChangeArrowheads="1"/>
          </p:cNvSpPr>
          <p:nvPr/>
        </p:nvSpPr>
        <p:spPr bwMode="auto">
          <a:xfrm>
            <a:off x="0" y="6338888"/>
            <a:ext cx="1930400" cy="519112"/>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spcBef>
                <a:spcPct val="50000"/>
              </a:spcBef>
              <a:defRPr/>
            </a:pPr>
            <a:r>
              <a:rPr lang="en-US">
                <a:solidFill>
                  <a:schemeClr val="bg1"/>
                </a:solidFill>
              </a:rPr>
              <a:t>weather.gov</a:t>
            </a: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ctr" rtl="0" eaLnBrk="0" fontAlgn="base" hangingPunct="0">
        <a:spcBef>
          <a:spcPct val="0"/>
        </a:spcBef>
        <a:spcAft>
          <a:spcPct val="0"/>
        </a:spcAft>
        <a:defRPr sz="4000" b="1">
          <a:solidFill>
            <a:srgbClr val="FFFF00"/>
          </a:solidFill>
          <a:latin typeface="+mj-lt"/>
          <a:ea typeface="+mj-ea"/>
          <a:cs typeface="+mj-cs"/>
        </a:defRPr>
      </a:lvl1pPr>
      <a:lvl2pPr algn="ctr" rtl="0" eaLnBrk="0" fontAlgn="base" hangingPunct="0">
        <a:spcBef>
          <a:spcPct val="0"/>
        </a:spcBef>
        <a:spcAft>
          <a:spcPct val="0"/>
        </a:spcAft>
        <a:defRPr sz="4000" b="1">
          <a:solidFill>
            <a:srgbClr val="FFFF00"/>
          </a:solidFill>
          <a:latin typeface="Times New Roman" pitchFamily="18" charset="0"/>
        </a:defRPr>
      </a:lvl2pPr>
      <a:lvl3pPr algn="ctr" rtl="0" eaLnBrk="0" fontAlgn="base" hangingPunct="0">
        <a:spcBef>
          <a:spcPct val="0"/>
        </a:spcBef>
        <a:spcAft>
          <a:spcPct val="0"/>
        </a:spcAft>
        <a:defRPr sz="4000" b="1">
          <a:solidFill>
            <a:srgbClr val="FFFF00"/>
          </a:solidFill>
          <a:latin typeface="Times New Roman" pitchFamily="18" charset="0"/>
        </a:defRPr>
      </a:lvl3pPr>
      <a:lvl4pPr algn="ctr" rtl="0" eaLnBrk="0" fontAlgn="base" hangingPunct="0">
        <a:spcBef>
          <a:spcPct val="0"/>
        </a:spcBef>
        <a:spcAft>
          <a:spcPct val="0"/>
        </a:spcAft>
        <a:defRPr sz="4000" b="1">
          <a:solidFill>
            <a:srgbClr val="FFFF00"/>
          </a:solidFill>
          <a:latin typeface="Times New Roman" pitchFamily="18" charset="0"/>
        </a:defRPr>
      </a:lvl4pPr>
      <a:lvl5pPr algn="ctr" rtl="0" eaLnBrk="0" fontAlgn="base" hangingPunct="0">
        <a:spcBef>
          <a:spcPct val="0"/>
        </a:spcBef>
        <a:spcAft>
          <a:spcPct val="0"/>
        </a:spcAft>
        <a:defRPr sz="4000" b="1">
          <a:solidFill>
            <a:srgbClr val="FFFF00"/>
          </a:solidFill>
          <a:latin typeface="Times New Roman" pitchFamily="18" charset="0"/>
        </a:defRPr>
      </a:lvl5pPr>
      <a:lvl6pPr marL="457200" algn="ctr" rtl="0" fontAlgn="base">
        <a:spcBef>
          <a:spcPct val="0"/>
        </a:spcBef>
        <a:spcAft>
          <a:spcPct val="0"/>
        </a:spcAft>
        <a:defRPr sz="4000" b="1">
          <a:solidFill>
            <a:srgbClr val="FFFF00"/>
          </a:solidFill>
          <a:latin typeface="Times New Roman" pitchFamily="18" charset="0"/>
        </a:defRPr>
      </a:lvl6pPr>
      <a:lvl7pPr marL="914400" algn="ctr" rtl="0" fontAlgn="base">
        <a:spcBef>
          <a:spcPct val="0"/>
        </a:spcBef>
        <a:spcAft>
          <a:spcPct val="0"/>
        </a:spcAft>
        <a:defRPr sz="4000" b="1">
          <a:solidFill>
            <a:srgbClr val="FFFF00"/>
          </a:solidFill>
          <a:latin typeface="Times New Roman" pitchFamily="18" charset="0"/>
        </a:defRPr>
      </a:lvl7pPr>
      <a:lvl8pPr marL="1371600" algn="ctr" rtl="0" fontAlgn="base">
        <a:spcBef>
          <a:spcPct val="0"/>
        </a:spcBef>
        <a:spcAft>
          <a:spcPct val="0"/>
        </a:spcAft>
        <a:defRPr sz="4000" b="1">
          <a:solidFill>
            <a:srgbClr val="FFFF00"/>
          </a:solidFill>
          <a:latin typeface="Times New Roman" pitchFamily="18" charset="0"/>
        </a:defRPr>
      </a:lvl8pPr>
      <a:lvl9pPr marL="1828800" algn="ctr" rtl="0" fontAlgn="base">
        <a:spcBef>
          <a:spcPct val="0"/>
        </a:spcBef>
        <a:spcAft>
          <a:spcPct val="0"/>
        </a:spcAft>
        <a:defRPr sz="4000" b="1">
          <a:solidFill>
            <a:srgbClr val="FFFF00"/>
          </a:solidFill>
          <a:latin typeface="Times New Roman" pitchFamily="18" charset="0"/>
        </a:defRPr>
      </a:lvl9pPr>
    </p:titleStyle>
    <p:bodyStyle>
      <a:lvl1pPr marL="342900" indent="-342900" algn="l" rtl="0" eaLnBrk="0" fontAlgn="base" hangingPunct="0">
        <a:spcBef>
          <a:spcPct val="20000"/>
        </a:spcBef>
        <a:spcAft>
          <a:spcPct val="50000"/>
        </a:spcAft>
        <a:buClr>
          <a:srgbClr val="FF0066"/>
        </a:buClr>
        <a:buChar char="•"/>
        <a:defRPr sz="2800" b="1">
          <a:solidFill>
            <a:schemeClr val="bg1"/>
          </a:solidFill>
          <a:latin typeface="+mn-lt"/>
          <a:ea typeface="+mn-ea"/>
          <a:cs typeface="+mn-cs"/>
        </a:defRPr>
      </a:lvl1pPr>
      <a:lvl2pPr marL="742950" indent="-285750" algn="l" rtl="0" eaLnBrk="0" fontAlgn="base" hangingPunct="0">
        <a:spcBef>
          <a:spcPct val="20000"/>
        </a:spcBef>
        <a:spcAft>
          <a:spcPct val="50000"/>
        </a:spcAft>
        <a:buClr>
          <a:srgbClr val="FF0066"/>
        </a:buClr>
        <a:buChar char="–"/>
        <a:defRPr sz="2400" b="1" i="1">
          <a:solidFill>
            <a:schemeClr val="bg1"/>
          </a:solidFill>
          <a:latin typeface="+mn-lt"/>
        </a:defRPr>
      </a:lvl2pPr>
      <a:lvl3pPr marL="1143000" indent="-228600" algn="l" rtl="0" eaLnBrk="0" fontAlgn="base" hangingPunct="0">
        <a:spcBef>
          <a:spcPct val="20000"/>
        </a:spcBef>
        <a:spcAft>
          <a:spcPct val="50000"/>
        </a:spcAft>
        <a:buClr>
          <a:srgbClr val="FF0066"/>
        </a:buClr>
        <a:buChar char="•"/>
        <a:defRPr sz="2000" b="1">
          <a:solidFill>
            <a:schemeClr val="bg1"/>
          </a:solidFill>
          <a:latin typeface="+mn-lt"/>
        </a:defRPr>
      </a:lvl3pPr>
      <a:lvl4pPr marL="1600200" indent="-228600" algn="l" rtl="0" eaLnBrk="0" fontAlgn="base" hangingPunct="0">
        <a:spcBef>
          <a:spcPct val="20000"/>
        </a:spcBef>
        <a:spcAft>
          <a:spcPct val="50000"/>
        </a:spcAft>
        <a:buClr>
          <a:srgbClr val="FF0066"/>
        </a:buClr>
        <a:buChar char="–"/>
        <a:defRPr sz="2000" b="1" i="1">
          <a:solidFill>
            <a:schemeClr val="bg1"/>
          </a:solidFill>
          <a:latin typeface="+mn-lt"/>
        </a:defRPr>
      </a:lvl4pPr>
      <a:lvl5pPr marL="2057400" indent="-228600" algn="l" rtl="0" eaLnBrk="0" fontAlgn="base" hangingPunct="0">
        <a:spcBef>
          <a:spcPct val="20000"/>
        </a:spcBef>
        <a:spcAft>
          <a:spcPct val="50000"/>
        </a:spcAft>
        <a:buClr>
          <a:srgbClr val="FF0066"/>
        </a:buClr>
        <a:buChar char="»"/>
        <a:defRPr sz="2000" b="1">
          <a:solidFill>
            <a:schemeClr val="bg1"/>
          </a:solidFill>
          <a:latin typeface="+mn-lt"/>
        </a:defRPr>
      </a:lvl5pPr>
      <a:lvl6pPr marL="2514600" indent="-228600" algn="l" rtl="0" fontAlgn="base">
        <a:spcBef>
          <a:spcPct val="20000"/>
        </a:spcBef>
        <a:spcAft>
          <a:spcPct val="50000"/>
        </a:spcAft>
        <a:buClr>
          <a:srgbClr val="FF0066"/>
        </a:buClr>
        <a:buChar char="»"/>
        <a:defRPr sz="2000" b="1">
          <a:solidFill>
            <a:schemeClr val="bg1"/>
          </a:solidFill>
          <a:latin typeface="+mn-lt"/>
        </a:defRPr>
      </a:lvl6pPr>
      <a:lvl7pPr marL="2971800" indent="-228600" algn="l" rtl="0" fontAlgn="base">
        <a:spcBef>
          <a:spcPct val="20000"/>
        </a:spcBef>
        <a:spcAft>
          <a:spcPct val="50000"/>
        </a:spcAft>
        <a:buClr>
          <a:srgbClr val="FF0066"/>
        </a:buClr>
        <a:buChar char="»"/>
        <a:defRPr sz="2000" b="1">
          <a:solidFill>
            <a:schemeClr val="bg1"/>
          </a:solidFill>
          <a:latin typeface="+mn-lt"/>
        </a:defRPr>
      </a:lvl7pPr>
      <a:lvl8pPr marL="3429000" indent="-228600" algn="l" rtl="0" fontAlgn="base">
        <a:spcBef>
          <a:spcPct val="20000"/>
        </a:spcBef>
        <a:spcAft>
          <a:spcPct val="50000"/>
        </a:spcAft>
        <a:buClr>
          <a:srgbClr val="FF0066"/>
        </a:buClr>
        <a:buChar char="»"/>
        <a:defRPr sz="2000" b="1">
          <a:solidFill>
            <a:schemeClr val="bg1"/>
          </a:solidFill>
          <a:latin typeface="+mn-lt"/>
        </a:defRPr>
      </a:lvl8pPr>
      <a:lvl9pPr marL="3886200" indent="-228600" algn="l" rtl="0" fontAlgn="base">
        <a:spcBef>
          <a:spcPct val="20000"/>
        </a:spcBef>
        <a:spcAft>
          <a:spcPct val="50000"/>
        </a:spcAft>
        <a:buClr>
          <a:srgbClr val="FF0066"/>
        </a:buClr>
        <a:buChar char="»"/>
        <a:defRPr sz="20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pic>
        <p:nvPicPr>
          <p:cNvPr id="4098" name="Picture 2" descr="background"/>
          <p:cNvPicPr>
            <a:picLocks noChangeAspect="1" noChangeArrowheads="1"/>
          </p:cNvPicPr>
          <p:nvPr/>
        </p:nvPicPr>
        <p:blipFill>
          <a:blip r:embed="rId14" cstate="print"/>
          <a:srcRect/>
          <a:stretch>
            <a:fillRect/>
          </a:stretch>
        </p:blipFill>
        <p:spPr bwMode="auto">
          <a:xfrm>
            <a:off x="0" y="0"/>
            <a:ext cx="9144000" cy="6858000"/>
          </a:xfrm>
          <a:prstGeom prst="rect">
            <a:avLst/>
          </a:prstGeom>
          <a:noFill/>
          <a:ln w="9525">
            <a:noFill/>
            <a:miter lim="800000"/>
            <a:headEnd/>
            <a:tailEnd/>
          </a:ln>
        </p:spPr>
      </p:pic>
      <p:sp>
        <p:nvSpPr>
          <p:cNvPr id="7171" name="Rectangle 3"/>
          <p:cNvSpPr>
            <a:spLocks noGrp="1" noChangeArrowheads="1"/>
          </p:cNvSpPr>
          <p:nvPr>
            <p:ph type="title"/>
          </p:nvPr>
        </p:nvSpPr>
        <p:spPr bwMode="auto">
          <a:xfrm>
            <a:off x="685800" y="228600"/>
            <a:ext cx="7772400" cy="11430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2" name="Rectangle 4"/>
          <p:cNvSpPr>
            <a:spLocks noGrp="1" noChangeArrowheads="1"/>
          </p:cNvSpPr>
          <p:nvPr>
            <p:ph type="body" idx="1"/>
          </p:nvPr>
        </p:nvSpPr>
        <p:spPr bwMode="auto">
          <a:xfrm>
            <a:off x="4584700" y="1981200"/>
            <a:ext cx="3873500" cy="41148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73" name="Rectangle 5"/>
          <p:cNvSpPr>
            <a:spLocks noChangeArrowheads="1"/>
          </p:cNvSpPr>
          <p:nvPr/>
        </p:nvSpPr>
        <p:spPr bwMode="auto">
          <a:xfrm>
            <a:off x="6110288" y="6553200"/>
            <a:ext cx="3033712" cy="304800"/>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spcBef>
                <a:spcPct val="50000"/>
              </a:spcBef>
              <a:defRPr/>
            </a:pPr>
            <a:r>
              <a:rPr lang="en-US" sz="1400" b="1">
                <a:solidFill>
                  <a:schemeClr val="bg1"/>
                </a:solidFill>
                <a:latin typeface="Arial" charset="0"/>
              </a:rPr>
              <a:t>NOAA’s National Weather Service</a:t>
            </a:r>
          </a:p>
        </p:txBody>
      </p:sp>
      <p:sp>
        <p:nvSpPr>
          <p:cNvPr id="7174" name="Rectangle 6"/>
          <p:cNvSpPr>
            <a:spLocks noChangeArrowheads="1"/>
          </p:cNvSpPr>
          <p:nvPr/>
        </p:nvSpPr>
        <p:spPr bwMode="auto">
          <a:xfrm>
            <a:off x="0" y="6338888"/>
            <a:ext cx="1930400" cy="519112"/>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spcBef>
                <a:spcPct val="50000"/>
              </a:spcBef>
              <a:defRPr/>
            </a:pPr>
            <a:r>
              <a:rPr lang="en-US">
                <a:solidFill>
                  <a:schemeClr val="bg1"/>
                </a:solidFill>
              </a:rPr>
              <a:t>weather.gov</a:t>
            </a:r>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ctr" rtl="0" eaLnBrk="0" fontAlgn="base" hangingPunct="0">
        <a:spcBef>
          <a:spcPct val="0"/>
        </a:spcBef>
        <a:spcAft>
          <a:spcPct val="0"/>
        </a:spcAft>
        <a:defRPr sz="4000" b="1">
          <a:solidFill>
            <a:srgbClr val="FFFF00"/>
          </a:solidFill>
          <a:latin typeface="+mj-lt"/>
          <a:ea typeface="+mj-ea"/>
          <a:cs typeface="+mj-cs"/>
        </a:defRPr>
      </a:lvl1pPr>
      <a:lvl2pPr algn="ctr" rtl="0" eaLnBrk="0" fontAlgn="base" hangingPunct="0">
        <a:spcBef>
          <a:spcPct val="0"/>
        </a:spcBef>
        <a:spcAft>
          <a:spcPct val="0"/>
        </a:spcAft>
        <a:defRPr sz="4000" b="1">
          <a:solidFill>
            <a:srgbClr val="FFFF00"/>
          </a:solidFill>
          <a:latin typeface="Times New Roman" pitchFamily="18" charset="0"/>
        </a:defRPr>
      </a:lvl2pPr>
      <a:lvl3pPr algn="ctr" rtl="0" eaLnBrk="0" fontAlgn="base" hangingPunct="0">
        <a:spcBef>
          <a:spcPct val="0"/>
        </a:spcBef>
        <a:spcAft>
          <a:spcPct val="0"/>
        </a:spcAft>
        <a:defRPr sz="4000" b="1">
          <a:solidFill>
            <a:srgbClr val="FFFF00"/>
          </a:solidFill>
          <a:latin typeface="Times New Roman" pitchFamily="18" charset="0"/>
        </a:defRPr>
      </a:lvl3pPr>
      <a:lvl4pPr algn="ctr" rtl="0" eaLnBrk="0" fontAlgn="base" hangingPunct="0">
        <a:spcBef>
          <a:spcPct val="0"/>
        </a:spcBef>
        <a:spcAft>
          <a:spcPct val="0"/>
        </a:spcAft>
        <a:defRPr sz="4000" b="1">
          <a:solidFill>
            <a:srgbClr val="FFFF00"/>
          </a:solidFill>
          <a:latin typeface="Times New Roman" pitchFamily="18" charset="0"/>
        </a:defRPr>
      </a:lvl4pPr>
      <a:lvl5pPr algn="ctr" rtl="0" eaLnBrk="0" fontAlgn="base" hangingPunct="0">
        <a:spcBef>
          <a:spcPct val="0"/>
        </a:spcBef>
        <a:spcAft>
          <a:spcPct val="0"/>
        </a:spcAft>
        <a:defRPr sz="4000" b="1">
          <a:solidFill>
            <a:srgbClr val="FFFF00"/>
          </a:solidFill>
          <a:latin typeface="Times New Roman" pitchFamily="18" charset="0"/>
        </a:defRPr>
      </a:lvl5pPr>
      <a:lvl6pPr marL="457200" algn="ctr" rtl="0" fontAlgn="base">
        <a:spcBef>
          <a:spcPct val="0"/>
        </a:spcBef>
        <a:spcAft>
          <a:spcPct val="0"/>
        </a:spcAft>
        <a:defRPr sz="4000" b="1">
          <a:solidFill>
            <a:srgbClr val="FFFF00"/>
          </a:solidFill>
          <a:latin typeface="Times New Roman" pitchFamily="18" charset="0"/>
        </a:defRPr>
      </a:lvl6pPr>
      <a:lvl7pPr marL="914400" algn="ctr" rtl="0" fontAlgn="base">
        <a:spcBef>
          <a:spcPct val="0"/>
        </a:spcBef>
        <a:spcAft>
          <a:spcPct val="0"/>
        </a:spcAft>
        <a:defRPr sz="4000" b="1">
          <a:solidFill>
            <a:srgbClr val="FFFF00"/>
          </a:solidFill>
          <a:latin typeface="Times New Roman" pitchFamily="18" charset="0"/>
        </a:defRPr>
      </a:lvl7pPr>
      <a:lvl8pPr marL="1371600" algn="ctr" rtl="0" fontAlgn="base">
        <a:spcBef>
          <a:spcPct val="0"/>
        </a:spcBef>
        <a:spcAft>
          <a:spcPct val="0"/>
        </a:spcAft>
        <a:defRPr sz="4000" b="1">
          <a:solidFill>
            <a:srgbClr val="FFFF00"/>
          </a:solidFill>
          <a:latin typeface="Times New Roman" pitchFamily="18" charset="0"/>
        </a:defRPr>
      </a:lvl8pPr>
      <a:lvl9pPr marL="1828800" algn="ctr" rtl="0" fontAlgn="base">
        <a:spcBef>
          <a:spcPct val="0"/>
        </a:spcBef>
        <a:spcAft>
          <a:spcPct val="0"/>
        </a:spcAft>
        <a:defRPr sz="4000" b="1">
          <a:solidFill>
            <a:srgbClr val="FFFF00"/>
          </a:solidFill>
          <a:latin typeface="Times New Roman" pitchFamily="18" charset="0"/>
        </a:defRPr>
      </a:lvl9pPr>
    </p:titleStyle>
    <p:bodyStyle>
      <a:lvl1pPr marL="342900" indent="-342900" algn="l" rtl="0" eaLnBrk="0" fontAlgn="base" hangingPunct="0">
        <a:spcBef>
          <a:spcPct val="20000"/>
        </a:spcBef>
        <a:spcAft>
          <a:spcPct val="50000"/>
        </a:spcAft>
        <a:buClr>
          <a:srgbClr val="FF0066"/>
        </a:buClr>
        <a:buChar char="•"/>
        <a:defRPr sz="2800" b="1">
          <a:solidFill>
            <a:schemeClr val="bg1"/>
          </a:solidFill>
          <a:latin typeface="+mn-lt"/>
          <a:ea typeface="+mn-ea"/>
          <a:cs typeface="+mn-cs"/>
        </a:defRPr>
      </a:lvl1pPr>
      <a:lvl2pPr marL="742950" indent="-285750" algn="l" rtl="0" eaLnBrk="0" fontAlgn="base" hangingPunct="0">
        <a:spcBef>
          <a:spcPct val="20000"/>
        </a:spcBef>
        <a:spcAft>
          <a:spcPct val="50000"/>
        </a:spcAft>
        <a:buClr>
          <a:srgbClr val="FF0066"/>
        </a:buClr>
        <a:buChar char="–"/>
        <a:defRPr sz="2400" b="1" i="1">
          <a:solidFill>
            <a:schemeClr val="bg1"/>
          </a:solidFill>
          <a:latin typeface="+mn-lt"/>
        </a:defRPr>
      </a:lvl2pPr>
      <a:lvl3pPr marL="1143000" indent="-228600" algn="l" rtl="0" eaLnBrk="0" fontAlgn="base" hangingPunct="0">
        <a:spcBef>
          <a:spcPct val="20000"/>
        </a:spcBef>
        <a:spcAft>
          <a:spcPct val="50000"/>
        </a:spcAft>
        <a:buClr>
          <a:srgbClr val="FF0066"/>
        </a:buClr>
        <a:buChar char="•"/>
        <a:defRPr sz="2000" b="1">
          <a:solidFill>
            <a:schemeClr val="bg1"/>
          </a:solidFill>
          <a:latin typeface="+mn-lt"/>
        </a:defRPr>
      </a:lvl3pPr>
      <a:lvl4pPr marL="1600200" indent="-228600" algn="l" rtl="0" eaLnBrk="0" fontAlgn="base" hangingPunct="0">
        <a:spcBef>
          <a:spcPct val="20000"/>
        </a:spcBef>
        <a:spcAft>
          <a:spcPct val="50000"/>
        </a:spcAft>
        <a:buClr>
          <a:srgbClr val="FF0066"/>
        </a:buClr>
        <a:buChar char="–"/>
        <a:defRPr sz="2000" b="1" i="1">
          <a:solidFill>
            <a:schemeClr val="bg1"/>
          </a:solidFill>
          <a:latin typeface="+mn-lt"/>
        </a:defRPr>
      </a:lvl4pPr>
      <a:lvl5pPr marL="2057400" indent="-228600" algn="l" rtl="0" eaLnBrk="0" fontAlgn="base" hangingPunct="0">
        <a:spcBef>
          <a:spcPct val="20000"/>
        </a:spcBef>
        <a:spcAft>
          <a:spcPct val="50000"/>
        </a:spcAft>
        <a:buClr>
          <a:srgbClr val="FF0066"/>
        </a:buClr>
        <a:buChar char="»"/>
        <a:defRPr sz="2000" b="1">
          <a:solidFill>
            <a:schemeClr val="bg1"/>
          </a:solidFill>
          <a:latin typeface="+mn-lt"/>
        </a:defRPr>
      </a:lvl5pPr>
      <a:lvl6pPr marL="2514600" indent="-228600" algn="l" rtl="0" fontAlgn="base">
        <a:spcBef>
          <a:spcPct val="20000"/>
        </a:spcBef>
        <a:spcAft>
          <a:spcPct val="50000"/>
        </a:spcAft>
        <a:buClr>
          <a:srgbClr val="FF0066"/>
        </a:buClr>
        <a:buChar char="»"/>
        <a:defRPr sz="2000" b="1">
          <a:solidFill>
            <a:schemeClr val="bg1"/>
          </a:solidFill>
          <a:latin typeface="+mn-lt"/>
        </a:defRPr>
      </a:lvl6pPr>
      <a:lvl7pPr marL="2971800" indent="-228600" algn="l" rtl="0" fontAlgn="base">
        <a:spcBef>
          <a:spcPct val="20000"/>
        </a:spcBef>
        <a:spcAft>
          <a:spcPct val="50000"/>
        </a:spcAft>
        <a:buClr>
          <a:srgbClr val="FF0066"/>
        </a:buClr>
        <a:buChar char="»"/>
        <a:defRPr sz="2000" b="1">
          <a:solidFill>
            <a:schemeClr val="bg1"/>
          </a:solidFill>
          <a:latin typeface="+mn-lt"/>
        </a:defRPr>
      </a:lvl7pPr>
      <a:lvl8pPr marL="3429000" indent="-228600" algn="l" rtl="0" fontAlgn="base">
        <a:spcBef>
          <a:spcPct val="20000"/>
        </a:spcBef>
        <a:spcAft>
          <a:spcPct val="50000"/>
        </a:spcAft>
        <a:buClr>
          <a:srgbClr val="FF0066"/>
        </a:buClr>
        <a:buChar char="»"/>
        <a:defRPr sz="2000" b="1">
          <a:solidFill>
            <a:schemeClr val="bg1"/>
          </a:solidFill>
          <a:latin typeface="+mn-lt"/>
        </a:defRPr>
      </a:lvl8pPr>
      <a:lvl9pPr marL="3886200" indent="-228600" algn="l" rtl="0" fontAlgn="base">
        <a:spcBef>
          <a:spcPct val="20000"/>
        </a:spcBef>
        <a:spcAft>
          <a:spcPct val="50000"/>
        </a:spcAft>
        <a:buClr>
          <a:srgbClr val="FF0066"/>
        </a:buClr>
        <a:buChar char="»"/>
        <a:defRPr sz="20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pic>
        <p:nvPicPr>
          <p:cNvPr id="5122" name="Picture 2" descr="background"/>
          <p:cNvPicPr>
            <a:picLocks noChangeAspect="1" noChangeArrowheads="1"/>
          </p:cNvPicPr>
          <p:nvPr/>
        </p:nvPicPr>
        <p:blipFill>
          <a:blip r:embed="rId14" cstate="print"/>
          <a:srcRect/>
          <a:stretch>
            <a:fillRect/>
          </a:stretch>
        </p:blipFill>
        <p:spPr bwMode="auto">
          <a:xfrm>
            <a:off x="0" y="0"/>
            <a:ext cx="9144000" cy="6858000"/>
          </a:xfrm>
          <a:prstGeom prst="rect">
            <a:avLst/>
          </a:prstGeom>
          <a:noFill/>
          <a:ln w="9525">
            <a:noFill/>
            <a:miter lim="800000"/>
            <a:headEnd/>
            <a:tailEnd/>
          </a:ln>
        </p:spPr>
      </p:pic>
      <p:sp>
        <p:nvSpPr>
          <p:cNvPr id="8195" name="Rectangle 3"/>
          <p:cNvSpPr>
            <a:spLocks noGrp="1" noChangeArrowheads="1"/>
          </p:cNvSpPr>
          <p:nvPr>
            <p:ph type="title"/>
          </p:nvPr>
        </p:nvSpPr>
        <p:spPr bwMode="auto">
          <a:xfrm>
            <a:off x="685800" y="228600"/>
            <a:ext cx="7772400" cy="11430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6" name="Rectangle 4"/>
          <p:cNvSpPr>
            <a:spLocks noGrp="1" noChangeArrowheads="1"/>
          </p:cNvSpPr>
          <p:nvPr>
            <p:ph type="body" idx="1"/>
          </p:nvPr>
        </p:nvSpPr>
        <p:spPr bwMode="auto">
          <a:xfrm>
            <a:off x="654050" y="4556125"/>
            <a:ext cx="7772400" cy="17399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p:txBody>
      </p:sp>
      <p:sp>
        <p:nvSpPr>
          <p:cNvPr id="8197" name="Rectangle 5"/>
          <p:cNvSpPr>
            <a:spLocks noChangeArrowheads="1"/>
          </p:cNvSpPr>
          <p:nvPr/>
        </p:nvSpPr>
        <p:spPr bwMode="auto">
          <a:xfrm>
            <a:off x="6110288" y="6553200"/>
            <a:ext cx="3033712" cy="304800"/>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spcBef>
                <a:spcPct val="50000"/>
              </a:spcBef>
              <a:defRPr/>
            </a:pPr>
            <a:r>
              <a:rPr lang="en-US" sz="1400" b="1">
                <a:solidFill>
                  <a:schemeClr val="bg1"/>
                </a:solidFill>
                <a:latin typeface="Arial" charset="0"/>
              </a:rPr>
              <a:t>NOAA’s National Weather Service</a:t>
            </a:r>
          </a:p>
        </p:txBody>
      </p:sp>
      <p:sp>
        <p:nvSpPr>
          <p:cNvPr id="8198" name="Rectangle 6"/>
          <p:cNvSpPr>
            <a:spLocks noChangeArrowheads="1"/>
          </p:cNvSpPr>
          <p:nvPr/>
        </p:nvSpPr>
        <p:spPr bwMode="auto">
          <a:xfrm>
            <a:off x="0" y="6338888"/>
            <a:ext cx="1930400" cy="519112"/>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spcBef>
                <a:spcPct val="50000"/>
              </a:spcBef>
              <a:defRPr/>
            </a:pPr>
            <a:r>
              <a:rPr lang="en-US">
                <a:solidFill>
                  <a:schemeClr val="bg1"/>
                </a:solidFill>
              </a:rPr>
              <a:t>weather.gov</a:t>
            </a:r>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rtl="0" eaLnBrk="0" fontAlgn="base" hangingPunct="0">
        <a:spcBef>
          <a:spcPct val="0"/>
        </a:spcBef>
        <a:spcAft>
          <a:spcPct val="0"/>
        </a:spcAft>
        <a:defRPr sz="4000" b="1">
          <a:solidFill>
            <a:srgbClr val="FFFF00"/>
          </a:solidFill>
          <a:latin typeface="+mj-lt"/>
          <a:ea typeface="+mj-ea"/>
          <a:cs typeface="+mj-cs"/>
        </a:defRPr>
      </a:lvl1pPr>
      <a:lvl2pPr algn="ctr" rtl="0" eaLnBrk="0" fontAlgn="base" hangingPunct="0">
        <a:spcBef>
          <a:spcPct val="0"/>
        </a:spcBef>
        <a:spcAft>
          <a:spcPct val="0"/>
        </a:spcAft>
        <a:defRPr sz="4000" b="1">
          <a:solidFill>
            <a:srgbClr val="FFFF00"/>
          </a:solidFill>
          <a:latin typeface="Times New Roman" pitchFamily="18" charset="0"/>
        </a:defRPr>
      </a:lvl2pPr>
      <a:lvl3pPr algn="ctr" rtl="0" eaLnBrk="0" fontAlgn="base" hangingPunct="0">
        <a:spcBef>
          <a:spcPct val="0"/>
        </a:spcBef>
        <a:spcAft>
          <a:spcPct val="0"/>
        </a:spcAft>
        <a:defRPr sz="4000" b="1">
          <a:solidFill>
            <a:srgbClr val="FFFF00"/>
          </a:solidFill>
          <a:latin typeface="Times New Roman" pitchFamily="18" charset="0"/>
        </a:defRPr>
      </a:lvl3pPr>
      <a:lvl4pPr algn="ctr" rtl="0" eaLnBrk="0" fontAlgn="base" hangingPunct="0">
        <a:spcBef>
          <a:spcPct val="0"/>
        </a:spcBef>
        <a:spcAft>
          <a:spcPct val="0"/>
        </a:spcAft>
        <a:defRPr sz="4000" b="1">
          <a:solidFill>
            <a:srgbClr val="FFFF00"/>
          </a:solidFill>
          <a:latin typeface="Times New Roman" pitchFamily="18" charset="0"/>
        </a:defRPr>
      </a:lvl4pPr>
      <a:lvl5pPr algn="ctr" rtl="0" eaLnBrk="0" fontAlgn="base" hangingPunct="0">
        <a:spcBef>
          <a:spcPct val="0"/>
        </a:spcBef>
        <a:spcAft>
          <a:spcPct val="0"/>
        </a:spcAft>
        <a:defRPr sz="4000" b="1">
          <a:solidFill>
            <a:srgbClr val="FFFF00"/>
          </a:solidFill>
          <a:latin typeface="Times New Roman" pitchFamily="18" charset="0"/>
        </a:defRPr>
      </a:lvl5pPr>
      <a:lvl6pPr marL="457200" algn="ctr" rtl="0" fontAlgn="base">
        <a:spcBef>
          <a:spcPct val="0"/>
        </a:spcBef>
        <a:spcAft>
          <a:spcPct val="0"/>
        </a:spcAft>
        <a:defRPr sz="4000" b="1">
          <a:solidFill>
            <a:srgbClr val="FFFF00"/>
          </a:solidFill>
          <a:latin typeface="Times New Roman" pitchFamily="18" charset="0"/>
        </a:defRPr>
      </a:lvl6pPr>
      <a:lvl7pPr marL="914400" algn="ctr" rtl="0" fontAlgn="base">
        <a:spcBef>
          <a:spcPct val="0"/>
        </a:spcBef>
        <a:spcAft>
          <a:spcPct val="0"/>
        </a:spcAft>
        <a:defRPr sz="4000" b="1">
          <a:solidFill>
            <a:srgbClr val="FFFF00"/>
          </a:solidFill>
          <a:latin typeface="Times New Roman" pitchFamily="18" charset="0"/>
        </a:defRPr>
      </a:lvl7pPr>
      <a:lvl8pPr marL="1371600" algn="ctr" rtl="0" fontAlgn="base">
        <a:spcBef>
          <a:spcPct val="0"/>
        </a:spcBef>
        <a:spcAft>
          <a:spcPct val="0"/>
        </a:spcAft>
        <a:defRPr sz="4000" b="1">
          <a:solidFill>
            <a:srgbClr val="FFFF00"/>
          </a:solidFill>
          <a:latin typeface="Times New Roman" pitchFamily="18" charset="0"/>
        </a:defRPr>
      </a:lvl8pPr>
      <a:lvl9pPr marL="1828800" algn="ctr" rtl="0" fontAlgn="base">
        <a:spcBef>
          <a:spcPct val="0"/>
        </a:spcBef>
        <a:spcAft>
          <a:spcPct val="0"/>
        </a:spcAft>
        <a:defRPr sz="4000" b="1">
          <a:solidFill>
            <a:srgbClr val="FFFF00"/>
          </a:solidFill>
          <a:latin typeface="Times New Roman" pitchFamily="18" charset="0"/>
        </a:defRPr>
      </a:lvl9pPr>
    </p:titleStyle>
    <p:bodyStyle>
      <a:lvl1pPr marL="342900" indent="-342900" algn="l" rtl="0" eaLnBrk="0" fontAlgn="base" hangingPunct="0">
        <a:spcBef>
          <a:spcPct val="20000"/>
        </a:spcBef>
        <a:spcAft>
          <a:spcPct val="50000"/>
        </a:spcAft>
        <a:buClr>
          <a:srgbClr val="FF0066"/>
        </a:buClr>
        <a:buChar char="•"/>
        <a:defRPr sz="2800" b="1">
          <a:solidFill>
            <a:schemeClr val="bg1"/>
          </a:solidFill>
          <a:latin typeface="+mn-lt"/>
          <a:ea typeface="+mn-ea"/>
          <a:cs typeface="+mn-cs"/>
        </a:defRPr>
      </a:lvl1pPr>
      <a:lvl2pPr marL="742950" indent="-285750" algn="l" rtl="0" eaLnBrk="0" fontAlgn="base" hangingPunct="0">
        <a:spcBef>
          <a:spcPct val="20000"/>
        </a:spcBef>
        <a:spcAft>
          <a:spcPct val="50000"/>
        </a:spcAft>
        <a:buClr>
          <a:srgbClr val="FF0066"/>
        </a:buClr>
        <a:buChar char="–"/>
        <a:defRPr sz="2400" b="1" i="1">
          <a:solidFill>
            <a:schemeClr val="bg1"/>
          </a:solidFill>
          <a:latin typeface="+mn-lt"/>
        </a:defRPr>
      </a:lvl2pPr>
      <a:lvl3pPr marL="1143000" indent="-228600" algn="l" rtl="0" eaLnBrk="0" fontAlgn="base" hangingPunct="0">
        <a:spcBef>
          <a:spcPct val="20000"/>
        </a:spcBef>
        <a:spcAft>
          <a:spcPct val="50000"/>
        </a:spcAft>
        <a:buClr>
          <a:srgbClr val="FF0066"/>
        </a:buClr>
        <a:buChar char="•"/>
        <a:defRPr sz="2000" b="1">
          <a:solidFill>
            <a:schemeClr val="bg1"/>
          </a:solidFill>
          <a:latin typeface="+mn-lt"/>
        </a:defRPr>
      </a:lvl3pPr>
      <a:lvl4pPr marL="1600200" indent="-228600" algn="l" rtl="0" eaLnBrk="0" fontAlgn="base" hangingPunct="0">
        <a:spcBef>
          <a:spcPct val="20000"/>
        </a:spcBef>
        <a:spcAft>
          <a:spcPct val="50000"/>
        </a:spcAft>
        <a:buClr>
          <a:srgbClr val="FF0066"/>
        </a:buClr>
        <a:buChar char="–"/>
        <a:defRPr sz="2000" b="1" i="1">
          <a:solidFill>
            <a:schemeClr val="bg1"/>
          </a:solidFill>
          <a:latin typeface="+mn-lt"/>
        </a:defRPr>
      </a:lvl4pPr>
      <a:lvl5pPr marL="2057400" indent="-228600" algn="l" rtl="0" eaLnBrk="0" fontAlgn="base" hangingPunct="0">
        <a:spcBef>
          <a:spcPct val="20000"/>
        </a:spcBef>
        <a:spcAft>
          <a:spcPct val="50000"/>
        </a:spcAft>
        <a:buClr>
          <a:srgbClr val="FF0066"/>
        </a:buClr>
        <a:buChar char="»"/>
        <a:defRPr sz="2000" b="1">
          <a:solidFill>
            <a:schemeClr val="bg1"/>
          </a:solidFill>
          <a:latin typeface="+mn-lt"/>
        </a:defRPr>
      </a:lvl5pPr>
      <a:lvl6pPr marL="2514600" indent="-228600" algn="l" rtl="0" fontAlgn="base">
        <a:spcBef>
          <a:spcPct val="20000"/>
        </a:spcBef>
        <a:spcAft>
          <a:spcPct val="50000"/>
        </a:spcAft>
        <a:buClr>
          <a:srgbClr val="FF0066"/>
        </a:buClr>
        <a:buChar char="»"/>
        <a:defRPr sz="2000" b="1">
          <a:solidFill>
            <a:schemeClr val="bg1"/>
          </a:solidFill>
          <a:latin typeface="+mn-lt"/>
        </a:defRPr>
      </a:lvl6pPr>
      <a:lvl7pPr marL="2971800" indent="-228600" algn="l" rtl="0" fontAlgn="base">
        <a:spcBef>
          <a:spcPct val="20000"/>
        </a:spcBef>
        <a:spcAft>
          <a:spcPct val="50000"/>
        </a:spcAft>
        <a:buClr>
          <a:srgbClr val="FF0066"/>
        </a:buClr>
        <a:buChar char="»"/>
        <a:defRPr sz="2000" b="1">
          <a:solidFill>
            <a:schemeClr val="bg1"/>
          </a:solidFill>
          <a:latin typeface="+mn-lt"/>
        </a:defRPr>
      </a:lvl7pPr>
      <a:lvl8pPr marL="3429000" indent="-228600" algn="l" rtl="0" fontAlgn="base">
        <a:spcBef>
          <a:spcPct val="20000"/>
        </a:spcBef>
        <a:spcAft>
          <a:spcPct val="50000"/>
        </a:spcAft>
        <a:buClr>
          <a:srgbClr val="FF0066"/>
        </a:buClr>
        <a:buChar char="»"/>
        <a:defRPr sz="2000" b="1">
          <a:solidFill>
            <a:schemeClr val="bg1"/>
          </a:solidFill>
          <a:latin typeface="+mn-lt"/>
        </a:defRPr>
      </a:lvl8pPr>
      <a:lvl9pPr marL="3886200" indent="-228600" algn="l" rtl="0" fontAlgn="base">
        <a:spcBef>
          <a:spcPct val="20000"/>
        </a:spcBef>
        <a:spcAft>
          <a:spcPct val="50000"/>
        </a:spcAft>
        <a:buClr>
          <a:srgbClr val="FF0066"/>
        </a:buClr>
        <a:buChar char="»"/>
        <a:defRPr sz="20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weather.gov/climate/index.php?wfo=car"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0.png"/><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16.xml"/><Relationship Id="rId1" Type="http://schemas.openxmlformats.org/officeDocument/2006/relationships/video" Target="file:///\\205.156.27.23\Common\1-Common\michael.cantin\Presentations\Acadia%20Safety%20Presentation\elpaso-drive-thru.mpg"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457200"/>
            <a:ext cx="7772400" cy="2362200"/>
          </a:xfrm>
        </p:spPr>
        <p:txBody>
          <a:bodyPr/>
          <a:lstStyle/>
          <a:p>
            <a:pPr>
              <a:defRPr/>
            </a:pPr>
            <a:r>
              <a:rPr lang="en-US" sz="3600" dirty="0" smtClean="0"/>
              <a:t>The National Weather Service and Winter Weather Safety</a:t>
            </a:r>
          </a:p>
        </p:txBody>
      </p:sp>
      <p:sp>
        <p:nvSpPr>
          <p:cNvPr id="2051" name="Rectangle 3"/>
          <p:cNvSpPr>
            <a:spLocks noGrp="1" noChangeArrowheads="1"/>
          </p:cNvSpPr>
          <p:nvPr>
            <p:ph type="subTitle" idx="1"/>
          </p:nvPr>
        </p:nvSpPr>
        <p:spPr>
          <a:xfrm>
            <a:off x="1371600" y="2819400"/>
            <a:ext cx="6400800" cy="2819400"/>
          </a:xfrm>
        </p:spPr>
        <p:txBody>
          <a:bodyPr/>
          <a:lstStyle/>
          <a:p>
            <a:pPr>
              <a:defRPr/>
            </a:pPr>
            <a:r>
              <a:rPr lang="en-US" sz="2400" dirty="0" smtClean="0"/>
              <a:t>Presented By</a:t>
            </a:r>
          </a:p>
          <a:p>
            <a:pPr>
              <a:defRPr/>
            </a:pPr>
            <a:r>
              <a:rPr lang="en-US" sz="2400" dirty="0" smtClean="0"/>
              <a:t>Tim </a:t>
            </a:r>
            <a:r>
              <a:rPr lang="en-US" sz="2400" dirty="0" err="1" smtClean="0"/>
              <a:t>Duda</a:t>
            </a:r>
            <a:r>
              <a:rPr lang="en-US" sz="2400" dirty="0" smtClean="0"/>
              <a:t> - Meteorologist </a:t>
            </a:r>
          </a:p>
          <a:p>
            <a:pPr>
              <a:defRPr/>
            </a:pPr>
            <a:r>
              <a:rPr lang="en-US" sz="2400" dirty="0" smtClean="0"/>
              <a:t> NWS Caribou</a:t>
            </a:r>
          </a:p>
        </p:txBody>
      </p:sp>
      <p:sp>
        <p:nvSpPr>
          <p:cNvPr id="5" name="TextBox 4"/>
          <p:cNvSpPr txBox="1"/>
          <p:nvPr/>
        </p:nvSpPr>
        <p:spPr>
          <a:xfrm>
            <a:off x="2286000" y="5410200"/>
            <a:ext cx="4495800" cy="523220"/>
          </a:xfrm>
          <a:prstGeom prst="rect">
            <a:avLst/>
          </a:prstGeom>
          <a:noFill/>
        </p:spPr>
        <p:txBody>
          <a:bodyPr wrap="square" rtlCol="0">
            <a:spAutoFit/>
          </a:bodyPr>
          <a:lstStyle/>
          <a:p>
            <a:r>
              <a:rPr lang="en-US" dirty="0" smtClean="0"/>
              <a:t>         </a:t>
            </a:r>
            <a:r>
              <a:rPr lang="en-US" dirty="0" smtClean="0">
                <a:solidFill>
                  <a:srgbClr val="FFFF00"/>
                </a:solidFill>
              </a:rPr>
              <a:t>WISE COLLEGE</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quarter" idx="4294967295"/>
          </p:nvPr>
        </p:nvSpPr>
        <p:spPr>
          <a:xfrm>
            <a:off x="457200" y="6245225"/>
            <a:ext cx="2133600" cy="476250"/>
          </a:xfrm>
          <a:prstGeom prst="rect">
            <a:avLst/>
          </a:prstGeom>
        </p:spPr>
        <p:txBody>
          <a:bodyPr/>
          <a:lstStyle/>
          <a:p>
            <a:pPr>
              <a:defRPr/>
            </a:pPr>
            <a:fld id="{24054596-A66B-4BA3-8CDE-83160C7CECF8}" type="datetime1">
              <a:rPr lang="en-US">
                <a:latin typeface="Arial" charset="0"/>
              </a:rPr>
              <a:pPr>
                <a:defRPr/>
              </a:pPr>
              <a:t>10/11/2010</a:t>
            </a:fld>
            <a:endParaRPr lang="en-US">
              <a:latin typeface="Arial" charset="0"/>
            </a:endParaRPr>
          </a:p>
        </p:txBody>
      </p:sp>
      <p:sp>
        <p:nvSpPr>
          <p:cNvPr id="4" name="Slide Number Placeholder 3"/>
          <p:cNvSpPr>
            <a:spLocks noGrp="1"/>
          </p:cNvSpPr>
          <p:nvPr>
            <p:ph type="sldNum" sz="quarter" idx="4294967295"/>
          </p:nvPr>
        </p:nvSpPr>
        <p:spPr>
          <a:xfrm>
            <a:off x="6553200" y="6245225"/>
            <a:ext cx="2133600" cy="476250"/>
          </a:xfrm>
          <a:prstGeom prst="rect">
            <a:avLst/>
          </a:prstGeom>
        </p:spPr>
        <p:txBody>
          <a:bodyPr/>
          <a:lstStyle/>
          <a:p>
            <a:pPr>
              <a:defRPr/>
            </a:pPr>
            <a:fld id="{97644DA2-BACA-49BE-BE53-873F50D56DDF}" type="slidenum">
              <a:rPr lang="en-US">
                <a:latin typeface="Arial" charset="0"/>
              </a:rPr>
              <a:pPr>
                <a:defRPr/>
              </a:pPr>
              <a:t>10</a:t>
            </a:fld>
            <a:endParaRPr lang="en-US">
              <a:latin typeface="Arial" charset="0"/>
            </a:endParaRPr>
          </a:p>
        </p:txBody>
      </p:sp>
      <p:pic>
        <p:nvPicPr>
          <p:cNvPr id="22532" name="Picture 4" descr="Sv Wx Aug 8 2007 015"/>
          <p:cNvPicPr>
            <a:picLocks noChangeAspect="1" noChangeArrowheads="1"/>
          </p:cNvPicPr>
          <p:nvPr/>
        </p:nvPicPr>
        <p:blipFill>
          <a:blip r:embed="rId2" cstate="print"/>
          <a:srcRect/>
          <a:stretch>
            <a:fillRect/>
          </a:stretch>
        </p:blipFill>
        <p:spPr bwMode="auto">
          <a:xfrm>
            <a:off x="-2011363" y="-1508125"/>
            <a:ext cx="13166726" cy="98758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4"/>
          <p:cNvSpPr>
            <a:spLocks noGrp="1" noChangeArrowheads="1"/>
          </p:cNvSpPr>
          <p:nvPr>
            <p:ph type="title"/>
          </p:nvPr>
        </p:nvSpPr>
        <p:spPr/>
        <p:txBody>
          <a:bodyPr/>
          <a:lstStyle/>
          <a:p>
            <a:pPr>
              <a:defRPr/>
            </a:pPr>
            <a:r>
              <a:rPr lang="en-US" smtClean="0"/>
              <a:t>AWIPS</a:t>
            </a:r>
          </a:p>
        </p:txBody>
      </p:sp>
      <p:sp>
        <p:nvSpPr>
          <p:cNvPr id="21509" name="Rectangle 5"/>
          <p:cNvSpPr>
            <a:spLocks noGrp="1" noChangeArrowheads="1"/>
          </p:cNvSpPr>
          <p:nvPr>
            <p:ph type="body" sz="half" idx="1"/>
          </p:nvPr>
        </p:nvSpPr>
        <p:spPr/>
        <p:txBody>
          <a:bodyPr/>
          <a:lstStyle/>
          <a:p>
            <a:pPr>
              <a:defRPr/>
            </a:pPr>
            <a:r>
              <a:rPr lang="en-US" sz="2400" smtClean="0"/>
              <a:t>Advanced Weather Interactive Processing System</a:t>
            </a:r>
          </a:p>
          <a:p>
            <a:pPr>
              <a:defRPr/>
            </a:pPr>
            <a:r>
              <a:rPr lang="en-US" sz="2400" smtClean="0"/>
              <a:t>Real-time weather information</a:t>
            </a:r>
          </a:p>
          <a:p>
            <a:pPr>
              <a:defRPr/>
            </a:pPr>
            <a:r>
              <a:rPr lang="en-US" sz="2400" smtClean="0"/>
              <a:t>Forecast model output</a:t>
            </a:r>
          </a:p>
          <a:p>
            <a:pPr>
              <a:defRPr/>
            </a:pPr>
            <a:r>
              <a:rPr lang="en-US" sz="2400" smtClean="0"/>
              <a:t>Issuing severe weather products</a:t>
            </a:r>
          </a:p>
        </p:txBody>
      </p:sp>
      <p:pic>
        <p:nvPicPr>
          <p:cNvPr id="13316" name="Picture 7" descr="AWIPS"/>
          <p:cNvPicPr>
            <a:picLocks noGrp="1" noChangeAspect="1" noChangeArrowheads="1"/>
          </p:cNvPicPr>
          <p:nvPr>
            <p:ph sz="half" idx="2"/>
          </p:nvPr>
        </p:nvPicPr>
        <p:blipFill>
          <a:blip r:embed="rId2" cstate="print"/>
          <a:srcRect/>
          <a:stretch>
            <a:fillRect/>
          </a:stretch>
        </p:blipFill>
        <p:spPr>
          <a:xfrm>
            <a:off x="4572000" y="2438400"/>
            <a:ext cx="4419600" cy="3316288"/>
          </a:xfrm>
          <a:ln w="19050">
            <a:solidFill>
              <a:schemeClr val="bg1"/>
            </a:solidFill>
          </a:ln>
        </p:spPr>
      </p:pic>
      <p:pic>
        <p:nvPicPr>
          <p:cNvPr id="5" name="Picture 4" descr="Sv Wx Aug 8 2007 007"/>
          <p:cNvPicPr>
            <a:picLocks noChangeAspect="1" noChangeArrowheads="1"/>
          </p:cNvPicPr>
          <p:nvPr/>
        </p:nvPicPr>
        <p:blipFill>
          <a:blip r:embed="rId3" cstate="print"/>
          <a:srcRect/>
          <a:stretch>
            <a:fillRect/>
          </a:stretch>
        </p:blipFill>
        <p:spPr bwMode="auto">
          <a:xfrm>
            <a:off x="-2011363" y="-1508125"/>
            <a:ext cx="13166726" cy="9875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quarter" idx="4294967295"/>
          </p:nvPr>
        </p:nvSpPr>
        <p:spPr>
          <a:xfrm>
            <a:off x="457200" y="6245225"/>
            <a:ext cx="2133600" cy="476250"/>
          </a:xfrm>
          <a:prstGeom prst="rect">
            <a:avLst/>
          </a:prstGeom>
        </p:spPr>
        <p:txBody>
          <a:bodyPr/>
          <a:lstStyle/>
          <a:p>
            <a:pPr>
              <a:defRPr/>
            </a:pPr>
            <a:fld id="{878D5C28-9309-4ADE-908F-7F105497023F}" type="datetime1">
              <a:rPr lang="en-US">
                <a:latin typeface="Arial" charset="0"/>
              </a:rPr>
              <a:pPr>
                <a:defRPr/>
              </a:pPr>
              <a:t>10/11/2010</a:t>
            </a:fld>
            <a:endParaRPr lang="en-US">
              <a:latin typeface="Arial" charset="0"/>
            </a:endParaRPr>
          </a:p>
        </p:txBody>
      </p:sp>
      <p:sp>
        <p:nvSpPr>
          <p:cNvPr id="4" name="Slide Number Placeholder 3"/>
          <p:cNvSpPr>
            <a:spLocks noGrp="1"/>
          </p:cNvSpPr>
          <p:nvPr>
            <p:ph type="sldNum" sz="quarter" idx="4294967295"/>
          </p:nvPr>
        </p:nvSpPr>
        <p:spPr>
          <a:xfrm>
            <a:off x="6553200" y="6245225"/>
            <a:ext cx="2133600" cy="476250"/>
          </a:xfrm>
          <a:prstGeom prst="rect">
            <a:avLst/>
          </a:prstGeom>
        </p:spPr>
        <p:txBody>
          <a:bodyPr/>
          <a:lstStyle/>
          <a:p>
            <a:pPr>
              <a:defRPr/>
            </a:pPr>
            <a:fld id="{35444D56-6C71-48DB-908B-FA4A8A5BB0D3}" type="slidenum">
              <a:rPr lang="en-US">
                <a:latin typeface="Arial" charset="0"/>
              </a:rPr>
              <a:pPr>
                <a:defRPr/>
              </a:pPr>
              <a:t>12</a:t>
            </a:fld>
            <a:endParaRPr lang="en-US">
              <a:latin typeface="Arial" charset="0"/>
            </a:endParaRPr>
          </a:p>
        </p:txBody>
      </p:sp>
      <p:pic>
        <p:nvPicPr>
          <p:cNvPr id="24580" name="Picture 4" descr="Sv Wx Aug 8 2007 017"/>
          <p:cNvPicPr>
            <a:picLocks noChangeAspect="1" noChangeArrowheads="1"/>
          </p:cNvPicPr>
          <p:nvPr/>
        </p:nvPicPr>
        <p:blipFill>
          <a:blip r:embed="rId2" cstate="print"/>
          <a:srcRect/>
          <a:stretch>
            <a:fillRect/>
          </a:stretch>
        </p:blipFill>
        <p:spPr bwMode="auto">
          <a:xfrm>
            <a:off x="-2011363" y="-1508125"/>
            <a:ext cx="13166726" cy="98758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4"/>
          <p:cNvSpPr>
            <a:spLocks noGrp="1" noChangeArrowheads="1"/>
          </p:cNvSpPr>
          <p:nvPr>
            <p:ph type="title"/>
          </p:nvPr>
        </p:nvSpPr>
        <p:spPr/>
        <p:txBody>
          <a:bodyPr/>
          <a:lstStyle/>
          <a:p>
            <a:pPr>
              <a:defRPr/>
            </a:pPr>
            <a:r>
              <a:rPr lang="en-US" smtClean="0"/>
              <a:t>GFE</a:t>
            </a:r>
          </a:p>
        </p:txBody>
      </p:sp>
      <p:sp>
        <p:nvSpPr>
          <p:cNvPr id="23558" name="Rectangle 6"/>
          <p:cNvSpPr>
            <a:spLocks noGrp="1" noChangeArrowheads="1"/>
          </p:cNvSpPr>
          <p:nvPr>
            <p:ph type="body" sz="half" idx="2"/>
          </p:nvPr>
        </p:nvSpPr>
        <p:spPr>
          <a:xfrm>
            <a:off x="5181600" y="1981200"/>
            <a:ext cx="3810000" cy="4114800"/>
          </a:xfrm>
        </p:spPr>
        <p:txBody>
          <a:bodyPr/>
          <a:lstStyle/>
          <a:p>
            <a:pPr>
              <a:defRPr/>
            </a:pPr>
            <a:r>
              <a:rPr lang="en-US" sz="2400" smtClean="0"/>
              <a:t>Graphical Forecast Editor</a:t>
            </a:r>
          </a:p>
          <a:p>
            <a:pPr>
              <a:defRPr/>
            </a:pPr>
            <a:r>
              <a:rPr lang="en-US" sz="2400" smtClean="0"/>
              <a:t>Temps, precipitation, winds, sky cover, hazards, relative humidity, etc…</a:t>
            </a:r>
          </a:p>
          <a:p>
            <a:pPr>
              <a:defRPr/>
            </a:pPr>
            <a:r>
              <a:rPr lang="en-US" sz="2400" smtClean="0"/>
              <a:t>Updated continuously</a:t>
            </a:r>
          </a:p>
        </p:txBody>
      </p:sp>
      <p:pic>
        <p:nvPicPr>
          <p:cNvPr id="13316" name="Picture 7" descr="2005_07_02_ISC_off"/>
          <p:cNvPicPr>
            <a:picLocks noChangeAspect="1" noChangeArrowheads="1"/>
          </p:cNvPicPr>
          <p:nvPr/>
        </p:nvPicPr>
        <p:blipFill>
          <a:blip r:embed="rId2" cstate="print"/>
          <a:srcRect/>
          <a:stretch>
            <a:fillRect/>
          </a:stretch>
        </p:blipFill>
        <p:spPr bwMode="auto">
          <a:xfrm>
            <a:off x="152400" y="1905000"/>
            <a:ext cx="4953000" cy="3859213"/>
          </a:xfrm>
          <a:prstGeom prst="rect">
            <a:avLst/>
          </a:prstGeom>
          <a:noFill/>
          <a:ln w="19050">
            <a:solidFill>
              <a:schemeClr val="bg1"/>
            </a:solid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a:defRPr/>
            </a:pPr>
            <a:r>
              <a:rPr lang="en-US" dirty="0" smtClean="0"/>
              <a:t>Our Website</a:t>
            </a:r>
          </a:p>
        </p:txBody>
      </p:sp>
      <p:sp>
        <p:nvSpPr>
          <p:cNvPr id="48131" name="Rectangle 3"/>
          <p:cNvSpPr>
            <a:spLocks noGrp="1" noChangeArrowheads="1"/>
          </p:cNvSpPr>
          <p:nvPr>
            <p:ph type="body" sz="half" idx="1"/>
          </p:nvPr>
        </p:nvSpPr>
        <p:spPr>
          <a:xfrm>
            <a:off x="228600" y="1828800"/>
            <a:ext cx="3886200" cy="4114800"/>
          </a:xfrm>
        </p:spPr>
        <p:txBody>
          <a:bodyPr/>
          <a:lstStyle/>
          <a:p>
            <a:pPr>
              <a:defRPr/>
            </a:pPr>
            <a:r>
              <a:rPr lang="en-US" sz="1800" dirty="0" smtClean="0"/>
              <a:t>www.weather.gov/caribou</a:t>
            </a:r>
          </a:p>
          <a:p>
            <a:pPr>
              <a:defRPr/>
            </a:pPr>
            <a:r>
              <a:rPr lang="en-US" sz="1800" dirty="0" smtClean="0"/>
              <a:t>Clickable forecast map</a:t>
            </a:r>
          </a:p>
          <a:p>
            <a:pPr>
              <a:defRPr/>
            </a:pPr>
            <a:r>
              <a:rPr lang="en-US" sz="1800" dirty="0" smtClean="0"/>
              <a:t>Links to observations, radar, satellite, climate, river, safety and forecast information</a:t>
            </a:r>
          </a:p>
        </p:txBody>
      </p:sp>
      <p:sp>
        <p:nvSpPr>
          <p:cNvPr id="5" name="Content Placeholder 4"/>
          <p:cNvSpPr>
            <a:spLocks noGrp="1"/>
          </p:cNvSpPr>
          <p:nvPr>
            <p:ph sz="half" idx="2"/>
          </p:nvPr>
        </p:nvSpPr>
        <p:spPr/>
        <p:txBody>
          <a:bodyPr/>
          <a:lstStyle/>
          <a:p>
            <a:pPr>
              <a:defRPr/>
            </a:pPr>
            <a:endParaRPr lang="en-US" smtClean="0"/>
          </a:p>
        </p:txBody>
      </p:sp>
      <p:pic>
        <p:nvPicPr>
          <p:cNvPr id="15365" name="Picture 5"/>
          <p:cNvPicPr>
            <a:picLocks noChangeAspect="1" noChangeArrowheads="1"/>
          </p:cNvPicPr>
          <p:nvPr/>
        </p:nvPicPr>
        <p:blipFill>
          <a:blip r:embed="rId2" cstate="print"/>
          <a:srcRect/>
          <a:stretch>
            <a:fillRect/>
          </a:stretch>
        </p:blipFill>
        <p:spPr bwMode="auto">
          <a:xfrm>
            <a:off x="4038600" y="1447800"/>
            <a:ext cx="4778375" cy="4648200"/>
          </a:xfrm>
          <a:prstGeom prst="rect">
            <a:avLst/>
          </a:prstGeom>
          <a:noFill/>
          <a:ln w="9525">
            <a:solidFill>
              <a:schemeClr val="bg1"/>
            </a:solid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a:defRPr/>
            </a:pPr>
            <a:r>
              <a:rPr lang="en-US" dirty="0" smtClean="0"/>
              <a:t>Our Website</a:t>
            </a:r>
          </a:p>
        </p:txBody>
      </p:sp>
      <p:sp>
        <p:nvSpPr>
          <p:cNvPr id="48131" name="Rectangle 3"/>
          <p:cNvSpPr>
            <a:spLocks noGrp="1" noChangeArrowheads="1"/>
          </p:cNvSpPr>
          <p:nvPr>
            <p:ph type="body" sz="half" idx="1"/>
          </p:nvPr>
        </p:nvSpPr>
        <p:spPr>
          <a:xfrm>
            <a:off x="228600" y="1828800"/>
            <a:ext cx="3886200" cy="4114800"/>
          </a:xfrm>
        </p:spPr>
        <p:txBody>
          <a:bodyPr/>
          <a:lstStyle/>
          <a:p>
            <a:pPr>
              <a:defRPr/>
            </a:pPr>
            <a:endParaRPr lang="en-US" sz="1800" dirty="0" smtClean="0"/>
          </a:p>
        </p:txBody>
      </p:sp>
      <p:pic>
        <p:nvPicPr>
          <p:cNvPr id="16388" name="Picture 2"/>
          <p:cNvPicPr>
            <a:picLocks noChangeAspect="1" noChangeArrowheads="1"/>
          </p:cNvPicPr>
          <p:nvPr/>
        </p:nvPicPr>
        <p:blipFill>
          <a:blip r:embed="rId2" cstate="print"/>
          <a:srcRect/>
          <a:stretch>
            <a:fillRect/>
          </a:stretch>
        </p:blipFill>
        <p:spPr bwMode="auto">
          <a:xfrm>
            <a:off x="2286000" y="1143000"/>
            <a:ext cx="4572000" cy="5400675"/>
          </a:xfrm>
          <a:prstGeom prst="rect">
            <a:avLst/>
          </a:prstGeom>
          <a:noFill/>
          <a:ln w="19050">
            <a:solidFill>
              <a:schemeClr val="bg1"/>
            </a:solidFill>
            <a:miter lim="800000"/>
            <a:headEnd/>
            <a:tailEnd/>
          </a:ln>
        </p:spPr>
      </p:pic>
      <p:pic>
        <p:nvPicPr>
          <p:cNvPr id="73731" name="Picture 3"/>
          <p:cNvPicPr>
            <a:picLocks noChangeAspect="1" noChangeArrowheads="1"/>
          </p:cNvPicPr>
          <p:nvPr/>
        </p:nvPicPr>
        <p:blipFill>
          <a:blip r:embed="rId3" cstate="print"/>
          <a:srcRect/>
          <a:stretch>
            <a:fillRect/>
          </a:stretch>
        </p:blipFill>
        <p:spPr bwMode="auto">
          <a:xfrm>
            <a:off x="1905000" y="1295400"/>
            <a:ext cx="5638800" cy="5281613"/>
          </a:xfrm>
          <a:prstGeom prst="rect">
            <a:avLst/>
          </a:prstGeom>
          <a:noFill/>
          <a:ln w="9525">
            <a:noFill/>
            <a:miter lim="800000"/>
            <a:headEnd/>
            <a:tailEnd/>
          </a:ln>
        </p:spPr>
      </p:pic>
      <p:pic>
        <p:nvPicPr>
          <p:cNvPr id="73732" name="Picture 4"/>
          <p:cNvPicPr>
            <a:picLocks noChangeAspect="1" noChangeArrowheads="1"/>
          </p:cNvPicPr>
          <p:nvPr/>
        </p:nvPicPr>
        <p:blipFill>
          <a:blip r:embed="rId4" cstate="print"/>
          <a:srcRect/>
          <a:stretch>
            <a:fillRect/>
          </a:stretch>
        </p:blipFill>
        <p:spPr bwMode="auto">
          <a:xfrm>
            <a:off x="1981200" y="1524000"/>
            <a:ext cx="5310188" cy="5486400"/>
          </a:xfrm>
          <a:prstGeom prst="rect">
            <a:avLst/>
          </a:prstGeom>
          <a:noFill/>
          <a:ln w="9525">
            <a:noFill/>
            <a:miter lim="800000"/>
            <a:headEnd/>
            <a:tailEnd/>
          </a:ln>
        </p:spPr>
      </p:pic>
      <p:pic>
        <p:nvPicPr>
          <p:cNvPr id="73733" name="Picture 5"/>
          <p:cNvPicPr>
            <a:picLocks noChangeAspect="1" noChangeArrowheads="1"/>
          </p:cNvPicPr>
          <p:nvPr/>
        </p:nvPicPr>
        <p:blipFill>
          <a:blip r:embed="rId5" cstate="print"/>
          <a:srcRect/>
          <a:stretch>
            <a:fillRect/>
          </a:stretch>
        </p:blipFill>
        <p:spPr bwMode="auto">
          <a:xfrm>
            <a:off x="2209800" y="1828800"/>
            <a:ext cx="5019675" cy="5276850"/>
          </a:xfrm>
          <a:prstGeom prst="rect">
            <a:avLst/>
          </a:prstGeom>
          <a:noFill/>
          <a:ln w="9525">
            <a:noFill/>
            <a:miter lim="800000"/>
            <a:headEnd/>
            <a:tailEnd/>
          </a:ln>
        </p:spPr>
      </p:pic>
      <p:pic>
        <p:nvPicPr>
          <p:cNvPr id="15" name="Picture 2"/>
          <p:cNvPicPr>
            <a:picLocks noChangeAspect="1" noChangeArrowheads="1"/>
          </p:cNvPicPr>
          <p:nvPr/>
        </p:nvPicPr>
        <p:blipFill>
          <a:blip r:embed="rId2" cstate="print"/>
          <a:srcRect/>
          <a:stretch>
            <a:fillRect/>
          </a:stretch>
        </p:blipFill>
        <p:spPr bwMode="auto">
          <a:xfrm>
            <a:off x="2286000" y="1143000"/>
            <a:ext cx="4572000" cy="5400675"/>
          </a:xfrm>
          <a:prstGeom prst="rect">
            <a:avLst/>
          </a:prstGeom>
          <a:noFill/>
          <a:ln w="19050">
            <a:solidFill>
              <a:schemeClr val="bg1"/>
            </a:solidFill>
            <a:miter lim="800000"/>
            <a:headEnd/>
            <a:tailEnd/>
          </a:ln>
        </p:spPr>
      </p:pic>
      <p:pic>
        <p:nvPicPr>
          <p:cNvPr id="73736" name="Picture 8"/>
          <p:cNvPicPr>
            <a:picLocks noChangeAspect="1" noChangeArrowheads="1"/>
          </p:cNvPicPr>
          <p:nvPr/>
        </p:nvPicPr>
        <p:blipFill>
          <a:blip r:embed="rId6" cstate="print"/>
          <a:srcRect/>
          <a:stretch>
            <a:fillRect/>
          </a:stretch>
        </p:blipFill>
        <p:spPr bwMode="auto">
          <a:xfrm>
            <a:off x="1676400" y="1295400"/>
            <a:ext cx="5848350" cy="5086350"/>
          </a:xfrm>
          <a:prstGeom prst="rect">
            <a:avLst/>
          </a:prstGeom>
          <a:noFill/>
          <a:ln w="9525">
            <a:noFill/>
            <a:miter lim="800000"/>
            <a:headEnd/>
            <a:tailEnd/>
          </a:ln>
        </p:spPr>
      </p:pic>
      <p:pic>
        <p:nvPicPr>
          <p:cNvPr id="73737" name="Picture 9"/>
          <p:cNvPicPr>
            <a:picLocks noChangeAspect="1" noChangeArrowheads="1"/>
          </p:cNvPicPr>
          <p:nvPr/>
        </p:nvPicPr>
        <p:blipFill>
          <a:blip r:embed="rId7" cstate="print"/>
          <a:srcRect/>
          <a:stretch>
            <a:fillRect/>
          </a:stretch>
        </p:blipFill>
        <p:spPr bwMode="auto">
          <a:xfrm>
            <a:off x="2362200" y="1219200"/>
            <a:ext cx="4267200" cy="5257800"/>
          </a:xfrm>
          <a:prstGeom prst="rect">
            <a:avLst/>
          </a:prstGeom>
          <a:noFill/>
          <a:ln w="19050">
            <a:solidFill>
              <a:schemeClr val="bg1"/>
            </a:solidFill>
            <a:miter lim="800000"/>
            <a:headEnd/>
            <a:tailEnd/>
          </a:ln>
        </p:spPr>
      </p:pic>
      <p:pic>
        <p:nvPicPr>
          <p:cNvPr id="73738" name="Picture 10"/>
          <p:cNvPicPr>
            <a:picLocks noChangeAspect="1" noChangeArrowheads="1"/>
          </p:cNvPicPr>
          <p:nvPr/>
        </p:nvPicPr>
        <p:blipFill>
          <a:blip r:embed="rId8" cstate="print"/>
          <a:srcRect/>
          <a:stretch>
            <a:fillRect/>
          </a:stretch>
        </p:blipFill>
        <p:spPr bwMode="auto">
          <a:xfrm>
            <a:off x="1752600" y="1419225"/>
            <a:ext cx="6229350" cy="5438775"/>
          </a:xfrm>
          <a:prstGeom prst="rect">
            <a:avLst/>
          </a:prstGeom>
          <a:noFill/>
          <a:ln w="19050">
            <a:solidFill>
              <a:schemeClr val="bg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731"/>
                                        </p:tgtEl>
                                        <p:attrNameLst>
                                          <p:attrName>style.visibility</p:attrName>
                                        </p:attrNameLst>
                                      </p:cBhvr>
                                      <p:to>
                                        <p:strVal val="visible"/>
                                      </p:to>
                                    </p:set>
                                    <p:animEffect transition="in" filter="fade">
                                      <p:cBhvr>
                                        <p:cTn id="7" dur="2000"/>
                                        <p:tgtEl>
                                          <p:spTgt spid="73731"/>
                                        </p:tgtEl>
                                      </p:cBhvr>
                                    </p:animEffect>
                                  </p:childTnLst>
                                  <p:subTnLst>
                                    <p:set>
                                      <p:cBhvr override="childStyle">
                                        <p:cTn dur="1" fill="hold" display="0" masterRel="nextClick" afterEffect="1"/>
                                        <p:tgtEl>
                                          <p:spTgt spid="73731"/>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732"/>
                                        </p:tgtEl>
                                        <p:attrNameLst>
                                          <p:attrName>style.visibility</p:attrName>
                                        </p:attrNameLst>
                                      </p:cBhvr>
                                      <p:to>
                                        <p:strVal val="visible"/>
                                      </p:to>
                                    </p:set>
                                    <p:animEffect transition="in" filter="fade">
                                      <p:cBhvr>
                                        <p:cTn id="12" dur="2000"/>
                                        <p:tgtEl>
                                          <p:spTgt spid="737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3733"/>
                                        </p:tgtEl>
                                        <p:attrNameLst>
                                          <p:attrName>style.visibility</p:attrName>
                                        </p:attrNameLst>
                                      </p:cBhvr>
                                      <p:to>
                                        <p:strVal val="visible"/>
                                      </p:to>
                                    </p:set>
                                    <p:animEffect transition="in" filter="fade">
                                      <p:cBhvr>
                                        <p:cTn id="17" dur="2000"/>
                                        <p:tgtEl>
                                          <p:spTgt spid="73733"/>
                                        </p:tgtEl>
                                      </p:cBhvr>
                                    </p:animEffect>
                                  </p:childTnLst>
                                  <p:subTnLst>
                                    <p:set>
                                      <p:cBhvr override="childStyle">
                                        <p:cTn dur="1" fill="hold" display="0" masterRel="nextClick" afterEffect="1"/>
                                        <p:tgtEl>
                                          <p:spTgt spid="73733"/>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3736"/>
                                        </p:tgtEl>
                                        <p:attrNameLst>
                                          <p:attrName>style.visibility</p:attrName>
                                        </p:attrNameLst>
                                      </p:cBhvr>
                                      <p:to>
                                        <p:strVal val="visible"/>
                                      </p:to>
                                    </p:set>
                                    <p:animEffect transition="in" filter="fade">
                                      <p:cBhvr>
                                        <p:cTn id="27" dur="2000"/>
                                        <p:tgtEl>
                                          <p:spTgt spid="73736"/>
                                        </p:tgtEl>
                                      </p:cBhvr>
                                    </p:animEffect>
                                  </p:childTnLst>
                                  <p:subTnLst>
                                    <p:set>
                                      <p:cBhvr override="childStyle">
                                        <p:cTn dur="1" fill="hold" display="0" masterRel="nextClick" afterEffect="1"/>
                                        <p:tgtEl>
                                          <p:spTgt spid="73736"/>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3000"/>
                                  </p:stCondLst>
                                  <p:childTnLst>
                                    <p:set>
                                      <p:cBhvr>
                                        <p:cTn id="31" dur="1" fill="hold">
                                          <p:stCondLst>
                                            <p:cond delay="0"/>
                                          </p:stCondLst>
                                        </p:cTn>
                                        <p:tgtEl>
                                          <p:spTgt spid="73737"/>
                                        </p:tgtEl>
                                        <p:attrNameLst>
                                          <p:attrName>style.visibility</p:attrName>
                                        </p:attrNameLst>
                                      </p:cBhvr>
                                      <p:to>
                                        <p:strVal val="visible"/>
                                      </p:to>
                                    </p:set>
                                    <p:animEffect transition="in" filter="fade">
                                      <p:cBhvr>
                                        <p:cTn id="32" dur="2000"/>
                                        <p:tgtEl>
                                          <p:spTgt spid="73737"/>
                                        </p:tgtEl>
                                      </p:cBhvr>
                                    </p:animEffect>
                                  </p:childTnLst>
                                  <p:subTnLst>
                                    <p:set>
                                      <p:cBhvr override="childStyle">
                                        <p:cTn dur="1" fill="hold" display="0" masterRel="nextClick" afterEffect="1"/>
                                        <p:tgtEl>
                                          <p:spTgt spid="73737"/>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3000"/>
                                  </p:stCondLst>
                                  <p:childTnLst>
                                    <p:set>
                                      <p:cBhvr>
                                        <p:cTn id="36" dur="1" fill="hold">
                                          <p:stCondLst>
                                            <p:cond delay="0"/>
                                          </p:stCondLst>
                                        </p:cTn>
                                        <p:tgtEl>
                                          <p:spTgt spid="73738"/>
                                        </p:tgtEl>
                                        <p:attrNameLst>
                                          <p:attrName>style.visibility</p:attrName>
                                        </p:attrNameLst>
                                      </p:cBhvr>
                                      <p:to>
                                        <p:strVal val="visible"/>
                                      </p:to>
                                    </p:set>
                                    <p:animEffect transition="in" filter="fade">
                                      <p:cBhvr>
                                        <p:cTn id="37" dur="2000"/>
                                        <p:tgtEl>
                                          <p:spTgt spid="73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CAR Area Map">
            <a:hlinkClick r:id="rId2"/>
          </p:cNvPr>
          <p:cNvPicPr>
            <a:picLocks noChangeAspect="1" noChangeArrowheads="1"/>
          </p:cNvPicPr>
          <p:nvPr/>
        </p:nvPicPr>
        <p:blipFill>
          <a:blip r:embed="rId3" cstate="print"/>
          <a:srcRect/>
          <a:stretch>
            <a:fillRect/>
          </a:stretch>
        </p:blipFill>
        <p:spPr bwMode="auto">
          <a:xfrm>
            <a:off x="4343400" y="1371600"/>
            <a:ext cx="4495800" cy="5062257"/>
          </a:xfrm>
          <a:prstGeom prst="rect">
            <a:avLst/>
          </a:prstGeom>
          <a:noFill/>
        </p:spPr>
      </p:pic>
      <p:sp>
        <p:nvSpPr>
          <p:cNvPr id="3" name="TextBox 2"/>
          <p:cNvSpPr txBox="1"/>
          <p:nvPr/>
        </p:nvSpPr>
        <p:spPr>
          <a:xfrm>
            <a:off x="5562600" y="4876800"/>
            <a:ext cx="1905000" cy="523220"/>
          </a:xfrm>
          <a:prstGeom prst="rect">
            <a:avLst/>
          </a:prstGeom>
          <a:noFill/>
        </p:spPr>
        <p:txBody>
          <a:bodyPr wrap="square" rtlCol="0">
            <a:spAutoFit/>
          </a:bodyPr>
          <a:lstStyle/>
          <a:p>
            <a:r>
              <a:rPr lang="en-US" b="1" dirty="0" smtClean="0"/>
              <a:t>55.7 </a:t>
            </a:r>
            <a:r>
              <a:rPr lang="en-US" dirty="0" smtClean="0"/>
              <a:t>inches</a:t>
            </a:r>
            <a:endParaRPr lang="en-US" b="1" dirty="0"/>
          </a:p>
        </p:txBody>
      </p:sp>
      <p:sp>
        <p:nvSpPr>
          <p:cNvPr id="4" name="TextBox 3"/>
          <p:cNvSpPr txBox="1"/>
          <p:nvPr/>
        </p:nvSpPr>
        <p:spPr>
          <a:xfrm>
            <a:off x="5867400" y="1981200"/>
            <a:ext cx="2133600" cy="523220"/>
          </a:xfrm>
          <a:prstGeom prst="rect">
            <a:avLst/>
          </a:prstGeom>
          <a:noFill/>
        </p:spPr>
        <p:txBody>
          <a:bodyPr wrap="square" rtlCol="0">
            <a:spAutoFit/>
          </a:bodyPr>
          <a:lstStyle/>
          <a:p>
            <a:r>
              <a:rPr lang="en-US" b="1" dirty="0" smtClean="0"/>
              <a:t>70.3 </a:t>
            </a:r>
            <a:r>
              <a:rPr lang="en-US" dirty="0" smtClean="0"/>
              <a:t>inches</a:t>
            </a:r>
            <a:endParaRPr lang="en-US" b="1" dirty="0"/>
          </a:p>
        </p:txBody>
      </p:sp>
      <p:sp>
        <p:nvSpPr>
          <p:cNvPr id="5" name="TextBox 4"/>
          <p:cNvSpPr txBox="1"/>
          <p:nvPr/>
        </p:nvSpPr>
        <p:spPr>
          <a:xfrm>
            <a:off x="1524000" y="228600"/>
            <a:ext cx="6172200" cy="523220"/>
          </a:xfrm>
          <a:prstGeom prst="rect">
            <a:avLst/>
          </a:prstGeom>
          <a:noFill/>
        </p:spPr>
        <p:txBody>
          <a:bodyPr wrap="square" rtlCol="0">
            <a:spAutoFit/>
          </a:bodyPr>
          <a:lstStyle/>
          <a:p>
            <a:r>
              <a:rPr lang="en-US" b="1" dirty="0" smtClean="0">
                <a:solidFill>
                  <a:srgbClr val="FFFF00"/>
                </a:solidFill>
              </a:rPr>
              <a:t>Summary of 2009-2010 Winter Season</a:t>
            </a:r>
            <a:endParaRPr lang="en-US" b="1" dirty="0">
              <a:solidFill>
                <a:srgbClr val="FFFF00"/>
              </a:solidFill>
            </a:endParaRPr>
          </a:p>
        </p:txBody>
      </p:sp>
      <p:sp>
        <p:nvSpPr>
          <p:cNvPr id="6" name="TextBox 5"/>
          <p:cNvSpPr txBox="1"/>
          <p:nvPr/>
        </p:nvSpPr>
        <p:spPr>
          <a:xfrm>
            <a:off x="76200" y="1676400"/>
            <a:ext cx="4038600" cy="523220"/>
          </a:xfrm>
          <a:prstGeom prst="rect">
            <a:avLst/>
          </a:prstGeom>
          <a:noFill/>
        </p:spPr>
        <p:txBody>
          <a:bodyPr wrap="square" rtlCol="0">
            <a:spAutoFit/>
          </a:bodyPr>
          <a:lstStyle/>
          <a:p>
            <a:pPr>
              <a:buFont typeface="Arial" pitchFamily="34" charset="0"/>
              <a:buChar char="•"/>
            </a:pPr>
            <a:r>
              <a:rPr lang="en-US" dirty="0" smtClean="0">
                <a:solidFill>
                  <a:srgbClr val="FFFF00"/>
                </a:solidFill>
              </a:rPr>
              <a:t>Temps Above Average                      </a:t>
            </a:r>
            <a:endParaRPr lang="en-US" dirty="0">
              <a:solidFill>
                <a:srgbClr val="FFFF00"/>
              </a:solidFill>
            </a:endParaRPr>
          </a:p>
        </p:txBody>
      </p:sp>
      <p:sp>
        <p:nvSpPr>
          <p:cNvPr id="8" name="TextBox 7"/>
          <p:cNvSpPr txBox="1"/>
          <p:nvPr/>
        </p:nvSpPr>
        <p:spPr>
          <a:xfrm>
            <a:off x="76200" y="2590800"/>
            <a:ext cx="4038601" cy="523220"/>
          </a:xfrm>
          <a:prstGeom prst="rect">
            <a:avLst/>
          </a:prstGeom>
          <a:noFill/>
        </p:spPr>
        <p:txBody>
          <a:bodyPr wrap="square" rtlCol="0">
            <a:spAutoFit/>
          </a:bodyPr>
          <a:lstStyle/>
          <a:p>
            <a:pPr>
              <a:buFont typeface="Arial" pitchFamily="34" charset="0"/>
              <a:buChar char="•"/>
            </a:pPr>
            <a:r>
              <a:rPr lang="en-US" dirty="0" smtClean="0">
                <a:solidFill>
                  <a:srgbClr val="FFFF00"/>
                </a:solidFill>
              </a:rPr>
              <a:t>Below Average Snowfall</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http://www.cpc.ncep.noaa.gov/products/predictions/long_range/lead03/off03_temp.gif"/>
          <p:cNvPicPr>
            <a:picLocks noChangeAspect="1" noChangeArrowheads="1"/>
          </p:cNvPicPr>
          <p:nvPr/>
        </p:nvPicPr>
        <p:blipFill>
          <a:blip r:embed="rId2" cstate="print"/>
          <a:srcRect/>
          <a:stretch>
            <a:fillRect/>
          </a:stretch>
        </p:blipFill>
        <p:spPr bwMode="auto">
          <a:xfrm>
            <a:off x="228600" y="2514600"/>
            <a:ext cx="4114800" cy="3530137"/>
          </a:xfrm>
          <a:prstGeom prst="rect">
            <a:avLst/>
          </a:prstGeom>
          <a:noFill/>
        </p:spPr>
      </p:pic>
      <p:pic>
        <p:nvPicPr>
          <p:cNvPr id="84996" name="Picture 4" descr="http://www.cpc.ncep.noaa.gov/products/predictions/long_range/lead03/off03_prcp.gif"/>
          <p:cNvPicPr>
            <a:picLocks noChangeAspect="1" noChangeArrowheads="1"/>
          </p:cNvPicPr>
          <p:nvPr/>
        </p:nvPicPr>
        <p:blipFill>
          <a:blip r:embed="rId3" cstate="print"/>
          <a:srcRect/>
          <a:stretch>
            <a:fillRect/>
          </a:stretch>
        </p:blipFill>
        <p:spPr bwMode="auto">
          <a:xfrm>
            <a:off x="4724400" y="2514600"/>
            <a:ext cx="4191000" cy="3476875"/>
          </a:xfrm>
          <a:prstGeom prst="rect">
            <a:avLst/>
          </a:prstGeom>
          <a:noFill/>
        </p:spPr>
      </p:pic>
      <p:sp>
        <p:nvSpPr>
          <p:cNvPr id="4" name="TextBox 3"/>
          <p:cNvSpPr txBox="1"/>
          <p:nvPr/>
        </p:nvSpPr>
        <p:spPr>
          <a:xfrm>
            <a:off x="1828800" y="762000"/>
            <a:ext cx="4774897" cy="954107"/>
          </a:xfrm>
          <a:prstGeom prst="rect">
            <a:avLst/>
          </a:prstGeom>
          <a:noFill/>
        </p:spPr>
        <p:txBody>
          <a:bodyPr wrap="none" rtlCol="0">
            <a:spAutoFit/>
          </a:bodyPr>
          <a:lstStyle/>
          <a:p>
            <a:r>
              <a:rPr lang="en-US" dirty="0" smtClean="0"/>
              <a:t>      </a:t>
            </a:r>
            <a:r>
              <a:rPr lang="en-US" b="1" dirty="0" smtClean="0">
                <a:solidFill>
                  <a:srgbClr val="FFFF00"/>
                </a:solidFill>
              </a:rPr>
              <a:t>Climate Prediction Center</a:t>
            </a:r>
          </a:p>
          <a:p>
            <a:r>
              <a:rPr lang="en-US" b="1" dirty="0" smtClean="0">
                <a:solidFill>
                  <a:srgbClr val="FFFF00"/>
                </a:solidFill>
              </a:rPr>
              <a:t>      Winter Outlook 2010-2011</a:t>
            </a:r>
            <a:endParaRPr lang="en-US" b="1" dirty="0">
              <a:solidFill>
                <a:srgbClr val="FFFF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mtClean="0"/>
              <a:t>Maine Winter Wx. Hazards</a:t>
            </a:r>
          </a:p>
        </p:txBody>
      </p:sp>
      <p:sp>
        <p:nvSpPr>
          <p:cNvPr id="3" name="Text Placeholder 2"/>
          <p:cNvSpPr>
            <a:spLocks noGrp="1"/>
          </p:cNvSpPr>
          <p:nvPr>
            <p:ph type="body" sz="half" idx="1"/>
          </p:nvPr>
        </p:nvSpPr>
        <p:spPr>
          <a:xfrm>
            <a:off x="685800" y="1600200"/>
            <a:ext cx="3810000" cy="4114800"/>
          </a:xfrm>
        </p:spPr>
        <p:txBody>
          <a:bodyPr/>
          <a:lstStyle/>
          <a:p>
            <a:pPr>
              <a:defRPr/>
            </a:pPr>
            <a:r>
              <a:rPr lang="en-US" smtClean="0"/>
              <a:t>Strong Winds</a:t>
            </a:r>
          </a:p>
          <a:p>
            <a:pPr>
              <a:defRPr/>
            </a:pPr>
            <a:r>
              <a:rPr lang="en-US" smtClean="0"/>
              <a:t>Heavy Snow</a:t>
            </a:r>
          </a:p>
          <a:p>
            <a:pPr>
              <a:defRPr/>
            </a:pPr>
            <a:r>
              <a:rPr lang="en-US" smtClean="0"/>
              <a:t>Freezing Rain</a:t>
            </a:r>
          </a:p>
          <a:p>
            <a:pPr>
              <a:defRPr/>
            </a:pPr>
            <a:r>
              <a:rPr lang="en-US" smtClean="0"/>
              <a:t>Extreme Cold</a:t>
            </a:r>
          </a:p>
          <a:p>
            <a:pPr>
              <a:defRPr/>
            </a:pPr>
            <a:r>
              <a:rPr lang="en-US" smtClean="0"/>
              <a:t>High Surf/Seas</a:t>
            </a:r>
          </a:p>
          <a:p>
            <a:pPr>
              <a:buFontTx/>
              <a:buNone/>
              <a:defRPr/>
            </a:pPr>
            <a:endParaRPr lang="en-US" smtClean="0"/>
          </a:p>
        </p:txBody>
      </p:sp>
      <p:pic>
        <p:nvPicPr>
          <p:cNvPr id="17412" name="Picture 7" descr="SnowDeer"/>
          <p:cNvPicPr>
            <a:picLocks noChangeAspect="1" noChangeArrowheads="1"/>
          </p:cNvPicPr>
          <p:nvPr/>
        </p:nvPicPr>
        <p:blipFill>
          <a:blip r:embed="rId2" cstate="print"/>
          <a:srcRect/>
          <a:stretch>
            <a:fillRect/>
          </a:stretch>
        </p:blipFill>
        <p:spPr bwMode="auto">
          <a:xfrm>
            <a:off x="4114800" y="1981200"/>
            <a:ext cx="4572000" cy="3429000"/>
          </a:xfrm>
          <a:prstGeom prst="rect">
            <a:avLst/>
          </a:prstGeom>
          <a:noFill/>
          <a:ln w="19050">
            <a:solidFill>
              <a:schemeClr val="bg1"/>
            </a:solid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txBox="1">
            <a:spLocks noGrp="1"/>
          </p:cNvSpPr>
          <p:nvPr/>
        </p:nvSpPr>
        <p:spPr bwMode="auto">
          <a:xfrm>
            <a:off x="457200" y="6245225"/>
            <a:ext cx="2133600" cy="476250"/>
          </a:xfrm>
          <a:prstGeom prst="rect">
            <a:avLst/>
          </a:prstGeom>
          <a:noFill/>
          <a:ln>
            <a:miter lim="800000"/>
            <a:headEnd/>
            <a:tailEnd/>
          </a:ln>
        </p:spPr>
        <p:txBody>
          <a:bodyPr anchor="b"/>
          <a:lstStyle/>
          <a:p>
            <a:pPr eaLnBrk="1" hangingPunct="1">
              <a:defRPr/>
            </a:pPr>
            <a:fld id="{C1FE5E9F-8880-4F96-8E69-31E745D1AA1F}" type="datetime1">
              <a:rPr lang="en-US" sz="1400">
                <a:effectLst>
                  <a:outerShdw blurRad="38100" dist="38100" dir="2700000" algn="tl">
                    <a:srgbClr val="000000"/>
                  </a:outerShdw>
                </a:effectLst>
                <a:latin typeface="Arial" pitchFamily="34" charset="0"/>
              </a:rPr>
              <a:pPr eaLnBrk="1" hangingPunct="1">
                <a:defRPr/>
              </a:pPr>
              <a:t>10/11/2010</a:t>
            </a:fld>
            <a:endParaRPr lang="en-US" sz="1400">
              <a:effectLst>
                <a:outerShdw blurRad="38100" dist="38100" dir="2700000" algn="tl">
                  <a:srgbClr val="000000"/>
                </a:outerShdw>
              </a:effectLst>
              <a:latin typeface="Arial" pitchFamily="34" charset="0"/>
            </a:endParaRPr>
          </a:p>
        </p:txBody>
      </p:sp>
      <p:sp>
        <p:nvSpPr>
          <p:cNvPr id="5" name="Slide Number Placeholder 5"/>
          <p:cNvSpPr txBox="1">
            <a:spLocks noGrp="1"/>
          </p:cNvSpPr>
          <p:nvPr/>
        </p:nvSpPr>
        <p:spPr bwMode="auto">
          <a:xfrm>
            <a:off x="6553200" y="6245225"/>
            <a:ext cx="2133600" cy="476250"/>
          </a:xfrm>
          <a:prstGeom prst="rect">
            <a:avLst/>
          </a:prstGeom>
          <a:noFill/>
          <a:ln>
            <a:miter lim="800000"/>
            <a:headEnd/>
            <a:tailEnd/>
          </a:ln>
        </p:spPr>
        <p:txBody>
          <a:bodyPr anchor="b"/>
          <a:lstStyle/>
          <a:p>
            <a:pPr algn="r" eaLnBrk="1" hangingPunct="1">
              <a:defRPr/>
            </a:pPr>
            <a:fld id="{27CA71BB-2609-49A8-8286-272097B51CAB}" type="slidenum">
              <a:rPr lang="en-US" sz="1400">
                <a:effectLst>
                  <a:outerShdw blurRad="38100" dist="38100" dir="2700000" algn="tl">
                    <a:srgbClr val="000000"/>
                  </a:outerShdw>
                </a:effectLst>
                <a:latin typeface="Arial" pitchFamily="34" charset="0"/>
              </a:rPr>
              <a:pPr algn="r" eaLnBrk="1" hangingPunct="1">
                <a:defRPr/>
              </a:pPr>
              <a:t>19</a:t>
            </a:fld>
            <a:endParaRPr lang="en-US" sz="1400">
              <a:effectLst>
                <a:outerShdw blurRad="38100" dist="38100" dir="2700000" algn="tl">
                  <a:srgbClr val="000000"/>
                </a:outerShdw>
              </a:effectLst>
              <a:latin typeface="Arial" pitchFamily="34" charset="0"/>
            </a:endParaRPr>
          </a:p>
        </p:txBody>
      </p:sp>
      <p:pic>
        <p:nvPicPr>
          <p:cNvPr id="82948" name="Picture 2" descr="newengland_snowfall"/>
          <p:cNvPicPr>
            <a:picLocks noGrp="1" noChangeAspect="1" noChangeArrowheads="1"/>
          </p:cNvPicPr>
          <p:nvPr>
            <p:ph idx="4294967295"/>
          </p:nvPr>
        </p:nvPicPr>
        <p:blipFill>
          <a:blip r:embed="rId2" cstate="print"/>
          <a:srcRect/>
          <a:stretch>
            <a:fillRect/>
          </a:stretch>
        </p:blipFill>
        <p:spPr>
          <a:xfrm>
            <a:off x="1447800" y="762000"/>
            <a:ext cx="6248400" cy="5446713"/>
          </a:xfrm>
          <a:ln w="19050">
            <a:solidFill>
              <a:schemeClr val="bg1"/>
            </a:solidFill>
          </a:ln>
        </p:spPr>
      </p:pic>
      <p:sp>
        <p:nvSpPr>
          <p:cNvPr id="1177603" name="Rectangle 3"/>
          <p:cNvSpPr>
            <a:spLocks noGrp="1" noChangeArrowheads="1"/>
          </p:cNvSpPr>
          <p:nvPr>
            <p:ph type="title" idx="4294967295"/>
          </p:nvPr>
        </p:nvSpPr>
        <p:spPr>
          <a:xfrm>
            <a:off x="457200" y="-152400"/>
            <a:ext cx="8229600" cy="1143000"/>
          </a:xfrm>
        </p:spPr>
        <p:txBody>
          <a:bodyPr/>
          <a:lstStyle/>
          <a:p>
            <a:pPr eaLnBrk="1" hangingPunct="1">
              <a:defRPr/>
            </a:pPr>
            <a:r>
              <a:rPr lang="en-US" sz="3200" smtClean="0">
                <a:effectLst>
                  <a:outerShdw blurRad="38100" dist="38100" dir="2700000" algn="tl">
                    <a:srgbClr val="C0C0C0"/>
                  </a:outerShdw>
                </a:effectLst>
              </a:rPr>
              <a:t>Annual Snowfall (inches</a:t>
            </a:r>
            <a:r>
              <a:rPr lang="en-US" smtClean="0">
                <a:effectLst>
                  <a:outerShdw blurRad="38100" dist="38100" dir="2700000" algn="tl">
                    <a:srgbClr val="C0C0C0"/>
                  </a:outerShdw>
                </a:effectLst>
              </a:rPr>
              <a:t>)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p:cNvSpPr>
            <a:spLocks noGrp="1" noChangeArrowheads="1"/>
          </p:cNvSpPr>
          <p:nvPr>
            <p:ph type="title"/>
          </p:nvPr>
        </p:nvSpPr>
        <p:spPr/>
        <p:txBody>
          <a:bodyPr/>
          <a:lstStyle/>
          <a:p>
            <a:pPr>
              <a:defRPr/>
            </a:pPr>
            <a:r>
              <a:rPr lang="en-US" smtClean="0"/>
              <a:t>Presentation Outline</a:t>
            </a:r>
          </a:p>
        </p:txBody>
      </p:sp>
      <p:sp>
        <p:nvSpPr>
          <p:cNvPr id="12293" name="Rectangle 5"/>
          <p:cNvSpPr>
            <a:spLocks noGrp="1" noChangeArrowheads="1"/>
          </p:cNvSpPr>
          <p:nvPr>
            <p:ph type="body" sz="half" idx="1"/>
          </p:nvPr>
        </p:nvSpPr>
        <p:spPr>
          <a:xfrm>
            <a:off x="685800" y="1371600"/>
            <a:ext cx="3810000" cy="4114800"/>
          </a:xfrm>
        </p:spPr>
        <p:txBody>
          <a:bodyPr/>
          <a:lstStyle/>
          <a:p>
            <a:pPr>
              <a:defRPr/>
            </a:pPr>
            <a:r>
              <a:rPr lang="en-US" sz="2000" dirty="0" smtClean="0"/>
              <a:t>Our agency &amp; mission</a:t>
            </a:r>
          </a:p>
          <a:p>
            <a:pPr>
              <a:defRPr/>
            </a:pPr>
            <a:r>
              <a:rPr lang="en-US" sz="2000" dirty="0" smtClean="0"/>
              <a:t>Our local office</a:t>
            </a:r>
          </a:p>
          <a:p>
            <a:pPr>
              <a:defRPr/>
            </a:pPr>
            <a:r>
              <a:rPr lang="en-US" sz="2000" dirty="0" smtClean="0"/>
              <a:t>weather.gov/car</a:t>
            </a:r>
          </a:p>
          <a:p>
            <a:pPr>
              <a:defRPr/>
            </a:pPr>
            <a:r>
              <a:rPr lang="en-US" sz="2000" dirty="0" smtClean="0"/>
              <a:t>Winter Weather Challenges</a:t>
            </a:r>
          </a:p>
          <a:p>
            <a:pPr>
              <a:defRPr/>
            </a:pPr>
            <a:r>
              <a:rPr lang="en-US" sz="2000" dirty="0" smtClean="0"/>
              <a:t>Weather Safety</a:t>
            </a:r>
          </a:p>
          <a:p>
            <a:pPr>
              <a:defRPr/>
            </a:pPr>
            <a:r>
              <a:rPr lang="en-US" sz="2000" dirty="0" smtClean="0"/>
              <a:t>Winter </a:t>
            </a:r>
            <a:r>
              <a:rPr lang="en-US" sz="2000" dirty="0" err="1" smtClean="0"/>
              <a:t>Wx</a:t>
            </a:r>
            <a:r>
              <a:rPr lang="en-US" sz="2000" dirty="0" smtClean="0"/>
              <a:t>. Criteria</a:t>
            </a:r>
          </a:p>
          <a:p>
            <a:pPr>
              <a:defRPr/>
            </a:pPr>
            <a:r>
              <a:rPr lang="en-US" sz="2000" dirty="0" smtClean="0"/>
              <a:t>You’re Role</a:t>
            </a:r>
          </a:p>
          <a:p>
            <a:pPr>
              <a:defRPr/>
            </a:pPr>
            <a:r>
              <a:rPr lang="en-US" sz="2000" dirty="0" smtClean="0"/>
              <a:t>Contact information</a:t>
            </a:r>
          </a:p>
          <a:p>
            <a:pPr>
              <a:defRPr/>
            </a:pPr>
            <a:endParaRPr lang="en-US" sz="2000" dirty="0" smtClean="0"/>
          </a:p>
        </p:txBody>
      </p:sp>
      <p:pic>
        <p:nvPicPr>
          <p:cNvPr id="7172" name="Picture 7" descr="DSC01044"/>
          <p:cNvPicPr>
            <a:picLocks noChangeAspect="1" noChangeArrowheads="1"/>
          </p:cNvPicPr>
          <p:nvPr/>
        </p:nvPicPr>
        <p:blipFill>
          <a:blip r:embed="rId2" cstate="print"/>
          <a:srcRect/>
          <a:stretch>
            <a:fillRect/>
          </a:stretch>
        </p:blipFill>
        <p:spPr bwMode="auto">
          <a:xfrm>
            <a:off x="4495800" y="1447800"/>
            <a:ext cx="3543300" cy="4724400"/>
          </a:xfrm>
          <a:prstGeom prst="rect">
            <a:avLst/>
          </a:prstGeom>
          <a:noFill/>
          <a:ln w="19050">
            <a:solidFill>
              <a:schemeClr val="bg1"/>
            </a:solidFill>
            <a:miter lim="800000"/>
            <a:headEnd/>
            <a:tailEnd/>
          </a:ln>
        </p:spPr>
      </p:pic>
      <p:pic>
        <p:nvPicPr>
          <p:cNvPr id="7176" name="Picture 8" descr="100_0944"/>
          <p:cNvPicPr>
            <a:picLocks noChangeAspect="1" noChangeArrowheads="1"/>
          </p:cNvPicPr>
          <p:nvPr/>
        </p:nvPicPr>
        <p:blipFill>
          <a:blip r:embed="rId3" cstate="print"/>
          <a:srcRect/>
          <a:stretch>
            <a:fillRect/>
          </a:stretch>
        </p:blipFill>
        <p:spPr bwMode="auto">
          <a:xfrm>
            <a:off x="3962400" y="1905000"/>
            <a:ext cx="4984750" cy="3738563"/>
          </a:xfrm>
          <a:prstGeom prst="rect">
            <a:avLst/>
          </a:prstGeom>
          <a:noFill/>
          <a:ln w="19050">
            <a:solidFill>
              <a:schemeClr val="bg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6"/>
                                        </p:tgtEl>
                                        <p:attrNameLst>
                                          <p:attrName>style.visibility</p:attrName>
                                        </p:attrNameLst>
                                      </p:cBhvr>
                                      <p:to>
                                        <p:strVal val="visible"/>
                                      </p:to>
                                    </p:set>
                                    <p:animEffect transition="in" filter="fade">
                                      <p:cBhvr>
                                        <p:cTn id="7" dur="20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txBox="1">
            <a:spLocks noGrp="1"/>
          </p:cNvSpPr>
          <p:nvPr/>
        </p:nvSpPr>
        <p:spPr bwMode="auto">
          <a:xfrm>
            <a:off x="6553200" y="6245225"/>
            <a:ext cx="2133600" cy="476250"/>
          </a:xfrm>
          <a:prstGeom prst="rect">
            <a:avLst/>
          </a:prstGeom>
          <a:noFill/>
          <a:ln>
            <a:miter lim="800000"/>
            <a:headEnd/>
            <a:tailEnd/>
          </a:ln>
        </p:spPr>
        <p:txBody>
          <a:bodyPr anchor="b"/>
          <a:lstStyle/>
          <a:p>
            <a:pPr algn="r" eaLnBrk="1" hangingPunct="1">
              <a:defRPr/>
            </a:pPr>
            <a:fld id="{8B81B2E1-C7B4-415E-9BFB-7EFBF373603C}" type="slidenum">
              <a:rPr lang="en-US" sz="1400">
                <a:effectLst>
                  <a:outerShdw blurRad="38100" dist="38100" dir="2700000" algn="tl">
                    <a:srgbClr val="000000"/>
                  </a:outerShdw>
                </a:effectLst>
                <a:latin typeface="Arial" pitchFamily="34" charset="0"/>
              </a:rPr>
              <a:pPr algn="r" eaLnBrk="1" hangingPunct="1">
                <a:defRPr/>
              </a:pPr>
              <a:t>20</a:t>
            </a:fld>
            <a:endParaRPr lang="en-US" sz="1400">
              <a:effectLst>
                <a:outerShdw blurRad="38100" dist="38100" dir="2700000" algn="tl">
                  <a:srgbClr val="000000"/>
                </a:outerShdw>
              </a:effectLst>
              <a:latin typeface="Arial" pitchFamily="34" charset="0"/>
            </a:endParaRPr>
          </a:p>
        </p:txBody>
      </p:sp>
      <p:sp>
        <p:nvSpPr>
          <p:cNvPr id="1179650" name="Rectangle 2"/>
          <p:cNvSpPr>
            <a:spLocks noGrp="1" noChangeArrowheads="1"/>
          </p:cNvSpPr>
          <p:nvPr>
            <p:ph type="title" idx="4294967295"/>
          </p:nvPr>
        </p:nvSpPr>
        <p:spPr>
          <a:xfrm>
            <a:off x="381000" y="0"/>
            <a:ext cx="8229600" cy="685800"/>
          </a:xfrm>
        </p:spPr>
        <p:txBody>
          <a:bodyPr anchorCtr="1"/>
          <a:lstStyle/>
          <a:p>
            <a:pPr eaLnBrk="1" hangingPunct="1">
              <a:defRPr/>
            </a:pPr>
            <a:r>
              <a:rPr lang="en-US" sz="3200" smtClean="0">
                <a:effectLst>
                  <a:outerShdw blurRad="38100" dist="38100" dir="2700000" algn="tl">
                    <a:srgbClr val="C0C0C0"/>
                  </a:outerShdw>
                </a:effectLst>
              </a:rPr>
              <a:t>Days with Freezing Precipitation</a:t>
            </a:r>
          </a:p>
        </p:txBody>
      </p:sp>
      <p:pic>
        <p:nvPicPr>
          <p:cNvPr id="83973" name="Picture 3" descr="newengland_ice days"/>
          <p:cNvPicPr>
            <a:picLocks noGrp="1" noChangeAspect="1" noChangeArrowheads="1"/>
          </p:cNvPicPr>
          <p:nvPr>
            <p:ph idx="4294967295"/>
          </p:nvPr>
        </p:nvPicPr>
        <p:blipFill>
          <a:blip r:embed="rId2" cstate="print"/>
          <a:srcRect/>
          <a:stretch>
            <a:fillRect/>
          </a:stretch>
        </p:blipFill>
        <p:spPr>
          <a:xfrm>
            <a:off x="1371600" y="914400"/>
            <a:ext cx="6324600" cy="5513388"/>
          </a:xfrm>
          <a:ln w="19050">
            <a:solidFill>
              <a:schemeClr val="bg1"/>
            </a:solid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Rectangle 4"/>
          <p:cNvSpPr>
            <a:spLocks noGrp="1" noChangeArrowheads="1"/>
          </p:cNvSpPr>
          <p:nvPr>
            <p:ph type="title"/>
          </p:nvPr>
        </p:nvSpPr>
        <p:spPr/>
        <p:txBody>
          <a:bodyPr/>
          <a:lstStyle/>
          <a:p>
            <a:pPr>
              <a:defRPr/>
            </a:pPr>
            <a:r>
              <a:rPr lang="en-US"/>
              <a:t>www.weather.gov/car</a:t>
            </a:r>
          </a:p>
        </p:txBody>
      </p:sp>
      <p:sp>
        <p:nvSpPr>
          <p:cNvPr id="64517" name="Rectangle 5"/>
          <p:cNvSpPr>
            <a:spLocks noGrp="1" noChangeArrowheads="1"/>
          </p:cNvSpPr>
          <p:nvPr>
            <p:ph type="body" sz="half" idx="1"/>
          </p:nvPr>
        </p:nvSpPr>
        <p:spPr/>
        <p:txBody>
          <a:bodyPr/>
          <a:lstStyle/>
          <a:p>
            <a:pPr>
              <a:defRPr/>
            </a:pPr>
            <a:r>
              <a:rPr lang="en-US"/>
              <a:t>Example Storm Total Snowfall graphic</a:t>
            </a:r>
          </a:p>
        </p:txBody>
      </p:sp>
      <p:pic>
        <p:nvPicPr>
          <p:cNvPr id="64519" name="Picture 2" descr="http://www.erh.noaa.gov/er/car/winter/StormTotalSnowFcst.png"/>
          <p:cNvPicPr>
            <a:picLocks noGrp="1" noChangeAspect="1" noChangeArrowheads="1"/>
          </p:cNvPicPr>
          <p:nvPr>
            <p:ph sz="half" idx="2"/>
          </p:nvPr>
        </p:nvPicPr>
        <p:blipFill>
          <a:blip r:embed="rId2" cstate="print"/>
          <a:srcRect/>
          <a:stretch>
            <a:fillRect/>
          </a:stretch>
        </p:blipFill>
        <p:spPr>
          <a:xfrm>
            <a:off x="5070475" y="1600200"/>
            <a:ext cx="3194050" cy="4525963"/>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Coastal Storms</a:t>
            </a:r>
            <a:endParaRPr lang="en-US" dirty="0"/>
          </a:p>
        </p:txBody>
      </p:sp>
      <p:sp>
        <p:nvSpPr>
          <p:cNvPr id="3" name="Text Placeholder 2"/>
          <p:cNvSpPr>
            <a:spLocks noGrp="1"/>
          </p:cNvSpPr>
          <p:nvPr>
            <p:ph type="body" sz="half" idx="1"/>
          </p:nvPr>
        </p:nvSpPr>
        <p:spPr>
          <a:xfrm>
            <a:off x="304800" y="1981200"/>
            <a:ext cx="3810000" cy="4114800"/>
          </a:xfrm>
        </p:spPr>
        <p:txBody>
          <a:bodyPr/>
          <a:lstStyle/>
          <a:p>
            <a:pPr>
              <a:defRPr/>
            </a:pPr>
            <a:r>
              <a:rPr lang="en-US" dirty="0" smtClean="0"/>
              <a:t>Low tracking up the coast</a:t>
            </a:r>
          </a:p>
          <a:p>
            <a:pPr>
              <a:defRPr/>
            </a:pPr>
            <a:r>
              <a:rPr lang="en-US" dirty="0" smtClean="0"/>
              <a:t>Deepening pressure</a:t>
            </a:r>
          </a:p>
          <a:p>
            <a:pPr>
              <a:defRPr/>
            </a:pPr>
            <a:r>
              <a:rPr lang="en-US" dirty="0" smtClean="0"/>
              <a:t>High winds, snow, ice, high seas, etc.</a:t>
            </a:r>
            <a:endParaRPr lang="en-US" dirty="0"/>
          </a:p>
        </p:txBody>
      </p:sp>
      <p:pic>
        <p:nvPicPr>
          <p:cNvPr id="22532" name="Picture 2"/>
          <p:cNvPicPr>
            <a:picLocks noChangeAspect="1" noChangeArrowheads="1"/>
          </p:cNvPicPr>
          <p:nvPr/>
        </p:nvPicPr>
        <p:blipFill>
          <a:blip r:embed="rId2" cstate="print"/>
          <a:srcRect/>
          <a:stretch>
            <a:fillRect/>
          </a:stretch>
        </p:blipFill>
        <p:spPr bwMode="auto">
          <a:xfrm>
            <a:off x="4038600" y="1524000"/>
            <a:ext cx="4829175" cy="4187825"/>
          </a:xfrm>
          <a:prstGeom prst="rect">
            <a:avLst/>
          </a:prstGeom>
          <a:noFill/>
          <a:ln w="9525">
            <a:noFill/>
            <a:miter lim="800000"/>
            <a:headEnd/>
            <a:tailEnd/>
          </a:ln>
        </p:spPr>
      </p:pic>
      <p:pic>
        <p:nvPicPr>
          <p:cNvPr id="76803" name="Picture 3"/>
          <p:cNvPicPr>
            <a:picLocks noChangeAspect="1" noChangeArrowheads="1"/>
          </p:cNvPicPr>
          <p:nvPr/>
        </p:nvPicPr>
        <p:blipFill>
          <a:blip r:embed="rId3" cstate="print"/>
          <a:srcRect/>
          <a:stretch>
            <a:fillRect/>
          </a:stretch>
        </p:blipFill>
        <p:spPr bwMode="auto">
          <a:xfrm>
            <a:off x="3962400" y="1295400"/>
            <a:ext cx="5067300" cy="4878388"/>
          </a:xfrm>
          <a:prstGeom prst="rect">
            <a:avLst/>
          </a:prstGeom>
          <a:noFill/>
          <a:ln w="19050">
            <a:solidFill>
              <a:schemeClr val="bg1"/>
            </a:solidFill>
            <a:miter lim="800000"/>
            <a:headEnd/>
            <a:tailEnd/>
          </a:ln>
        </p:spPr>
      </p:pic>
      <p:pic>
        <p:nvPicPr>
          <p:cNvPr id="76805" name="Picture 5"/>
          <p:cNvPicPr>
            <a:picLocks noChangeAspect="1" noChangeArrowheads="1"/>
          </p:cNvPicPr>
          <p:nvPr/>
        </p:nvPicPr>
        <p:blipFill>
          <a:blip r:embed="rId4" cstate="print"/>
          <a:srcRect/>
          <a:stretch>
            <a:fillRect/>
          </a:stretch>
        </p:blipFill>
        <p:spPr bwMode="auto">
          <a:xfrm>
            <a:off x="4419600" y="1143000"/>
            <a:ext cx="4038600" cy="5394325"/>
          </a:xfrm>
          <a:prstGeom prst="rect">
            <a:avLst/>
          </a:prstGeom>
          <a:noFill/>
          <a:ln w="19050">
            <a:solidFill>
              <a:schemeClr val="bg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803"/>
                                        </p:tgtEl>
                                        <p:attrNameLst>
                                          <p:attrName>style.visibility</p:attrName>
                                        </p:attrNameLst>
                                      </p:cBhvr>
                                      <p:to>
                                        <p:strVal val="visible"/>
                                      </p:to>
                                    </p:set>
                                    <p:animEffect transition="in" filter="fade">
                                      <p:cBhvr>
                                        <p:cTn id="7" dur="2000"/>
                                        <p:tgtEl>
                                          <p:spTgt spid="76803"/>
                                        </p:tgtEl>
                                      </p:cBhvr>
                                    </p:animEffect>
                                  </p:childTnLst>
                                  <p:subTnLst>
                                    <p:set>
                                      <p:cBhvr override="childStyle">
                                        <p:cTn dur="1" fill="hold" display="0" masterRel="nextClick" afterEffect="1"/>
                                        <p:tgtEl>
                                          <p:spTgt spid="7680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6805"/>
                                        </p:tgtEl>
                                        <p:attrNameLst>
                                          <p:attrName>style.visibility</p:attrName>
                                        </p:attrNameLst>
                                      </p:cBhvr>
                                      <p:to>
                                        <p:strVal val="visible"/>
                                      </p:to>
                                    </p:set>
                                    <p:animEffect transition="in" filter="fade">
                                      <p:cBhvr>
                                        <p:cTn id="12" dur="2000"/>
                                        <p:tgtEl>
                                          <p:spTgt spid="76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factors contributing to ss"/>
          <p:cNvPicPr>
            <a:picLocks noChangeAspect="1" noChangeArrowheads="1"/>
          </p:cNvPicPr>
          <p:nvPr/>
        </p:nvPicPr>
        <p:blipFill>
          <a:blip r:embed="rId2" cstate="print"/>
          <a:srcRect/>
          <a:stretch>
            <a:fillRect/>
          </a:stretch>
        </p:blipFill>
        <p:spPr>
          <a:xfrm>
            <a:off x="838200" y="1143000"/>
            <a:ext cx="7696200" cy="5311180"/>
          </a:xfrm>
          <a:prstGeom prst="rect">
            <a:avLst/>
          </a:prstGeom>
          <a:noFill/>
        </p:spPr>
      </p:pic>
      <p:sp>
        <p:nvSpPr>
          <p:cNvPr id="3" name="TextBox 2"/>
          <p:cNvSpPr txBox="1"/>
          <p:nvPr/>
        </p:nvSpPr>
        <p:spPr>
          <a:xfrm>
            <a:off x="1981200" y="304800"/>
            <a:ext cx="4419600" cy="584775"/>
          </a:xfrm>
          <a:prstGeom prst="rect">
            <a:avLst/>
          </a:prstGeom>
          <a:noFill/>
        </p:spPr>
        <p:txBody>
          <a:bodyPr wrap="square" rtlCol="0">
            <a:spAutoFit/>
          </a:bodyPr>
          <a:lstStyle/>
          <a:p>
            <a:r>
              <a:rPr lang="en-US" dirty="0" smtClean="0"/>
              <a:t>              </a:t>
            </a:r>
            <a:r>
              <a:rPr lang="en-US" sz="3200" b="1" dirty="0" smtClean="0">
                <a:solidFill>
                  <a:srgbClr val="FFFF00"/>
                </a:solidFill>
              </a:rPr>
              <a:t>Nor Easter</a:t>
            </a:r>
            <a:endParaRPr lang="en-US" sz="3200" b="1" dirty="0">
              <a:solidFill>
                <a:srgbClr val="FFFF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Documents and Settings\User\My Documents\My Pictures\Screen Saver\Jan 20 Winter Storm.jpg"/>
          <p:cNvPicPr>
            <a:picLocks noChangeAspect="1" noChangeArrowheads="1"/>
          </p:cNvPicPr>
          <p:nvPr/>
        </p:nvPicPr>
        <p:blipFill>
          <a:blip r:embed="rId2" cstate="print"/>
          <a:srcRect/>
          <a:stretch>
            <a:fillRect/>
          </a:stretch>
        </p:blipFill>
        <p:spPr bwMode="auto">
          <a:xfrm>
            <a:off x="-609600" y="0"/>
            <a:ext cx="11699875" cy="9718675"/>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4"/>
          <p:cNvSpPr>
            <a:spLocks noGrp="1" noChangeArrowheads="1"/>
          </p:cNvSpPr>
          <p:nvPr>
            <p:ph type="title"/>
          </p:nvPr>
        </p:nvSpPr>
        <p:spPr/>
        <p:txBody>
          <a:bodyPr/>
          <a:lstStyle/>
          <a:p>
            <a:pPr>
              <a:defRPr/>
            </a:pPr>
            <a:r>
              <a:rPr lang="en-US" dirty="0" smtClean="0"/>
              <a:t>Blizzards</a:t>
            </a:r>
            <a:endParaRPr lang="en-US" dirty="0"/>
          </a:p>
        </p:txBody>
      </p:sp>
      <p:sp>
        <p:nvSpPr>
          <p:cNvPr id="33797" name="Rectangle 5"/>
          <p:cNvSpPr>
            <a:spLocks noGrp="1" noChangeArrowheads="1"/>
          </p:cNvSpPr>
          <p:nvPr>
            <p:ph type="body" sz="half" idx="1"/>
          </p:nvPr>
        </p:nvSpPr>
        <p:spPr>
          <a:xfrm>
            <a:off x="685800" y="1295400"/>
            <a:ext cx="3810000" cy="4114800"/>
          </a:xfrm>
        </p:spPr>
        <p:txBody>
          <a:bodyPr/>
          <a:lstStyle/>
          <a:p>
            <a:pPr>
              <a:defRPr/>
            </a:pPr>
            <a:r>
              <a:rPr lang="en-US" dirty="0"/>
              <a:t>Sustained winds or gusts 35 mph or more</a:t>
            </a:r>
          </a:p>
          <a:p>
            <a:pPr>
              <a:defRPr/>
            </a:pPr>
            <a:r>
              <a:rPr lang="en-US" dirty="0"/>
              <a:t>Accompanied by falling </a:t>
            </a:r>
            <a:r>
              <a:rPr lang="en-US" u="sng" dirty="0"/>
              <a:t>and/or</a:t>
            </a:r>
            <a:r>
              <a:rPr lang="en-US" dirty="0"/>
              <a:t> blowing snow </a:t>
            </a:r>
          </a:p>
          <a:p>
            <a:pPr>
              <a:defRPr/>
            </a:pPr>
            <a:r>
              <a:rPr lang="en-US" dirty="0"/>
              <a:t>Frequently reduces visibility to ¼ mile or less for 3 or more hours</a:t>
            </a:r>
          </a:p>
          <a:p>
            <a:pPr>
              <a:defRPr/>
            </a:pPr>
            <a:endParaRPr lang="en-US" dirty="0"/>
          </a:p>
          <a:p>
            <a:pPr>
              <a:defRPr/>
            </a:pPr>
            <a:endParaRPr lang="en-US" dirty="0"/>
          </a:p>
        </p:txBody>
      </p:sp>
      <p:pic>
        <p:nvPicPr>
          <p:cNvPr id="33799" name="Picture 7" descr="NWS-Carbou-1-small"/>
          <p:cNvPicPr>
            <a:picLocks noGrp="1" noChangeAspect="1" noChangeArrowheads="1"/>
          </p:cNvPicPr>
          <p:nvPr>
            <p:ph sz="half" idx="2"/>
          </p:nvPr>
        </p:nvPicPr>
        <p:blipFill>
          <a:blip r:embed="rId2" cstate="print"/>
          <a:srcRect/>
          <a:stretch>
            <a:fillRect/>
          </a:stretch>
        </p:blipFill>
        <p:spPr>
          <a:xfrm>
            <a:off x="4648200" y="2286000"/>
            <a:ext cx="4038600" cy="3028950"/>
          </a:xfrm>
          <a:ln w="19050">
            <a:solidFill>
              <a:schemeClr val="bg1"/>
            </a:solid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990600" y="1676400"/>
            <a:ext cx="7010400" cy="4255069"/>
          </a:xfrm>
          <a:prstGeom prst="rect">
            <a:avLst/>
          </a:prstGeom>
          <a:noFill/>
          <a:ln w="12700" cap="sq">
            <a:noFill/>
            <a:miter lim="800000"/>
            <a:headEnd type="none" w="sm" len="sm"/>
            <a:tailEnd type="none" w="sm" len="sm"/>
          </a:ln>
          <a:effectLst/>
        </p:spPr>
      </p:pic>
      <p:sp>
        <p:nvSpPr>
          <p:cNvPr id="3" name="TextBox 2"/>
          <p:cNvSpPr txBox="1"/>
          <p:nvPr/>
        </p:nvSpPr>
        <p:spPr>
          <a:xfrm>
            <a:off x="1828800" y="381000"/>
            <a:ext cx="5638800" cy="769441"/>
          </a:xfrm>
          <a:prstGeom prst="rect">
            <a:avLst/>
          </a:prstGeom>
          <a:noFill/>
        </p:spPr>
        <p:txBody>
          <a:bodyPr wrap="square" rtlCol="0">
            <a:spAutoFit/>
          </a:bodyPr>
          <a:lstStyle/>
          <a:p>
            <a:r>
              <a:rPr lang="en-US" sz="4400" dirty="0" smtClean="0">
                <a:solidFill>
                  <a:srgbClr val="FFFF00"/>
                </a:solidFill>
              </a:rPr>
              <a:t>   Precipitation Types</a:t>
            </a:r>
            <a:endParaRPr lang="en-US" sz="4400" dirty="0">
              <a:solidFill>
                <a:srgbClr val="FFFF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Vertical temperature profile for snow"/>
          <p:cNvPicPr>
            <a:picLocks noChangeAspect="1" noChangeArrowheads="1"/>
          </p:cNvPicPr>
          <p:nvPr/>
        </p:nvPicPr>
        <p:blipFill>
          <a:blip r:embed="rId2" cstate="print"/>
          <a:srcRect/>
          <a:stretch>
            <a:fillRect/>
          </a:stretch>
        </p:blipFill>
        <p:spPr bwMode="auto">
          <a:xfrm>
            <a:off x="4953000" y="1219200"/>
            <a:ext cx="3951675" cy="5257800"/>
          </a:xfrm>
          <a:prstGeom prst="rect">
            <a:avLst/>
          </a:prstGeom>
          <a:noFill/>
        </p:spPr>
      </p:pic>
      <p:sp>
        <p:nvSpPr>
          <p:cNvPr id="4" name="TextBox 3"/>
          <p:cNvSpPr txBox="1"/>
          <p:nvPr/>
        </p:nvSpPr>
        <p:spPr>
          <a:xfrm>
            <a:off x="533400" y="1295400"/>
            <a:ext cx="3999298" cy="954107"/>
          </a:xfrm>
          <a:prstGeom prst="rect">
            <a:avLst/>
          </a:prstGeom>
          <a:noFill/>
        </p:spPr>
        <p:txBody>
          <a:bodyPr wrap="square" rtlCol="0">
            <a:spAutoFit/>
          </a:bodyPr>
          <a:lstStyle/>
          <a:p>
            <a:pPr>
              <a:buFont typeface="Wingdings" pitchFamily="2" charset="2"/>
              <a:buChar char="Ø"/>
            </a:pPr>
            <a:r>
              <a:rPr lang="en-US" dirty="0" smtClean="0">
                <a:solidFill>
                  <a:srgbClr val="FFFF00"/>
                </a:solidFill>
              </a:rPr>
              <a:t>Entire Column is Below</a:t>
            </a:r>
          </a:p>
          <a:p>
            <a:r>
              <a:rPr lang="en-US" dirty="0" smtClean="0">
                <a:solidFill>
                  <a:srgbClr val="FFFF00"/>
                </a:solidFill>
              </a:rPr>
              <a:t>    Freezing</a:t>
            </a:r>
            <a:endParaRPr lang="en-US" dirty="0">
              <a:solidFill>
                <a:srgbClr val="FFFF00"/>
              </a:solidFill>
            </a:endParaRPr>
          </a:p>
        </p:txBody>
      </p:sp>
      <p:sp>
        <p:nvSpPr>
          <p:cNvPr id="6" name="TextBox 5"/>
          <p:cNvSpPr txBox="1"/>
          <p:nvPr/>
        </p:nvSpPr>
        <p:spPr>
          <a:xfrm>
            <a:off x="3048000" y="228600"/>
            <a:ext cx="2438400" cy="769441"/>
          </a:xfrm>
          <a:prstGeom prst="rect">
            <a:avLst/>
          </a:prstGeom>
          <a:noFill/>
        </p:spPr>
        <p:txBody>
          <a:bodyPr wrap="square" rtlCol="0">
            <a:spAutoFit/>
          </a:bodyPr>
          <a:lstStyle/>
          <a:p>
            <a:r>
              <a:rPr lang="en-US" dirty="0" smtClean="0">
                <a:solidFill>
                  <a:srgbClr val="FFFF00"/>
                </a:solidFill>
              </a:rPr>
              <a:t>      </a:t>
            </a:r>
            <a:r>
              <a:rPr lang="en-US" sz="4400" dirty="0" smtClean="0">
                <a:solidFill>
                  <a:srgbClr val="FFFF00"/>
                </a:solidFill>
              </a:rPr>
              <a:t>SNOW</a:t>
            </a:r>
            <a:endParaRPr lang="en-US" sz="4400" dirty="0">
              <a:solidFill>
                <a:srgbClr val="FFFF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Vertical temperature profile for sleet"/>
          <p:cNvPicPr>
            <a:picLocks noChangeAspect="1" noChangeArrowheads="1"/>
          </p:cNvPicPr>
          <p:nvPr/>
        </p:nvPicPr>
        <p:blipFill>
          <a:blip r:embed="rId2" cstate="print"/>
          <a:srcRect/>
          <a:stretch>
            <a:fillRect/>
          </a:stretch>
        </p:blipFill>
        <p:spPr bwMode="auto">
          <a:xfrm>
            <a:off x="5410200" y="1295400"/>
            <a:ext cx="3429000" cy="4800600"/>
          </a:xfrm>
          <a:prstGeom prst="rect">
            <a:avLst/>
          </a:prstGeom>
          <a:noFill/>
        </p:spPr>
      </p:pic>
      <p:sp>
        <p:nvSpPr>
          <p:cNvPr id="3" name="TextBox 2"/>
          <p:cNvSpPr txBox="1"/>
          <p:nvPr/>
        </p:nvSpPr>
        <p:spPr>
          <a:xfrm>
            <a:off x="3352800" y="304800"/>
            <a:ext cx="1877437" cy="769441"/>
          </a:xfrm>
          <a:prstGeom prst="rect">
            <a:avLst/>
          </a:prstGeom>
          <a:noFill/>
        </p:spPr>
        <p:txBody>
          <a:bodyPr wrap="square" rtlCol="0">
            <a:spAutoFit/>
          </a:bodyPr>
          <a:lstStyle/>
          <a:p>
            <a:r>
              <a:rPr lang="en-US" sz="4400" dirty="0" smtClean="0">
                <a:solidFill>
                  <a:srgbClr val="FFFF00"/>
                </a:solidFill>
              </a:rPr>
              <a:t>SLEET</a:t>
            </a:r>
            <a:endParaRPr lang="en-US" sz="4400" dirty="0">
              <a:solidFill>
                <a:srgbClr val="FFFF00"/>
              </a:solidFill>
            </a:endParaRPr>
          </a:p>
        </p:txBody>
      </p:sp>
      <p:sp>
        <p:nvSpPr>
          <p:cNvPr id="4" name="TextBox 3"/>
          <p:cNvSpPr txBox="1"/>
          <p:nvPr/>
        </p:nvSpPr>
        <p:spPr>
          <a:xfrm>
            <a:off x="457200" y="2133600"/>
            <a:ext cx="4779333" cy="954107"/>
          </a:xfrm>
          <a:prstGeom prst="rect">
            <a:avLst/>
          </a:prstGeom>
          <a:noFill/>
        </p:spPr>
        <p:txBody>
          <a:bodyPr wrap="square" rtlCol="0">
            <a:spAutoFit/>
          </a:bodyPr>
          <a:lstStyle/>
          <a:p>
            <a:pPr>
              <a:buFont typeface="Wingdings" pitchFamily="2" charset="2"/>
              <a:buChar char="Ø"/>
            </a:pPr>
            <a:r>
              <a:rPr lang="en-US" dirty="0" smtClean="0">
                <a:solidFill>
                  <a:srgbClr val="FFFF00"/>
                </a:solidFill>
              </a:rPr>
              <a:t>Shallow Warm Layer Above</a:t>
            </a:r>
          </a:p>
          <a:p>
            <a:r>
              <a:rPr lang="en-US" dirty="0" smtClean="0">
                <a:solidFill>
                  <a:srgbClr val="FFFF00"/>
                </a:solidFill>
              </a:rPr>
              <a:t>a Sub Freezing Layer</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Vertical temperature profile for freezing rain"/>
          <p:cNvPicPr>
            <a:picLocks noChangeAspect="1" noChangeArrowheads="1"/>
          </p:cNvPicPr>
          <p:nvPr/>
        </p:nvPicPr>
        <p:blipFill>
          <a:blip r:embed="rId2" cstate="print"/>
          <a:srcRect/>
          <a:stretch>
            <a:fillRect/>
          </a:stretch>
        </p:blipFill>
        <p:spPr bwMode="auto">
          <a:xfrm>
            <a:off x="5638800" y="1447800"/>
            <a:ext cx="3352800" cy="4800600"/>
          </a:xfrm>
          <a:prstGeom prst="rect">
            <a:avLst/>
          </a:prstGeom>
          <a:noFill/>
        </p:spPr>
      </p:pic>
      <p:sp>
        <p:nvSpPr>
          <p:cNvPr id="3" name="TextBox 2"/>
          <p:cNvSpPr txBox="1"/>
          <p:nvPr/>
        </p:nvSpPr>
        <p:spPr>
          <a:xfrm>
            <a:off x="2819400" y="381000"/>
            <a:ext cx="3365024" cy="769441"/>
          </a:xfrm>
          <a:prstGeom prst="rect">
            <a:avLst/>
          </a:prstGeom>
          <a:noFill/>
        </p:spPr>
        <p:txBody>
          <a:bodyPr wrap="square" rtlCol="0">
            <a:spAutoFit/>
          </a:bodyPr>
          <a:lstStyle/>
          <a:p>
            <a:r>
              <a:rPr lang="en-US" sz="4400" dirty="0" smtClean="0">
                <a:solidFill>
                  <a:srgbClr val="FFFF00"/>
                </a:solidFill>
              </a:rPr>
              <a:t>Freezing Rain</a:t>
            </a:r>
            <a:endParaRPr lang="en-US" sz="4400" dirty="0">
              <a:solidFill>
                <a:srgbClr val="FFFF00"/>
              </a:solidFill>
            </a:endParaRPr>
          </a:p>
        </p:txBody>
      </p:sp>
      <p:sp>
        <p:nvSpPr>
          <p:cNvPr id="4" name="TextBox 3"/>
          <p:cNvSpPr txBox="1"/>
          <p:nvPr/>
        </p:nvSpPr>
        <p:spPr>
          <a:xfrm>
            <a:off x="685800" y="2286000"/>
            <a:ext cx="3931974" cy="523220"/>
          </a:xfrm>
          <a:prstGeom prst="rect">
            <a:avLst/>
          </a:prstGeom>
          <a:noFill/>
        </p:spPr>
        <p:txBody>
          <a:bodyPr wrap="none" rtlCol="0">
            <a:spAutoFit/>
          </a:bodyPr>
          <a:lstStyle/>
          <a:p>
            <a:pPr>
              <a:buFont typeface="Wingdings" pitchFamily="2" charset="2"/>
              <a:buChar char="Ø"/>
            </a:pPr>
            <a:r>
              <a:rPr lang="en-US" dirty="0" smtClean="0">
                <a:solidFill>
                  <a:srgbClr val="FFFF00"/>
                </a:solidFill>
              </a:rPr>
              <a:t>Deep Warm Layer Aloft</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a:defRPr/>
            </a:pPr>
            <a:r>
              <a:rPr lang="en-US" smtClean="0"/>
              <a:t>The National Weather Service</a:t>
            </a:r>
          </a:p>
        </p:txBody>
      </p:sp>
      <p:sp>
        <p:nvSpPr>
          <p:cNvPr id="14339" name="Rectangle 3"/>
          <p:cNvSpPr>
            <a:spLocks noGrp="1" noChangeArrowheads="1"/>
          </p:cNvSpPr>
          <p:nvPr>
            <p:ph type="body" idx="1"/>
          </p:nvPr>
        </p:nvSpPr>
        <p:spPr>
          <a:xfrm>
            <a:off x="1600200" y="3124200"/>
            <a:ext cx="6019800" cy="2819400"/>
          </a:xfrm>
        </p:spPr>
        <p:txBody>
          <a:bodyPr/>
          <a:lstStyle/>
          <a:p>
            <a:pPr>
              <a:lnSpc>
                <a:spcPct val="80000"/>
              </a:lnSpc>
              <a:defRPr/>
            </a:pPr>
            <a:r>
              <a:rPr lang="en-US" sz="2000" smtClean="0"/>
              <a:t>"The National Weather Service (NWS) provides weather, hydrologic, and climate forecasts and warnings for the United States, its territories, adjacent waters and ocean areas, for the protection of life and property and the enhancement of the national economy. NWS data and products form a national information database and infrastructure which can be used by other governmental agencies, the private sector, the public, and the global community." </a:t>
            </a:r>
          </a:p>
        </p:txBody>
      </p:sp>
      <p:pic>
        <p:nvPicPr>
          <p:cNvPr id="8196" name="Picture 4" descr="doc"/>
          <p:cNvPicPr>
            <a:picLocks noChangeAspect="1" noChangeArrowheads="1"/>
          </p:cNvPicPr>
          <p:nvPr/>
        </p:nvPicPr>
        <p:blipFill>
          <a:blip r:embed="rId2" cstate="print"/>
          <a:srcRect/>
          <a:stretch>
            <a:fillRect/>
          </a:stretch>
        </p:blipFill>
        <p:spPr bwMode="auto">
          <a:xfrm>
            <a:off x="990600" y="1371600"/>
            <a:ext cx="1373188" cy="1373188"/>
          </a:xfrm>
          <a:prstGeom prst="rect">
            <a:avLst/>
          </a:prstGeom>
          <a:noFill/>
          <a:ln w="9525">
            <a:noFill/>
            <a:miter lim="800000"/>
            <a:headEnd/>
            <a:tailEnd/>
          </a:ln>
        </p:spPr>
      </p:pic>
      <p:pic>
        <p:nvPicPr>
          <p:cNvPr id="8197" name="Picture 7" descr="noaa_clear_bkgd1_noletters"/>
          <p:cNvPicPr>
            <a:picLocks noChangeAspect="1" noChangeArrowheads="1"/>
          </p:cNvPicPr>
          <p:nvPr/>
        </p:nvPicPr>
        <p:blipFill>
          <a:blip r:embed="rId3" cstate="print"/>
          <a:srcRect/>
          <a:stretch>
            <a:fillRect/>
          </a:stretch>
        </p:blipFill>
        <p:spPr bwMode="auto">
          <a:xfrm>
            <a:off x="3810000" y="1295400"/>
            <a:ext cx="1438275" cy="1435100"/>
          </a:xfrm>
          <a:prstGeom prst="rect">
            <a:avLst/>
          </a:prstGeom>
          <a:noFill/>
          <a:ln w="9525">
            <a:noFill/>
            <a:miter lim="800000"/>
            <a:headEnd/>
            <a:tailEnd/>
          </a:ln>
        </p:spPr>
      </p:pic>
      <p:pic>
        <p:nvPicPr>
          <p:cNvPr id="8198" name="Picture 8" descr="TransparentBackground"/>
          <p:cNvPicPr>
            <a:picLocks noChangeAspect="1" noChangeArrowheads="1"/>
          </p:cNvPicPr>
          <p:nvPr/>
        </p:nvPicPr>
        <p:blipFill>
          <a:blip r:embed="rId4" cstate="print"/>
          <a:srcRect/>
          <a:stretch>
            <a:fillRect/>
          </a:stretch>
        </p:blipFill>
        <p:spPr bwMode="auto">
          <a:xfrm>
            <a:off x="6629400" y="1371600"/>
            <a:ext cx="1371600" cy="1371600"/>
          </a:xfrm>
          <a:prstGeom prst="rect">
            <a:avLst/>
          </a:prstGeom>
          <a:noFill/>
          <a:ln w="9525">
            <a:noFill/>
            <a:miter lim="800000"/>
            <a:headEnd/>
            <a:tailEnd/>
          </a:ln>
        </p:spPr>
      </p:pic>
      <p:sp>
        <p:nvSpPr>
          <p:cNvPr id="8199" name="Line 9"/>
          <p:cNvSpPr>
            <a:spLocks noChangeShapeType="1"/>
          </p:cNvSpPr>
          <p:nvPr/>
        </p:nvSpPr>
        <p:spPr bwMode="auto">
          <a:xfrm>
            <a:off x="2590800" y="1981200"/>
            <a:ext cx="1143000" cy="0"/>
          </a:xfrm>
          <a:prstGeom prst="line">
            <a:avLst/>
          </a:prstGeom>
          <a:noFill/>
          <a:ln w="50800">
            <a:solidFill>
              <a:srgbClr val="FF0000"/>
            </a:solidFill>
            <a:round/>
            <a:headEnd/>
            <a:tailEnd type="triangle" w="med" len="med"/>
          </a:ln>
        </p:spPr>
        <p:txBody>
          <a:bodyPr/>
          <a:lstStyle/>
          <a:p>
            <a:endParaRPr lang="en-US"/>
          </a:p>
        </p:txBody>
      </p:sp>
      <p:sp>
        <p:nvSpPr>
          <p:cNvPr id="8200" name="Line 10"/>
          <p:cNvSpPr>
            <a:spLocks noChangeShapeType="1"/>
          </p:cNvSpPr>
          <p:nvPr/>
        </p:nvSpPr>
        <p:spPr bwMode="auto">
          <a:xfrm>
            <a:off x="5334000" y="1981200"/>
            <a:ext cx="1143000" cy="0"/>
          </a:xfrm>
          <a:prstGeom prst="line">
            <a:avLst/>
          </a:prstGeom>
          <a:noFill/>
          <a:ln w="50800">
            <a:solidFill>
              <a:srgbClr val="FF00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152400"/>
            <a:ext cx="8229600" cy="1143000"/>
          </a:xfrm>
        </p:spPr>
        <p:txBody>
          <a:bodyPr/>
          <a:lstStyle/>
          <a:p>
            <a:pPr>
              <a:defRPr/>
            </a:pPr>
            <a:r>
              <a:rPr lang="en-US"/>
              <a:t/>
            </a:r>
            <a:br>
              <a:rPr lang="en-US"/>
            </a:br>
            <a:r>
              <a:rPr lang="en-US"/>
              <a:t>Multi-tiered Winter Weather Forecast Concept</a:t>
            </a:r>
            <a:br>
              <a:rPr lang="en-US"/>
            </a:br>
            <a:endParaRPr lang="en-US"/>
          </a:p>
        </p:txBody>
      </p:sp>
      <p:sp>
        <p:nvSpPr>
          <p:cNvPr id="24579" name="Rectangle 3"/>
          <p:cNvSpPr>
            <a:spLocks noGrp="1" noChangeArrowheads="1"/>
          </p:cNvSpPr>
          <p:nvPr>
            <p:ph type="body" idx="1"/>
          </p:nvPr>
        </p:nvSpPr>
        <p:spPr>
          <a:xfrm>
            <a:off x="381000" y="1600200"/>
            <a:ext cx="8229600" cy="4525963"/>
          </a:xfrm>
        </p:spPr>
        <p:txBody>
          <a:bodyPr/>
          <a:lstStyle/>
          <a:p>
            <a:pPr>
              <a:buFontTx/>
              <a:buNone/>
              <a:defRPr/>
            </a:pPr>
            <a:r>
              <a:rPr lang="en-US" dirty="0"/>
              <a:t>READY          </a:t>
            </a:r>
            <a:r>
              <a:rPr lang="en-US" dirty="0" smtClean="0"/>
              <a:t>     Hazardous </a:t>
            </a:r>
            <a:r>
              <a:rPr lang="en-US" dirty="0"/>
              <a:t>Weather Outlook </a:t>
            </a:r>
          </a:p>
          <a:p>
            <a:pPr>
              <a:buFontTx/>
              <a:buNone/>
              <a:defRPr/>
            </a:pPr>
            <a:endParaRPr lang="en-US" dirty="0"/>
          </a:p>
          <a:p>
            <a:pPr>
              <a:buFontTx/>
              <a:buNone/>
              <a:defRPr/>
            </a:pPr>
            <a:r>
              <a:rPr lang="en-US" dirty="0"/>
              <a:t>SET                </a:t>
            </a:r>
            <a:r>
              <a:rPr lang="en-US" dirty="0" smtClean="0"/>
              <a:t>     Watch</a:t>
            </a:r>
            <a:endParaRPr lang="en-US" dirty="0"/>
          </a:p>
          <a:p>
            <a:pPr>
              <a:buFontTx/>
              <a:buNone/>
              <a:defRPr/>
            </a:pPr>
            <a:endParaRPr lang="en-US" dirty="0"/>
          </a:p>
          <a:p>
            <a:pPr>
              <a:buFontTx/>
              <a:buNone/>
              <a:defRPr/>
            </a:pPr>
            <a:r>
              <a:rPr lang="en-US" dirty="0"/>
              <a:t>GO                 </a:t>
            </a:r>
            <a:r>
              <a:rPr lang="en-US" dirty="0" smtClean="0"/>
              <a:t>      Warning </a:t>
            </a:r>
            <a:r>
              <a:rPr lang="en-US" dirty="0"/>
              <a:t>or Advisory</a:t>
            </a:r>
          </a:p>
          <a:p>
            <a:pPr>
              <a:buFontTx/>
              <a:buNone/>
              <a:defRPr/>
            </a:pPr>
            <a:endParaRPr lang="en-US" dirty="0"/>
          </a:p>
          <a:p>
            <a:pPr>
              <a:buFontTx/>
              <a:buNone/>
              <a:defRPr/>
            </a:pPr>
            <a:endParaRPr lang="en-US" dirty="0"/>
          </a:p>
        </p:txBody>
      </p:sp>
      <p:sp>
        <p:nvSpPr>
          <p:cNvPr id="31748" name="AutoShape 7"/>
          <p:cNvSpPr>
            <a:spLocks noChangeArrowheads="1"/>
          </p:cNvSpPr>
          <p:nvPr/>
        </p:nvSpPr>
        <p:spPr bwMode="auto">
          <a:xfrm>
            <a:off x="1981200" y="1676400"/>
            <a:ext cx="976313" cy="485775"/>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p>
            <a:endParaRPr lang="en-US"/>
          </a:p>
        </p:txBody>
      </p:sp>
      <p:sp>
        <p:nvSpPr>
          <p:cNvPr id="31749" name="AutoShape 9"/>
          <p:cNvSpPr>
            <a:spLocks noChangeArrowheads="1"/>
          </p:cNvSpPr>
          <p:nvPr/>
        </p:nvSpPr>
        <p:spPr bwMode="auto">
          <a:xfrm>
            <a:off x="1905000" y="3048000"/>
            <a:ext cx="976313" cy="485775"/>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p>
            <a:endParaRPr lang="en-US"/>
          </a:p>
        </p:txBody>
      </p:sp>
      <p:sp>
        <p:nvSpPr>
          <p:cNvPr id="31750" name="AutoShape 10"/>
          <p:cNvSpPr>
            <a:spLocks noChangeArrowheads="1"/>
          </p:cNvSpPr>
          <p:nvPr/>
        </p:nvSpPr>
        <p:spPr bwMode="auto">
          <a:xfrm>
            <a:off x="1828800" y="4495800"/>
            <a:ext cx="976313" cy="485775"/>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descr="ER_12_HR_Snow_WRNG_Criteria"/>
          <p:cNvPicPr>
            <a:picLocks noGrp="1" noChangeAspect="1" noChangeArrowheads="1"/>
          </p:cNvPicPr>
          <p:nvPr>
            <p:ph idx="1"/>
          </p:nvPr>
        </p:nvPicPr>
        <p:blipFill>
          <a:blip r:embed="rId2" cstate="print"/>
          <a:srcRect/>
          <a:stretch>
            <a:fillRect/>
          </a:stretch>
        </p:blipFill>
        <p:spPr>
          <a:xfrm>
            <a:off x="1600200" y="990600"/>
            <a:ext cx="5875338" cy="4525963"/>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ER_24HR_Snow_WRNG_Criteria"/>
          <p:cNvPicPr>
            <a:picLocks noGrp="1" noChangeAspect="1" noChangeArrowheads="1"/>
          </p:cNvPicPr>
          <p:nvPr>
            <p:ph idx="4294967295"/>
          </p:nvPr>
        </p:nvPicPr>
        <p:blipFill>
          <a:blip r:embed="rId2" cstate="print"/>
          <a:srcRect/>
          <a:stretch>
            <a:fillRect/>
          </a:stretch>
        </p:blipFill>
        <p:spPr>
          <a:xfrm>
            <a:off x="1600200" y="1066800"/>
            <a:ext cx="5875338" cy="4525963"/>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ER_FZ_Rain_WRNG_Criteria"/>
          <p:cNvPicPr>
            <a:picLocks noGrp="1" noChangeAspect="1" noChangeArrowheads="1"/>
          </p:cNvPicPr>
          <p:nvPr>
            <p:ph idx="1"/>
          </p:nvPr>
        </p:nvPicPr>
        <p:blipFill>
          <a:blip r:embed="rId2" cstate="print"/>
          <a:srcRect/>
          <a:stretch>
            <a:fillRect/>
          </a:stretch>
        </p:blipFill>
        <p:spPr>
          <a:xfrm>
            <a:off x="1600200" y="914400"/>
            <a:ext cx="5857875" cy="4525963"/>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Picture 6" descr="ER_FZ_Rain_ADZY_Criteria"/>
          <p:cNvPicPr>
            <a:picLocks noGrp="1" noChangeAspect="1" noChangeArrowheads="1"/>
          </p:cNvPicPr>
          <p:nvPr>
            <p:ph idx="1"/>
          </p:nvPr>
        </p:nvPicPr>
        <p:blipFill>
          <a:blip r:embed="rId2" cstate="print"/>
          <a:srcRect/>
          <a:stretch>
            <a:fillRect/>
          </a:stretch>
        </p:blipFill>
        <p:spPr>
          <a:xfrm>
            <a:off x="1676400" y="914400"/>
            <a:ext cx="5911850" cy="4525963"/>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0" name="Picture 6" descr="ER_12HR_Snow_ADZY_Criteria"/>
          <p:cNvPicPr>
            <a:picLocks noGrp="1" noChangeAspect="1" noChangeArrowheads="1"/>
          </p:cNvPicPr>
          <p:nvPr>
            <p:ph idx="1"/>
          </p:nvPr>
        </p:nvPicPr>
        <p:blipFill>
          <a:blip r:embed="rId2" cstate="print"/>
          <a:srcRect/>
          <a:stretch>
            <a:fillRect/>
          </a:stretch>
        </p:blipFill>
        <p:spPr>
          <a:xfrm>
            <a:off x="1752600" y="914400"/>
            <a:ext cx="5875338" cy="4525963"/>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ER_Wind_chill_ADZY_Criteria"/>
          <p:cNvPicPr>
            <a:picLocks noGrp="1" noChangeAspect="1" noChangeArrowheads="1"/>
          </p:cNvPicPr>
          <p:nvPr>
            <p:ph idx="1"/>
          </p:nvPr>
        </p:nvPicPr>
        <p:blipFill>
          <a:blip r:embed="rId2" cstate="print"/>
          <a:srcRect/>
          <a:stretch>
            <a:fillRect/>
          </a:stretch>
        </p:blipFill>
        <p:spPr>
          <a:xfrm>
            <a:off x="1676400" y="1295400"/>
            <a:ext cx="5856288" cy="4525963"/>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6" descr="ER_Wind_Chill_WRNG_Criteria"/>
          <p:cNvPicPr>
            <a:picLocks noGrp="1" noChangeAspect="1" noChangeArrowheads="1"/>
          </p:cNvPicPr>
          <p:nvPr>
            <p:ph idx="1"/>
          </p:nvPr>
        </p:nvPicPr>
        <p:blipFill>
          <a:blip r:embed="rId2" cstate="print"/>
          <a:srcRect/>
          <a:stretch>
            <a:fillRect/>
          </a:stretch>
        </p:blipFill>
        <p:spPr>
          <a:xfrm>
            <a:off x="1676400" y="1143000"/>
            <a:ext cx="5857875" cy="4525963"/>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Ice Storms</a:t>
            </a:r>
            <a:endParaRPr lang="en-US" dirty="0"/>
          </a:p>
        </p:txBody>
      </p:sp>
      <p:sp>
        <p:nvSpPr>
          <p:cNvPr id="3" name="Text Placeholder 2"/>
          <p:cNvSpPr>
            <a:spLocks noGrp="1"/>
          </p:cNvSpPr>
          <p:nvPr>
            <p:ph type="body" sz="half" idx="1"/>
          </p:nvPr>
        </p:nvSpPr>
        <p:spPr>
          <a:xfrm>
            <a:off x="228600" y="1981200"/>
            <a:ext cx="3810000" cy="4114800"/>
          </a:xfrm>
        </p:spPr>
        <p:txBody>
          <a:bodyPr/>
          <a:lstStyle/>
          <a:p>
            <a:pPr>
              <a:defRPr/>
            </a:pPr>
            <a:r>
              <a:rPr lang="en-US" dirty="0" smtClean="0"/>
              <a:t>Ice Storms</a:t>
            </a:r>
          </a:p>
          <a:p>
            <a:pPr>
              <a:defRPr/>
            </a:pPr>
            <a:r>
              <a:rPr lang="en-US" dirty="0" smtClean="0"/>
              <a:t>Widespread damage</a:t>
            </a:r>
          </a:p>
          <a:p>
            <a:pPr>
              <a:defRPr/>
            </a:pPr>
            <a:r>
              <a:rPr lang="en-US" dirty="0" smtClean="0"/>
              <a:t>Power outages</a:t>
            </a:r>
          </a:p>
          <a:p>
            <a:pPr>
              <a:defRPr/>
            </a:pPr>
            <a:r>
              <a:rPr lang="en-US" dirty="0" smtClean="0"/>
              <a:t>Dangerous travel</a:t>
            </a:r>
            <a:endParaRPr lang="en-US" dirty="0"/>
          </a:p>
        </p:txBody>
      </p:sp>
      <p:pic>
        <p:nvPicPr>
          <p:cNvPr id="23556" name="Picture 3"/>
          <p:cNvPicPr>
            <a:picLocks noChangeAspect="1" noChangeArrowheads="1"/>
          </p:cNvPicPr>
          <p:nvPr/>
        </p:nvPicPr>
        <p:blipFill>
          <a:blip r:embed="rId2" cstate="print"/>
          <a:srcRect/>
          <a:stretch>
            <a:fillRect/>
          </a:stretch>
        </p:blipFill>
        <p:spPr bwMode="auto">
          <a:xfrm>
            <a:off x="4038600" y="2133600"/>
            <a:ext cx="4800600" cy="2913063"/>
          </a:xfrm>
          <a:prstGeom prst="rect">
            <a:avLst/>
          </a:prstGeom>
          <a:noFill/>
          <a:ln w="12700" cap="sq">
            <a:noFill/>
            <a:miter lim="800000"/>
            <a:headEnd type="none" w="sm" len="sm"/>
            <a:tailEnd type="none" w="sm" len="sm"/>
          </a:ln>
        </p:spPr>
      </p:pic>
      <p:pic>
        <p:nvPicPr>
          <p:cNvPr id="22536" name="Picture 3" descr="ice1-104"/>
          <p:cNvPicPr>
            <a:picLocks noChangeAspect="1" noChangeArrowheads="1"/>
          </p:cNvPicPr>
          <p:nvPr/>
        </p:nvPicPr>
        <p:blipFill>
          <a:blip r:embed="rId3" cstate="print"/>
          <a:srcRect/>
          <a:stretch>
            <a:fillRect/>
          </a:stretch>
        </p:blipFill>
        <p:spPr bwMode="auto">
          <a:xfrm>
            <a:off x="3886200" y="2057400"/>
            <a:ext cx="5029200" cy="2997200"/>
          </a:xfrm>
          <a:prstGeom prst="rect">
            <a:avLst/>
          </a:prstGeom>
          <a:noFill/>
          <a:ln w="9525">
            <a:noFill/>
            <a:miter lim="800000"/>
            <a:headEnd/>
            <a:tailEnd/>
          </a:ln>
        </p:spPr>
      </p:pic>
      <p:pic>
        <p:nvPicPr>
          <p:cNvPr id="22537" name="Picture 2" descr="ice1-101"/>
          <p:cNvPicPr>
            <a:picLocks noChangeAspect="1" noChangeArrowheads="1"/>
          </p:cNvPicPr>
          <p:nvPr/>
        </p:nvPicPr>
        <p:blipFill>
          <a:blip r:embed="rId4" cstate="print"/>
          <a:srcRect/>
          <a:stretch>
            <a:fillRect/>
          </a:stretch>
        </p:blipFill>
        <p:spPr bwMode="auto">
          <a:xfrm>
            <a:off x="4191000" y="1828800"/>
            <a:ext cx="4267200" cy="33416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36"/>
                                        </p:tgtEl>
                                        <p:attrNameLst>
                                          <p:attrName>style.visibility</p:attrName>
                                        </p:attrNameLst>
                                      </p:cBhvr>
                                      <p:to>
                                        <p:strVal val="visible"/>
                                      </p:to>
                                    </p:set>
                                    <p:animEffect transition="in" filter="fade">
                                      <p:cBhvr>
                                        <p:cTn id="7" dur="2000"/>
                                        <p:tgtEl>
                                          <p:spTgt spid="225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537"/>
                                        </p:tgtEl>
                                        <p:attrNameLst>
                                          <p:attrName>style.visibility</p:attrName>
                                        </p:attrNameLst>
                                      </p:cBhvr>
                                      <p:to>
                                        <p:strVal val="visible"/>
                                      </p:to>
                                    </p:set>
                                    <p:animEffect transition="in" filter="fade">
                                      <p:cBhvr>
                                        <p:cTn id="12" dur="2000"/>
                                        <p:tgtEl>
                                          <p:spTgt spid="22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5"/>
          <p:cNvSpPr>
            <a:spLocks noGrp="1"/>
          </p:cNvSpPr>
          <p:nvPr>
            <p:ph type="dt" sz="quarter" idx="10"/>
          </p:nvPr>
        </p:nvSpPr>
        <p:spPr/>
        <p:txBody>
          <a:bodyPr/>
          <a:lstStyle/>
          <a:p>
            <a:pPr>
              <a:defRPr/>
            </a:pPr>
            <a:fld id="{152DFD19-6B39-4725-973A-C1F5DED5BB46}" type="datetime1">
              <a:rPr lang="en-US"/>
              <a:pPr>
                <a:defRPr/>
              </a:pPr>
              <a:t>10/11/2010</a:t>
            </a:fld>
            <a:endParaRPr lang="en-US"/>
          </a:p>
        </p:txBody>
      </p:sp>
      <p:sp>
        <p:nvSpPr>
          <p:cNvPr id="8" name="Slide Number Placeholder 7"/>
          <p:cNvSpPr>
            <a:spLocks noGrp="1"/>
          </p:cNvSpPr>
          <p:nvPr>
            <p:ph type="sldNum" sz="quarter" idx="12"/>
          </p:nvPr>
        </p:nvSpPr>
        <p:spPr/>
        <p:txBody>
          <a:bodyPr/>
          <a:lstStyle/>
          <a:p>
            <a:pPr>
              <a:defRPr/>
            </a:pPr>
            <a:fld id="{A06004A5-A7E1-42CD-9BE8-508D23E19164}" type="slidenum">
              <a:rPr lang="en-US"/>
              <a:pPr>
                <a:defRPr/>
              </a:pPr>
              <a:t>39</a:t>
            </a:fld>
            <a:endParaRPr lang="en-US"/>
          </a:p>
        </p:txBody>
      </p:sp>
      <p:sp>
        <p:nvSpPr>
          <p:cNvPr id="1328130" name="Rectangle 2"/>
          <p:cNvSpPr>
            <a:spLocks noGrp="1" noChangeArrowheads="1"/>
          </p:cNvSpPr>
          <p:nvPr>
            <p:ph type="title"/>
          </p:nvPr>
        </p:nvSpPr>
        <p:spPr>
          <a:xfrm>
            <a:off x="457200" y="0"/>
            <a:ext cx="8229600" cy="685800"/>
          </a:xfrm>
        </p:spPr>
        <p:txBody>
          <a:bodyPr/>
          <a:lstStyle/>
          <a:p>
            <a:pPr eaLnBrk="1" hangingPunct="1">
              <a:defRPr/>
            </a:pPr>
            <a:r>
              <a:rPr lang="en-US" sz="3600" b="1" dirty="0" smtClean="0"/>
              <a:t>January 1998 Ice Storm</a:t>
            </a:r>
          </a:p>
        </p:txBody>
      </p:sp>
      <p:sp>
        <p:nvSpPr>
          <p:cNvPr id="1328131" name="Rectangle 3"/>
          <p:cNvSpPr>
            <a:spLocks noGrp="1" noChangeArrowheads="1"/>
          </p:cNvSpPr>
          <p:nvPr>
            <p:ph type="body" sz="half" idx="1"/>
          </p:nvPr>
        </p:nvSpPr>
        <p:spPr>
          <a:xfrm>
            <a:off x="304800" y="2667001"/>
            <a:ext cx="4038600" cy="3657600"/>
          </a:xfrm>
        </p:spPr>
        <p:txBody>
          <a:bodyPr/>
          <a:lstStyle/>
          <a:p>
            <a:pPr eaLnBrk="1" hangingPunct="1">
              <a:lnSpc>
                <a:spcPct val="90000"/>
              </a:lnSpc>
              <a:defRPr/>
            </a:pPr>
            <a:r>
              <a:rPr lang="en-US" sz="2000" dirty="0" smtClean="0"/>
              <a:t>Some locations received over 3 inches of rain (as freezing rain)</a:t>
            </a:r>
            <a:endParaRPr lang="en-US" sz="800" dirty="0" smtClean="0"/>
          </a:p>
          <a:p>
            <a:pPr eaLnBrk="1" hangingPunct="1">
              <a:lnSpc>
                <a:spcPct val="90000"/>
              </a:lnSpc>
              <a:defRPr/>
            </a:pPr>
            <a:r>
              <a:rPr lang="en-US" sz="2000" dirty="0" smtClean="0"/>
              <a:t>Northeast through New England reported over 500,000 customers without power (some up to three weeks). </a:t>
            </a:r>
            <a:endParaRPr lang="en-US" sz="900" dirty="0" smtClean="0"/>
          </a:p>
          <a:p>
            <a:pPr eaLnBrk="1" hangingPunct="1">
              <a:lnSpc>
                <a:spcPct val="90000"/>
              </a:lnSpc>
              <a:defRPr/>
            </a:pPr>
            <a:r>
              <a:rPr lang="en-US" sz="2000" dirty="0" smtClean="0"/>
              <a:t>80% of Maine's population lost electrical service. </a:t>
            </a:r>
            <a:endParaRPr lang="en-US" sz="800" dirty="0" smtClean="0"/>
          </a:p>
          <a:p>
            <a:pPr eaLnBrk="1" hangingPunct="1">
              <a:lnSpc>
                <a:spcPct val="90000"/>
              </a:lnSpc>
              <a:defRPr/>
            </a:pPr>
            <a:r>
              <a:rPr lang="en-US" sz="2000" dirty="0" smtClean="0"/>
              <a:t>Damages at least $1.4 billion for the U.S. </a:t>
            </a:r>
          </a:p>
          <a:p>
            <a:pPr eaLnBrk="1" hangingPunct="1">
              <a:lnSpc>
                <a:spcPct val="90000"/>
              </a:lnSpc>
              <a:defRPr/>
            </a:pPr>
            <a:endParaRPr lang="en-US" sz="2000" dirty="0" smtClean="0"/>
          </a:p>
        </p:txBody>
      </p:sp>
      <p:pic>
        <p:nvPicPr>
          <p:cNvPr id="84998" name="Picture 4" descr="nphoto10.jpg (32535 bytes)"/>
          <p:cNvPicPr>
            <a:picLocks noGrp="1" noChangeAspect="1" noChangeArrowheads="1"/>
          </p:cNvPicPr>
          <p:nvPr>
            <p:ph sz="quarter" idx="2"/>
          </p:nvPr>
        </p:nvPicPr>
        <p:blipFill>
          <a:blip r:embed="rId2" cstate="print"/>
          <a:srcRect/>
          <a:stretch>
            <a:fillRect/>
          </a:stretch>
        </p:blipFill>
        <p:spPr>
          <a:xfrm>
            <a:off x="4953000" y="1901825"/>
            <a:ext cx="3308350" cy="2187575"/>
          </a:xfrm>
          <a:noFill/>
        </p:spPr>
      </p:pic>
      <p:pic>
        <p:nvPicPr>
          <p:cNvPr id="84999" name="Picture 5" descr="street scene in the ice storm"/>
          <p:cNvPicPr>
            <a:picLocks noGrp="1" noChangeAspect="1" noChangeArrowheads="1"/>
          </p:cNvPicPr>
          <p:nvPr>
            <p:ph sz="quarter" idx="3"/>
          </p:nvPr>
        </p:nvPicPr>
        <p:blipFill>
          <a:blip r:embed="rId3" cstate="print"/>
          <a:srcRect/>
          <a:stretch>
            <a:fillRect/>
          </a:stretch>
        </p:blipFill>
        <p:spPr>
          <a:xfrm>
            <a:off x="5334000" y="4267200"/>
            <a:ext cx="2916238" cy="2187575"/>
          </a:xfrm>
          <a:noFill/>
        </p:spPr>
      </p:pic>
      <p:sp>
        <p:nvSpPr>
          <p:cNvPr id="85000" name="Text Box 6"/>
          <p:cNvSpPr txBox="1">
            <a:spLocks noChangeArrowheads="1"/>
          </p:cNvSpPr>
          <p:nvPr/>
        </p:nvSpPr>
        <p:spPr bwMode="auto">
          <a:xfrm>
            <a:off x="0" y="838200"/>
            <a:ext cx="8686800" cy="1815882"/>
          </a:xfrm>
          <a:prstGeom prst="rect">
            <a:avLst/>
          </a:prstGeom>
          <a:noFill/>
          <a:ln w="9525">
            <a:noFill/>
            <a:miter lim="800000"/>
            <a:headEnd/>
            <a:tailEnd/>
          </a:ln>
        </p:spPr>
        <p:txBody>
          <a:bodyPr wrap="square">
            <a:spAutoFit/>
          </a:bodyPr>
          <a:lstStyle/>
          <a:p>
            <a:pPr eaLnBrk="1" hangingPunct="1"/>
            <a:r>
              <a:rPr lang="en-US" i="1" dirty="0">
                <a:solidFill>
                  <a:srgbClr val="FFFF00"/>
                </a:solidFill>
              </a:rPr>
              <a:t>The January ice storm was the worst ever in the experience of many people in upstate New York and northern New England, both in the amount of ice that accreted on trees and structures, and the extent of the storm.  </a:t>
            </a:r>
            <a:r>
              <a:rPr lang="en-US" dirty="0">
                <a:solidFill>
                  <a:srgbClr val="FFFF00"/>
                </a:solidFill>
              </a:rPr>
              <a:t>USACE Report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a:defRPr/>
            </a:pPr>
            <a:r>
              <a:rPr lang="en-US" smtClean="0"/>
              <a:t>A National Perspective</a:t>
            </a:r>
          </a:p>
        </p:txBody>
      </p:sp>
      <p:pic>
        <p:nvPicPr>
          <p:cNvPr id="9219" name="Picture 4" descr="us_offices"/>
          <p:cNvPicPr>
            <a:picLocks noChangeAspect="1" noChangeArrowheads="1"/>
          </p:cNvPicPr>
          <p:nvPr/>
        </p:nvPicPr>
        <p:blipFill>
          <a:blip r:embed="rId2" cstate="print"/>
          <a:srcRect/>
          <a:stretch>
            <a:fillRect/>
          </a:stretch>
        </p:blipFill>
        <p:spPr bwMode="auto">
          <a:xfrm>
            <a:off x="1066800" y="1371600"/>
            <a:ext cx="6972300" cy="4733925"/>
          </a:xfrm>
          <a:prstGeom prst="rect">
            <a:avLst/>
          </a:prstGeom>
          <a:noFill/>
          <a:ln w="19050">
            <a:solidFill>
              <a:schemeClr val="bg1"/>
            </a:solid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ice1-106"/>
          <p:cNvPicPr>
            <a:picLocks noChangeAspect="1" noChangeArrowheads="1"/>
          </p:cNvPicPr>
          <p:nvPr/>
        </p:nvPicPr>
        <p:blipFill>
          <a:blip r:embed="rId2" cstate="print"/>
          <a:srcRect/>
          <a:stretch>
            <a:fillRect/>
          </a:stretch>
        </p:blipFill>
        <p:spPr bwMode="auto">
          <a:xfrm>
            <a:off x="1066800" y="1455738"/>
            <a:ext cx="7086600" cy="4716462"/>
          </a:xfrm>
          <a:prstGeom prst="rect">
            <a:avLst/>
          </a:prstGeom>
          <a:noFill/>
          <a:ln w="9525">
            <a:noFill/>
            <a:miter lim="800000"/>
            <a:headEnd/>
            <a:tailEnd/>
          </a:ln>
        </p:spPr>
      </p:pic>
      <p:sp>
        <p:nvSpPr>
          <p:cNvPr id="3" name="TextBox 2"/>
          <p:cNvSpPr txBox="1"/>
          <p:nvPr/>
        </p:nvSpPr>
        <p:spPr>
          <a:xfrm>
            <a:off x="1905000" y="533400"/>
            <a:ext cx="4359976" cy="523220"/>
          </a:xfrm>
          <a:prstGeom prst="rect">
            <a:avLst/>
          </a:prstGeom>
          <a:noFill/>
        </p:spPr>
        <p:txBody>
          <a:bodyPr wrap="none" rtlCol="0">
            <a:spAutoFit/>
          </a:bodyPr>
          <a:lstStyle/>
          <a:p>
            <a:r>
              <a:rPr lang="en-US" dirty="0" smtClean="0"/>
              <a:t>      </a:t>
            </a:r>
            <a:r>
              <a:rPr lang="en-US" dirty="0" err="1" smtClean="0">
                <a:solidFill>
                  <a:srgbClr val="FFFF00"/>
                </a:solidFill>
              </a:rPr>
              <a:t>Mooers</a:t>
            </a:r>
            <a:r>
              <a:rPr lang="en-US" dirty="0" smtClean="0">
                <a:solidFill>
                  <a:srgbClr val="FFFF00"/>
                </a:solidFill>
              </a:rPr>
              <a:t> NY Jan 7-9 1998</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ice1-102"/>
          <p:cNvPicPr>
            <a:picLocks noChangeAspect="1" noChangeArrowheads="1"/>
          </p:cNvPicPr>
          <p:nvPr/>
        </p:nvPicPr>
        <p:blipFill>
          <a:blip r:embed="rId2" cstate="print"/>
          <a:srcRect/>
          <a:stretch>
            <a:fillRect/>
          </a:stretch>
        </p:blipFill>
        <p:spPr bwMode="auto">
          <a:xfrm>
            <a:off x="1447800" y="1524000"/>
            <a:ext cx="6324600" cy="4495800"/>
          </a:xfrm>
          <a:prstGeom prst="rect">
            <a:avLst/>
          </a:prstGeom>
          <a:noFill/>
          <a:ln w="9525">
            <a:noFill/>
            <a:miter lim="800000"/>
            <a:headEnd/>
            <a:tailEnd/>
          </a:ln>
        </p:spPr>
      </p:pic>
      <p:sp>
        <p:nvSpPr>
          <p:cNvPr id="3" name="TextBox 2"/>
          <p:cNvSpPr txBox="1"/>
          <p:nvPr/>
        </p:nvSpPr>
        <p:spPr>
          <a:xfrm>
            <a:off x="2514600" y="685800"/>
            <a:ext cx="3821367" cy="523220"/>
          </a:xfrm>
          <a:prstGeom prst="rect">
            <a:avLst/>
          </a:prstGeom>
          <a:noFill/>
        </p:spPr>
        <p:txBody>
          <a:bodyPr wrap="none" rtlCol="0">
            <a:spAutoFit/>
          </a:bodyPr>
          <a:lstStyle/>
          <a:p>
            <a:r>
              <a:rPr lang="en-US" dirty="0" err="1" smtClean="0">
                <a:solidFill>
                  <a:srgbClr val="FFFF00"/>
                </a:solidFill>
              </a:rPr>
              <a:t>Mooers</a:t>
            </a:r>
            <a:r>
              <a:rPr lang="en-US" dirty="0" smtClean="0">
                <a:solidFill>
                  <a:srgbClr val="FFFF00"/>
                </a:solidFill>
              </a:rPr>
              <a:t> NY Jan 7-9 1998</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1" name="Rectangle 5"/>
          <p:cNvSpPr>
            <a:spLocks noGrp="1" noChangeArrowheads="1"/>
          </p:cNvSpPr>
          <p:nvPr>
            <p:ph type="title"/>
          </p:nvPr>
        </p:nvSpPr>
        <p:spPr>
          <a:xfrm>
            <a:off x="838200" y="228600"/>
            <a:ext cx="7467600" cy="1143000"/>
          </a:xfrm>
        </p:spPr>
        <p:txBody>
          <a:bodyPr/>
          <a:lstStyle/>
          <a:p>
            <a:pPr>
              <a:defRPr/>
            </a:pPr>
            <a:r>
              <a:rPr lang="en-US" smtClean="0"/>
              <a:t>Black Ice Formation and Safety</a:t>
            </a:r>
          </a:p>
        </p:txBody>
      </p:sp>
      <p:pic>
        <p:nvPicPr>
          <p:cNvPr id="28675" name="Picture 4"/>
          <p:cNvPicPr>
            <a:picLocks noGrp="1" noChangeAspect="1" noChangeArrowheads="1"/>
          </p:cNvPicPr>
          <p:nvPr>
            <p:ph idx="1"/>
          </p:nvPr>
        </p:nvPicPr>
        <p:blipFill>
          <a:blip r:embed="rId2" cstate="print"/>
          <a:srcRect/>
          <a:stretch>
            <a:fillRect/>
          </a:stretch>
        </p:blipFill>
        <p:spPr>
          <a:xfrm>
            <a:off x="228600" y="1981200"/>
            <a:ext cx="5943600" cy="4191000"/>
          </a:xfrm>
        </p:spPr>
      </p:pic>
      <p:sp>
        <p:nvSpPr>
          <p:cNvPr id="27652" name="Text Box 7"/>
          <p:cNvSpPr txBox="1">
            <a:spLocks noChangeArrowheads="1"/>
          </p:cNvSpPr>
          <p:nvPr/>
        </p:nvSpPr>
        <p:spPr bwMode="auto">
          <a:xfrm>
            <a:off x="6400800" y="1981200"/>
            <a:ext cx="2286000" cy="3514725"/>
          </a:xfrm>
          <a:prstGeom prst="rect">
            <a:avLst/>
          </a:prstGeom>
          <a:noFill/>
          <a:ln w="9525">
            <a:noFill/>
            <a:miter lim="800000"/>
            <a:headEnd/>
            <a:tailEnd/>
          </a:ln>
        </p:spPr>
        <p:txBody>
          <a:bodyPr>
            <a:spAutoFit/>
          </a:bodyPr>
          <a:lstStyle/>
          <a:p>
            <a:pPr>
              <a:spcBef>
                <a:spcPct val="50000"/>
              </a:spcBef>
            </a:pPr>
            <a:r>
              <a:rPr lang="en-US" sz="1600" b="1">
                <a:solidFill>
                  <a:schemeClr val="bg1"/>
                </a:solidFill>
              </a:rPr>
              <a:t>-Watch for days when the pavement becomes cooler than the dew point.</a:t>
            </a:r>
          </a:p>
          <a:p>
            <a:pPr>
              <a:spcBef>
                <a:spcPct val="50000"/>
              </a:spcBef>
            </a:pPr>
            <a:r>
              <a:rPr lang="en-US" sz="1600" b="1">
                <a:solidFill>
                  <a:schemeClr val="bg1"/>
                </a:solidFill>
              </a:rPr>
              <a:t>-Pavement will cool the air above it, and cause ice to form.</a:t>
            </a:r>
          </a:p>
          <a:p>
            <a:pPr>
              <a:spcBef>
                <a:spcPct val="50000"/>
              </a:spcBef>
            </a:pPr>
            <a:r>
              <a:rPr lang="en-US" sz="1600" b="1">
                <a:solidFill>
                  <a:schemeClr val="bg1"/>
                </a:solidFill>
              </a:rPr>
              <a:t>-Most common in low spots, and bridges/overpasses when the structure is not insulated by ground.</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685800" y="228600"/>
            <a:ext cx="7772400" cy="868363"/>
          </a:xfrm>
        </p:spPr>
        <p:txBody>
          <a:bodyPr/>
          <a:lstStyle/>
          <a:p>
            <a:pPr>
              <a:defRPr/>
            </a:pPr>
            <a:r>
              <a:rPr lang="en-US" smtClean="0"/>
              <a:t>Black Ice Considerations</a:t>
            </a:r>
          </a:p>
        </p:txBody>
      </p:sp>
      <p:sp>
        <p:nvSpPr>
          <p:cNvPr id="94212" name="Rectangle 4"/>
          <p:cNvSpPr>
            <a:spLocks noGrp="1" noChangeArrowheads="1"/>
          </p:cNvSpPr>
          <p:nvPr>
            <p:ph type="body" idx="1"/>
          </p:nvPr>
        </p:nvSpPr>
        <p:spPr>
          <a:xfrm>
            <a:off x="685800" y="1295400"/>
            <a:ext cx="7772400" cy="4876800"/>
          </a:xfrm>
        </p:spPr>
        <p:txBody>
          <a:bodyPr/>
          <a:lstStyle/>
          <a:p>
            <a:pPr>
              <a:lnSpc>
                <a:spcPct val="80000"/>
              </a:lnSpc>
              <a:defRPr/>
            </a:pPr>
            <a:r>
              <a:rPr lang="en-US" sz="1400" smtClean="0"/>
              <a:t>Black ice can be VERY localized and will usually form in low-lying areas first.</a:t>
            </a:r>
          </a:p>
          <a:p>
            <a:pPr>
              <a:lnSpc>
                <a:spcPct val="80000"/>
              </a:lnSpc>
              <a:defRPr/>
            </a:pPr>
            <a:r>
              <a:rPr lang="en-US" sz="1400" smtClean="0"/>
              <a:t>Black ice situations are difficult to forecast.  We will issue forecasts only if conditions are ripe for widespread black ice.  These widespread situations are rare.</a:t>
            </a:r>
          </a:p>
          <a:p>
            <a:pPr>
              <a:lnSpc>
                <a:spcPct val="80000"/>
              </a:lnSpc>
              <a:defRPr/>
            </a:pPr>
            <a:r>
              <a:rPr lang="en-US" sz="1400" smtClean="0"/>
              <a:t>Prime time for black ice formation is LATE at night – but can occur as early as the evening.</a:t>
            </a:r>
          </a:p>
          <a:p>
            <a:pPr>
              <a:lnSpc>
                <a:spcPct val="80000"/>
              </a:lnSpc>
              <a:defRPr/>
            </a:pPr>
            <a:r>
              <a:rPr lang="en-US" sz="1400" smtClean="0">
                <a:solidFill>
                  <a:srgbClr val="FFFF00"/>
                </a:solidFill>
              </a:rPr>
              <a:t>Black ice usually comes when daytime highs have been near or above freezing.</a:t>
            </a:r>
          </a:p>
          <a:p>
            <a:pPr>
              <a:lnSpc>
                <a:spcPct val="80000"/>
              </a:lnSpc>
              <a:defRPr/>
            </a:pPr>
            <a:r>
              <a:rPr lang="en-US" sz="1400" smtClean="0">
                <a:solidFill>
                  <a:srgbClr val="FFFF00"/>
                </a:solidFill>
              </a:rPr>
              <a:t>The closer the dewpoint and temperature are together, the higher likelihood of black ice (ie – dewpoint of 29 and air or surface temps of 30 = good chance).</a:t>
            </a:r>
          </a:p>
          <a:p>
            <a:pPr>
              <a:lnSpc>
                <a:spcPct val="80000"/>
              </a:lnSpc>
              <a:defRPr/>
            </a:pPr>
            <a:r>
              <a:rPr lang="en-US" sz="1400" smtClean="0"/>
              <a:t>Black ice is most likely to form on nights when fog is widespread.</a:t>
            </a:r>
          </a:p>
          <a:p>
            <a:pPr>
              <a:lnSpc>
                <a:spcPct val="80000"/>
              </a:lnSpc>
              <a:defRPr/>
            </a:pPr>
            <a:r>
              <a:rPr lang="en-US" sz="1400" smtClean="0"/>
              <a:t>Black ice more likely with calm or very light winds.  Direction of winds leading up to a black ice situation most likely southeast, south or southwest.</a:t>
            </a:r>
          </a:p>
          <a:p>
            <a:pPr>
              <a:lnSpc>
                <a:spcPct val="80000"/>
              </a:lnSpc>
              <a:defRPr/>
            </a:pPr>
            <a:r>
              <a:rPr lang="en-US" sz="1400" smtClean="0"/>
              <a:t>Black ice more likely when skies are in process of clearing – especially when any of the other conditions listed above occur.</a:t>
            </a:r>
          </a:p>
          <a:p>
            <a:pPr>
              <a:lnSpc>
                <a:spcPct val="80000"/>
              </a:lnSpc>
              <a:defRPr/>
            </a:pPr>
            <a:r>
              <a:rPr lang="en-US" sz="1400" smtClean="0">
                <a:solidFill>
                  <a:srgbClr val="FFFF00"/>
                </a:solidFill>
              </a:rPr>
              <a:t>Watch for rapidly dropping temps with relatively high dewpoints (dewpoints in the 20s to near 32).</a:t>
            </a:r>
          </a:p>
          <a:p>
            <a:pPr>
              <a:lnSpc>
                <a:spcPct val="80000"/>
              </a:lnSpc>
              <a:defRPr/>
            </a:pPr>
            <a:r>
              <a:rPr lang="en-US" sz="1400" smtClean="0"/>
              <a:t>Be wary of periods of thawy weather.</a:t>
            </a:r>
          </a:p>
          <a:p>
            <a:pPr>
              <a:lnSpc>
                <a:spcPct val="80000"/>
              </a:lnSpc>
              <a:defRPr/>
            </a:pPr>
            <a:r>
              <a:rPr lang="en-US" sz="1400" smtClean="0"/>
              <a:t>High humidity and fog are always key indicators of potential black ice situations.</a:t>
            </a:r>
          </a:p>
          <a:p>
            <a:pPr>
              <a:lnSpc>
                <a:spcPct val="80000"/>
              </a:lnSpc>
              <a:defRPr/>
            </a:pPr>
            <a:r>
              <a:rPr lang="en-US" sz="1400" smtClean="0"/>
              <a:t>When looking at RWIS or Weather Sentry graphs, Be wary of temperature and dewpoint traces that are getting closer together.  This indicates rising humidity.</a:t>
            </a:r>
          </a:p>
          <a:p>
            <a:pPr>
              <a:lnSpc>
                <a:spcPct val="80000"/>
              </a:lnSpc>
              <a:defRPr/>
            </a:pPr>
            <a:endParaRPr lang="en-US" sz="1400"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a:defRPr/>
            </a:pPr>
            <a:r>
              <a:rPr lang="en-US" smtClean="0"/>
              <a:t>Moisture Source Nearby?</a:t>
            </a:r>
          </a:p>
        </p:txBody>
      </p:sp>
      <p:pic>
        <p:nvPicPr>
          <p:cNvPr id="28675" name="Picture 3"/>
          <p:cNvPicPr>
            <a:picLocks noChangeAspect="1" noChangeArrowheads="1"/>
          </p:cNvPicPr>
          <p:nvPr/>
        </p:nvPicPr>
        <p:blipFill>
          <a:blip r:embed="rId2" cstate="print"/>
          <a:srcRect/>
          <a:stretch>
            <a:fillRect/>
          </a:stretch>
        </p:blipFill>
        <p:spPr bwMode="auto">
          <a:xfrm>
            <a:off x="381000" y="1752600"/>
            <a:ext cx="8382000" cy="4497388"/>
          </a:xfrm>
          <a:prstGeom prst="rect">
            <a:avLst/>
          </a:prstGeom>
          <a:noFill/>
          <a:ln w="19050">
            <a:solidFill>
              <a:schemeClr val="bg1"/>
            </a:solid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2"/>
          <p:cNvSpPr txBox="1">
            <a:spLocks noChangeArrowheads="1"/>
          </p:cNvSpPr>
          <p:nvPr/>
        </p:nvSpPr>
        <p:spPr bwMode="auto">
          <a:xfrm>
            <a:off x="2362200" y="417513"/>
            <a:ext cx="4800600" cy="366712"/>
          </a:xfrm>
          <a:prstGeom prst="rect">
            <a:avLst/>
          </a:prstGeom>
          <a:noFill/>
          <a:ln w="9525">
            <a:noFill/>
            <a:miter lim="800000"/>
            <a:headEnd/>
            <a:tailEnd/>
          </a:ln>
        </p:spPr>
        <p:txBody>
          <a:bodyPr>
            <a:spAutoFit/>
          </a:bodyPr>
          <a:lstStyle/>
          <a:p>
            <a:pPr eaLnBrk="1" hangingPunct="1"/>
            <a:endParaRPr lang="en-US" sz="1800"/>
          </a:p>
        </p:txBody>
      </p:sp>
      <p:sp>
        <p:nvSpPr>
          <p:cNvPr id="1028" name="Text Box 3"/>
          <p:cNvSpPr txBox="1">
            <a:spLocks noChangeArrowheads="1"/>
          </p:cNvSpPr>
          <p:nvPr/>
        </p:nvSpPr>
        <p:spPr bwMode="auto">
          <a:xfrm>
            <a:off x="2971800" y="304800"/>
            <a:ext cx="3810000" cy="366713"/>
          </a:xfrm>
          <a:prstGeom prst="rect">
            <a:avLst/>
          </a:prstGeom>
          <a:noFill/>
          <a:ln w="9525">
            <a:noFill/>
            <a:miter lim="800000"/>
            <a:headEnd/>
            <a:tailEnd/>
          </a:ln>
        </p:spPr>
        <p:txBody>
          <a:bodyPr>
            <a:spAutoFit/>
          </a:bodyPr>
          <a:lstStyle/>
          <a:p>
            <a:pPr eaLnBrk="1" hangingPunct="1"/>
            <a:endParaRPr lang="en-US" sz="1800"/>
          </a:p>
        </p:txBody>
      </p:sp>
      <p:sp>
        <p:nvSpPr>
          <p:cNvPr id="1029" name="Text Box 4"/>
          <p:cNvSpPr txBox="1">
            <a:spLocks noChangeArrowheads="1"/>
          </p:cNvSpPr>
          <p:nvPr/>
        </p:nvSpPr>
        <p:spPr bwMode="auto">
          <a:xfrm>
            <a:off x="1371600" y="304800"/>
            <a:ext cx="7391400" cy="641350"/>
          </a:xfrm>
          <a:prstGeom prst="rect">
            <a:avLst/>
          </a:prstGeom>
          <a:noFill/>
          <a:ln w="9525">
            <a:noFill/>
            <a:miter lim="800000"/>
            <a:headEnd/>
            <a:tailEnd/>
          </a:ln>
        </p:spPr>
        <p:txBody>
          <a:bodyPr>
            <a:spAutoFit/>
          </a:bodyPr>
          <a:lstStyle/>
          <a:p>
            <a:pPr algn="ctr" eaLnBrk="1" hangingPunct="1"/>
            <a:r>
              <a:rPr lang="en-US" sz="3600">
                <a:solidFill>
                  <a:srgbClr val="FFCC00"/>
                </a:solidFill>
              </a:rPr>
              <a:t>NOAA Weather Radio Transmitters</a:t>
            </a:r>
          </a:p>
        </p:txBody>
      </p:sp>
      <p:grpSp>
        <p:nvGrpSpPr>
          <p:cNvPr id="1030" name="Group 5"/>
          <p:cNvGrpSpPr>
            <a:grpSpLocks/>
          </p:cNvGrpSpPr>
          <p:nvPr/>
        </p:nvGrpSpPr>
        <p:grpSpPr bwMode="auto">
          <a:xfrm>
            <a:off x="2971800" y="914400"/>
            <a:ext cx="4191000" cy="5562600"/>
            <a:chOff x="1872" y="576"/>
            <a:chExt cx="2640" cy="3504"/>
          </a:xfrm>
        </p:grpSpPr>
        <p:graphicFrame>
          <p:nvGraphicFramePr>
            <p:cNvPr id="1026" name="Object 6"/>
            <p:cNvGraphicFramePr>
              <a:graphicFrameLocks noChangeAspect="1"/>
            </p:cNvGraphicFramePr>
            <p:nvPr/>
          </p:nvGraphicFramePr>
          <p:xfrm>
            <a:off x="1872" y="576"/>
            <a:ext cx="2640" cy="3504"/>
          </p:xfrm>
          <a:graphic>
            <a:graphicData uri="http://schemas.openxmlformats.org/presentationml/2006/ole">
              <p:oleObj spid="_x0000_s1026" name="Photo Editor Photo" r:id="rId3" imgW="3504274" imgH="4870638" progId="">
                <p:embed/>
              </p:oleObj>
            </a:graphicData>
          </a:graphic>
        </p:graphicFrame>
        <p:pic>
          <p:nvPicPr>
            <p:cNvPr id="1034" name="Picture 7" descr="j0297089"/>
            <p:cNvPicPr>
              <a:picLocks noChangeAspect="1" noChangeArrowheads="1" noCrop="1"/>
            </p:cNvPicPr>
            <p:nvPr/>
          </p:nvPicPr>
          <p:blipFill>
            <a:blip r:embed="rId4" cstate="print"/>
            <a:srcRect/>
            <a:stretch>
              <a:fillRect/>
            </a:stretch>
          </p:blipFill>
          <p:spPr bwMode="auto">
            <a:xfrm>
              <a:off x="3533" y="785"/>
              <a:ext cx="194" cy="208"/>
            </a:xfrm>
            <a:prstGeom prst="rect">
              <a:avLst/>
            </a:prstGeom>
            <a:noFill/>
            <a:ln w="9525">
              <a:noFill/>
              <a:miter lim="800000"/>
              <a:headEnd/>
              <a:tailEnd/>
            </a:ln>
          </p:spPr>
        </p:pic>
        <p:pic>
          <p:nvPicPr>
            <p:cNvPr id="1035" name="Picture 8" descr="j0297089"/>
            <p:cNvPicPr>
              <a:picLocks noChangeAspect="1" noChangeArrowheads="1" noCrop="1"/>
            </p:cNvPicPr>
            <p:nvPr/>
          </p:nvPicPr>
          <p:blipFill>
            <a:blip r:embed="rId5" cstate="print"/>
            <a:srcRect/>
            <a:stretch>
              <a:fillRect/>
            </a:stretch>
          </p:blipFill>
          <p:spPr bwMode="auto">
            <a:xfrm>
              <a:off x="3708" y="1243"/>
              <a:ext cx="194" cy="209"/>
            </a:xfrm>
            <a:prstGeom prst="rect">
              <a:avLst/>
            </a:prstGeom>
            <a:noFill/>
            <a:ln w="9525">
              <a:noFill/>
              <a:miter lim="800000"/>
              <a:headEnd/>
              <a:tailEnd/>
            </a:ln>
          </p:spPr>
        </p:pic>
        <p:pic>
          <p:nvPicPr>
            <p:cNvPr id="1036" name="Picture 9" descr="j0297089"/>
            <p:cNvPicPr>
              <a:picLocks noChangeAspect="1" noChangeArrowheads="1" noCrop="1"/>
            </p:cNvPicPr>
            <p:nvPr/>
          </p:nvPicPr>
          <p:blipFill>
            <a:blip r:embed="rId5" cstate="print"/>
            <a:srcRect/>
            <a:stretch>
              <a:fillRect/>
            </a:stretch>
          </p:blipFill>
          <p:spPr bwMode="auto">
            <a:xfrm>
              <a:off x="4058" y="2286"/>
              <a:ext cx="194" cy="209"/>
            </a:xfrm>
            <a:prstGeom prst="rect">
              <a:avLst/>
            </a:prstGeom>
            <a:noFill/>
            <a:ln w="9525">
              <a:noFill/>
              <a:miter lim="800000"/>
              <a:headEnd/>
              <a:tailEnd/>
            </a:ln>
          </p:spPr>
        </p:pic>
        <p:pic>
          <p:nvPicPr>
            <p:cNvPr id="1037" name="Picture 10" descr="j0297089"/>
            <p:cNvPicPr>
              <a:picLocks noChangeAspect="1" noChangeArrowheads="1" noCrop="1"/>
            </p:cNvPicPr>
            <p:nvPr/>
          </p:nvPicPr>
          <p:blipFill>
            <a:blip r:embed="rId4" cstate="print"/>
            <a:srcRect/>
            <a:stretch>
              <a:fillRect/>
            </a:stretch>
          </p:blipFill>
          <p:spPr bwMode="auto">
            <a:xfrm>
              <a:off x="4014" y="2662"/>
              <a:ext cx="194" cy="208"/>
            </a:xfrm>
            <a:prstGeom prst="rect">
              <a:avLst/>
            </a:prstGeom>
            <a:noFill/>
            <a:ln w="9525">
              <a:noFill/>
              <a:miter lim="800000"/>
              <a:headEnd/>
              <a:tailEnd/>
            </a:ln>
          </p:spPr>
        </p:pic>
        <p:pic>
          <p:nvPicPr>
            <p:cNvPr id="1038" name="Picture 11" descr="j0297089"/>
            <p:cNvPicPr>
              <a:picLocks noChangeAspect="1" noChangeArrowheads="1" noCrop="1"/>
            </p:cNvPicPr>
            <p:nvPr/>
          </p:nvPicPr>
          <p:blipFill>
            <a:blip r:embed="rId5" cstate="print"/>
            <a:srcRect/>
            <a:stretch>
              <a:fillRect/>
            </a:stretch>
          </p:blipFill>
          <p:spPr bwMode="auto">
            <a:xfrm>
              <a:off x="3752" y="2161"/>
              <a:ext cx="194" cy="209"/>
            </a:xfrm>
            <a:prstGeom prst="rect">
              <a:avLst/>
            </a:prstGeom>
            <a:noFill/>
            <a:ln w="9525">
              <a:noFill/>
              <a:miter lim="800000"/>
              <a:headEnd/>
              <a:tailEnd/>
            </a:ln>
          </p:spPr>
        </p:pic>
        <p:pic>
          <p:nvPicPr>
            <p:cNvPr id="1039" name="Picture 12" descr="j0297089"/>
            <p:cNvPicPr>
              <a:picLocks noChangeAspect="1" noChangeArrowheads="1" noCrop="1"/>
            </p:cNvPicPr>
            <p:nvPr/>
          </p:nvPicPr>
          <p:blipFill>
            <a:blip r:embed="rId4" cstate="print"/>
            <a:srcRect/>
            <a:stretch>
              <a:fillRect/>
            </a:stretch>
          </p:blipFill>
          <p:spPr bwMode="auto">
            <a:xfrm>
              <a:off x="3446" y="2829"/>
              <a:ext cx="194" cy="208"/>
            </a:xfrm>
            <a:prstGeom prst="rect">
              <a:avLst/>
            </a:prstGeom>
            <a:noFill/>
            <a:ln w="9525">
              <a:noFill/>
              <a:miter lim="800000"/>
              <a:headEnd/>
              <a:tailEnd/>
            </a:ln>
          </p:spPr>
        </p:pic>
        <p:pic>
          <p:nvPicPr>
            <p:cNvPr id="1040" name="Picture 13" descr="j0297089"/>
            <p:cNvPicPr>
              <a:picLocks noChangeAspect="1" noChangeArrowheads="1" noCrop="1"/>
            </p:cNvPicPr>
            <p:nvPr/>
          </p:nvPicPr>
          <p:blipFill>
            <a:blip r:embed="rId5" cstate="print"/>
            <a:srcRect/>
            <a:stretch>
              <a:fillRect/>
            </a:stretch>
          </p:blipFill>
          <p:spPr bwMode="auto">
            <a:xfrm>
              <a:off x="2921" y="2119"/>
              <a:ext cx="194" cy="209"/>
            </a:xfrm>
            <a:prstGeom prst="rect">
              <a:avLst/>
            </a:prstGeom>
            <a:noFill/>
            <a:ln w="9525">
              <a:noFill/>
              <a:miter lim="800000"/>
              <a:headEnd/>
              <a:tailEnd/>
            </a:ln>
          </p:spPr>
        </p:pic>
        <p:pic>
          <p:nvPicPr>
            <p:cNvPr id="1041" name="Picture 14" descr="j0297089"/>
            <p:cNvPicPr>
              <a:picLocks noChangeAspect="1" noChangeArrowheads="1" noCrop="1"/>
            </p:cNvPicPr>
            <p:nvPr/>
          </p:nvPicPr>
          <p:blipFill>
            <a:blip r:embed="rId4" cstate="print"/>
            <a:srcRect/>
            <a:stretch>
              <a:fillRect/>
            </a:stretch>
          </p:blipFill>
          <p:spPr bwMode="auto">
            <a:xfrm>
              <a:off x="3140" y="2245"/>
              <a:ext cx="194" cy="208"/>
            </a:xfrm>
            <a:prstGeom prst="rect">
              <a:avLst/>
            </a:prstGeom>
            <a:noFill/>
            <a:ln w="9525">
              <a:noFill/>
              <a:miter lim="800000"/>
              <a:headEnd/>
              <a:tailEnd/>
            </a:ln>
          </p:spPr>
        </p:pic>
        <p:sp>
          <p:nvSpPr>
            <p:cNvPr id="1042" name="Text Box 15"/>
            <p:cNvSpPr txBox="1">
              <a:spLocks noChangeArrowheads="1"/>
            </p:cNvSpPr>
            <p:nvPr/>
          </p:nvSpPr>
          <p:spPr bwMode="auto">
            <a:xfrm>
              <a:off x="3456" y="960"/>
              <a:ext cx="336" cy="135"/>
            </a:xfrm>
            <a:prstGeom prst="rect">
              <a:avLst/>
            </a:prstGeom>
            <a:noFill/>
            <a:ln w="9525">
              <a:noFill/>
              <a:miter lim="800000"/>
              <a:headEnd/>
              <a:tailEnd/>
            </a:ln>
          </p:spPr>
          <p:txBody>
            <a:bodyPr>
              <a:spAutoFit/>
            </a:bodyPr>
            <a:lstStyle/>
            <a:p>
              <a:pPr eaLnBrk="1" hangingPunct="1">
                <a:spcBef>
                  <a:spcPct val="50000"/>
                </a:spcBef>
              </a:pPr>
              <a:r>
                <a:rPr lang="en-US" sz="800">
                  <a:solidFill>
                    <a:schemeClr val="bg2"/>
                  </a:solidFill>
                </a:rPr>
                <a:t>KHB55</a:t>
              </a:r>
            </a:p>
          </p:txBody>
        </p:sp>
        <p:sp>
          <p:nvSpPr>
            <p:cNvPr id="1043" name="Text Box 16"/>
            <p:cNvSpPr txBox="1">
              <a:spLocks noChangeArrowheads="1"/>
            </p:cNvSpPr>
            <p:nvPr/>
          </p:nvSpPr>
          <p:spPr bwMode="auto">
            <a:xfrm>
              <a:off x="3600" y="1440"/>
              <a:ext cx="384" cy="135"/>
            </a:xfrm>
            <a:prstGeom prst="rect">
              <a:avLst/>
            </a:prstGeom>
            <a:noFill/>
            <a:ln w="9525">
              <a:noFill/>
              <a:miter lim="800000"/>
              <a:headEnd/>
              <a:tailEnd/>
            </a:ln>
          </p:spPr>
          <p:txBody>
            <a:bodyPr>
              <a:spAutoFit/>
            </a:bodyPr>
            <a:lstStyle/>
            <a:p>
              <a:pPr eaLnBrk="1" hangingPunct="1">
                <a:spcBef>
                  <a:spcPct val="50000"/>
                </a:spcBef>
              </a:pPr>
              <a:r>
                <a:rPr lang="en-US" sz="800">
                  <a:solidFill>
                    <a:schemeClr val="bg2"/>
                  </a:solidFill>
                </a:rPr>
                <a:t>WXM77</a:t>
              </a:r>
            </a:p>
          </p:txBody>
        </p:sp>
        <p:sp>
          <p:nvSpPr>
            <p:cNvPr id="1044" name="Text Box 17"/>
            <p:cNvSpPr txBox="1">
              <a:spLocks noChangeArrowheads="1"/>
            </p:cNvSpPr>
            <p:nvPr/>
          </p:nvSpPr>
          <p:spPr bwMode="auto">
            <a:xfrm>
              <a:off x="2832" y="2304"/>
              <a:ext cx="432" cy="135"/>
            </a:xfrm>
            <a:prstGeom prst="rect">
              <a:avLst/>
            </a:prstGeom>
            <a:noFill/>
            <a:ln w="9525">
              <a:noFill/>
              <a:miter lim="800000"/>
              <a:headEnd/>
              <a:tailEnd/>
            </a:ln>
          </p:spPr>
          <p:txBody>
            <a:bodyPr>
              <a:spAutoFit/>
            </a:bodyPr>
            <a:lstStyle/>
            <a:p>
              <a:pPr eaLnBrk="1" hangingPunct="1">
                <a:spcBef>
                  <a:spcPct val="50000"/>
                </a:spcBef>
              </a:pPr>
              <a:r>
                <a:rPr lang="en-US" sz="800">
                  <a:solidFill>
                    <a:schemeClr val="bg2"/>
                  </a:solidFill>
                </a:rPr>
                <a:t>WNG542</a:t>
              </a:r>
            </a:p>
          </p:txBody>
        </p:sp>
        <p:sp>
          <p:nvSpPr>
            <p:cNvPr id="1045" name="Text Box 18"/>
            <p:cNvSpPr txBox="1">
              <a:spLocks noChangeArrowheads="1"/>
            </p:cNvSpPr>
            <p:nvPr/>
          </p:nvSpPr>
          <p:spPr bwMode="auto">
            <a:xfrm>
              <a:off x="3072" y="2448"/>
              <a:ext cx="336" cy="135"/>
            </a:xfrm>
            <a:prstGeom prst="rect">
              <a:avLst/>
            </a:prstGeom>
            <a:noFill/>
            <a:ln w="9525">
              <a:noFill/>
              <a:miter lim="800000"/>
              <a:headEnd/>
              <a:tailEnd/>
            </a:ln>
          </p:spPr>
          <p:txBody>
            <a:bodyPr>
              <a:spAutoFit/>
            </a:bodyPr>
            <a:lstStyle/>
            <a:p>
              <a:pPr eaLnBrk="1" hangingPunct="1">
                <a:spcBef>
                  <a:spcPct val="50000"/>
                </a:spcBef>
              </a:pPr>
              <a:r>
                <a:rPr lang="en-US" sz="800">
                  <a:solidFill>
                    <a:schemeClr val="bg2"/>
                  </a:solidFill>
                </a:rPr>
                <a:t>KHB54</a:t>
              </a:r>
            </a:p>
          </p:txBody>
        </p:sp>
        <p:sp>
          <p:nvSpPr>
            <p:cNvPr id="1046" name="Text Box 19"/>
            <p:cNvSpPr txBox="1">
              <a:spLocks noChangeArrowheads="1"/>
            </p:cNvSpPr>
            <p:nvPr/>
          </p:nvSpPr>
          <p:spPr bwMode="auto">
            <a:xfrm>
              <a:off x="3696" y="2352"/>
              <a:ext cx="432" cy="135"/>
            </a:xfrm>
            <a:prstGeom prst="rect">
              <a:avLst/>
            </a:prstGeom>
            <a:noFill/>
            <a:ln w="9525">
              <a:noFill/>
              <a:miter lim="800000"/>
              <a:headEnd/>
              <a:tailEnd/>
            </a:ln>
          </p:spPr>
          <p:txBody>
            <a:bodyPr>
              <a:spAutoFit/>
            </a:bodyPr>
            <a:lstStyle/>
            <a:p>
              <a:pPr eaLnBrk="1" hangingPunct="1">
                <a:spcBef>
                  <a:spcPct val="50000"/>
                </a:spcBef>
              </a:pPr>
              <a:r>
                <a:rPr lang="en-US" sz="800">
                  <a:solidFill>
                    <a:schemeClr val="bg2"/>
                  </a:solidFill>
                </a:rPr>
                <a:t>WXN28</a:t>
              </a:r>
            </a:p>
          </p:txBody>
        </p:sp>
        <p:sp>
          <p:nvSpPr>
            <p:cNvPr id="1047" name="Text Box 20"/>
            <p:cNvSpPr txBox="1">
              <a:spLocks noChangeArrowheads="1"/>
            </p:cNvSpPr>
            <p:nvPr/>
          </p:nvSpPr>
          <p:spPr bwMode="auto">
            <a:xfrm>
              <a:off x="4176" y="2352"/>
              <a:ext cx="336" cy="135"/>
            </a:xfrm>
            <a:prstGeom prst="rect">
              <a:avLst/>
            </a:prstGeom>
            <a:noFill/>
            <a:ln w="9525">
              <a:noFill/>
              <a:miter lim="800000"/>
              <a:headEnd/>
              <a:tailEnd/>
            </a:ln>
          </p:spPr>
          <p:txBody>
            <a:bodyPr>
              <a:spAutoFit/>
            </a:bodyPr>
            <a:lstStyle/>
            <a:p>
              <a:pPr eaLnBrk="1" hangingPunct="1">
                <a:spcBef>
                  <a:spcPct val="50000"/>
                </a:spcBef>
              </a:pPr>
              <a:r>
                <a:rPr lang="en-US" sz="800">
                  <a:solidFill>
                    <a:schemeClr val="bg2"/>
                  </a:solidFill>
                </a:rPr>
                <a:t>KHC47</a:t>
              </a:r>
            </a:p>
          </p:txBody>
        </p:sp>
        <p:sp>
          <p:nvSpPr>
            <p:cNvPr id="1048" name="Text Box 21"/>
            <p:cNvSpPr txBox="1">
              <a:spLocks noChangeArrowheads="1"/>
            </p:cNvSpPr>
            <p:nvPr/>
          </p:nvSpPr>
          <p:spPr bwMode="auto">
            <a:xfrm>
              <a:off x="3936" y="2832"/>
              <a:ext cx="432" cy="135"/>
            </a:xfrm>
            <a:prstGeom prst="rect">
              <a:avLst/>
            </a:prstGeom>
            <a:noFill/>
            <a:ln w="9525">
              <a:noFill/>
              <a:miter lim="800000"/>
              <a:headEnd/>
              <a:tailEnd/>
            </a:ln>
          </p:spPr>
          <p:txBody>
            <a:bodyPr>
              <a:spAutoFit/>
            </a:bodyPr>
            <a:lstStyle/>
            <a:p>
              <a:pPr eaLnBrk="1" hangingPunct="1">
                <a:spcBef>
                  <a:spcPct val="50000"/>
                </a:spcBef>
              </a:pPr>
              <a:r>
                <a:rPr lang="en-US" sz="800">
                  <a:solidFill>
                    <a:schemeClr val="bg2"/>
                  </a:solidFill>
                </a:rPr>
                <a:t>WNG543</a:t>
              </a:r>
            </a:p>
          </p:txBody>
        </p:sp>
        <p:sp>
          <p:nvSpPr>
            <p:cNvPr id="1049" name="Text Box 22"/>
            <p:cNvSpPr txBox="1">
              <a:spLocks noChangeArrowheads="1"/>
            </p:cNvSpPr>
            <p:nvPr/>
          </p:nvSpPr>
          <p:spPr bwMode="auto">
            <a:xfrm>
              <a:off x="3360" y="3024"/>
              <a:ext cx="336" cy="135"/>
            </a:xfrm>
            <a:prstGeom prst="rect">
              <a:avLst/>
            </a:prstGeom>
            <a:noFill/>
            <a:ln w="9525">
              <a:noFill/>
              <a:miter lim="800000"/>
              <a:headEnd/>
              <a:tailEnd/>
            </a:ln>
          </p:spPr>
          <p:txBody>
            <a:bodyPr>
              <a:spAutoFit/>
            </a:bodyPr>
            <a:lstStyle/>
            <a:p>
              <a:pPr eaLnBrk="1" hangingPunct="1">
                <a:spcBef>
                  <a:spcPct val="50000"/>
                </a:spcBef>
              </a:pPr>
              <a:r>
                <a:rPr lang="en-US" sz="800">
                  <a:solidFill>
                    <a:schemeClr val="bg2"/>
                  </a:solidFill>
                </a:rPr>
                <a:t>KEC93</a:t>
              </a:r>
            </a:p>
          </p:txBody>
        </p:sp>
      </p:grpSp>
      <p:sp>
        <p:nvSpPr>
          <p:cNvPr id="1031" name="Text Box 23"/>
          <p:cNvSpPr txBox="1">
            <a:spLocks noChangeArrowheads="1"/>
          </p:cNvSpPr>
          <p:nvPr/>
        </p:nvSpPr>
        <p:spPr bwMode="auto">
          <a:xfrm>
            <a:off x="304800" y="2209800"/>
            <a:ext cx="2667000" cy="2892425"/>
          </a:xfrm>
          <a:prstGeom prst="rect">
            <a:avLst/>
          </a:prstGeom>
          <a:noFill/>
          <a:ln w="9525">
            <a:noFill/>
            <a:miter lim="800000"/>
            <a:headEnd/>
            <a:tailEnd/>
          </a:ln>
        </p:spPr>
        <p:txBody>
          <a:bodyPr>
            <a:spAutoFit/>
          </a:bodyPr>
          <a:lstStyle/>
          <a:p>
            <a:pPr eaLnBrk="1" hangingPunct="1">
              <a:spcBef>
                <a:spcPct val="50000"/>
              </a:spcBef>
            </a:pPr>
            <a:r>
              <a:rPr lang="en-US" sz="1400"/>
              <a:t> </a:t>
            </a:r>
            <a:r>
              <a:rPr lang="en-US" sz="1400">
                <a:solidFill>
                  <a:schemeClr val="bg1"/>
                </a:solidFill>
              </a:rPr>
              <a:t>KHB55	Frenchville	</a:t>
            </a:r>
          </a:p>
          <a:p>
            <a:pPr eaLnBrk="1" hangingPunct="1">
              <a:spcBef>
                <a:spcPct val="50000"/>
              </a:spcBef>
            </a:pPr>
            <a:r>
              <a:rPr lang="en-US" sz="1400">
                <a:solidFill>
                  <a:schemeClr val="bg1"/>
                </a:solidFill>
              </a:rPr>
              <a:t> WXM77	Mars Hill</a:t>
            </a:r>
          </a:p>
          <a:p>
            <a:pPr eaLnBrk="1" hangingPunct="1">
              <a:spcBef>
                <a:spcPct val="50000"/>
              </a:spcBef>
            </a:pPr>
            <a:r>
              <a:rPr lang="en-US" sz="1400">
                <a:solidFill>
                  <a:schemeClr val="bg1"/>
                </a:solidFill>
              </a:rPr>
              <a:t> WXN28	Springfield</a:t>
            </a:r>
          </a:p>
          <a:p>
            <a:pPr eaLnBrk="1" hangingPunct="1">
              <a:spcBef>
                <a:spcPct val="50000"/>
              </a:spcBef>
            </a:pPr>
            <a:r>
              <a:rPr lang="en-US" sz="1400">
                <a:solidFill>
                  <a:schemeClr val="bg1"/>
                </a:solidFill>
              </a:rPr>
              <a:t> KHC47	Meddybemps</a:t>
            </a:r>
          </a:p>
          <a:p>
            <a:pPr eaLnBrk="1" hangingPunct="1">
              <a:spcBef>
                <a:spcPct val="50000"/>
              </a:spcBef>
            </a:pPr>
            <a:r>
              <a:rPr lang="en-US" sz="1400">
                <a:solidFill>
                  <a:schemeClr val="bg1"/>
                </a:solidFill>
              </a:rPr>
              <a:t> KEC93	Ellsworth</a:t>
            </a:r>
          </a:p>
          <a:p>
            <a:pPr eaLnBrk="1" hangingPunct="1">
              <a:spcBef>
                <a:spcPct val="50000"/>
              </a:spcBef>
            </a:pPr>
            <a:r>
              <a:rPr lang="en-US" sz="1400">
                <a:solidFill>
                  <a:schemeClr val="bg1"/>
                </a:solidFill>
              </a:rPr>
              <a:t> KHB54	Milo</a:t>
            </a:r>
          </a:p>
          <a:p>
            <a:pPr eaLnBrk="1" hangingPunct="1">
              <a:spcBef>
                <a:spcPct val="50000"/>
              </a:spcBef>
            </a:pPr>
            <a:r>
              <a:rPr lang="en-US" sz="1400">
                <a:solidFill>
                  <a:schemeClr val="bg1"/>
                </a:solidFill>
              </a:rPr>
              <a:t> WNG542	Greenville</a:t>
            </a:r>
          </a:p>
          <a:p>
            <a:pPr eaLnBrk="1" hangingPunct="1">
              <a:spcBef>
                <a:spcPct val="50000"/>
              </a:spcBef>
            </a:pPr>
            <a:r>
              <a:rPr lang="en-US" sz="1400" u="sng">
                <a:solidFill>
                  <a:schemeClr val="bg1"/>
                </a:solidFill>
              </a:rPr>
              <a:t>Marine Only</a:t>
            </a:r>
          </a:p>
          <a:p>
            <a:pPr eaLnBrk="1" hangingPunct="1">
              <a:spcBef>
                <a:spcPct val="50000"/>
              </a:spcBef>
            </a:pPr>
            <a:r>
              <a:rPr lang="en-US" sz="1400">
                <a:solidFill>
                  <a:schemeClr val="bg1"/>
                </a:solidFill>
              </a:rPr>
              <a:t> WNG543	Jonesboro</a:t>
            </a:r>
          </a:p>
        </p:txBody>
      </p:sp>
      <p:pic>
        <p:nvPicPr>
          <p:cNvPr id="1032" name="Picture 24" descr="j0354416"/>
          <p:cNvPicPr>
            <a:picLocks noChangeAspect="1" noChangeArrowheads="1" noCrop="1"/>
          </p:cNvPicPr>
          <p:nvPr/>
        </p:nvPicPr>
        <p:blipFill>
          <a:blip r:embed="rId6" cstate="print"/>
          <a:srcRect/>
          <a:stretch>
            <a:fillRect/>
          </a:stretch>
        </p:blipFill>
        <p:spPr bwMode="auto">
          <a:xfrm>
            <a:off x="1447800" y="4419600"/>
            <a:ext cx="304800" cy="284163"/>
          </a:xfrm>
          <a:prstGeom prst="rect">
            <a:avLst/>
          </a:prstGeom>
          <a:noFill/>
          <a:ln w="9525">
            <a:noFill/>
            <a:miter lim="800000"/>
            <a:headEnd/>
            <a:tailEnd/>
          </a:ln>
        </p:spPr>
      </p:pic>
      <p:sp>
        <p:nvSpPr>
          <p:cNvPr id="1033" name="Text Box 25"/>
          <p:cNvSpPr txBox="1">
            <a:spLocks noChangeArrowheads="1"/>
          </p:cNvSpPr>
          <p:nvPr/>
        </p:nvSpPr>
        <p:spPr bwMode="auto">
          <a:xfrm>
            <a:off x="304800" y="5334000"/>
            <a:ext cx="2743200" cy="555625"/>
          </a:xfrm>
          <a:prstGeom prst="rect">
            <a:avLst/>
          </a:prstGeom>
          <a:noFill/>
          <a:ln w="38100" cmpd="dbl">
            <a:solidFill>
              <a:srgbClr val="FFCC00"/>
            </a:solidFill>
            <a:miter lim="800000"/>
            <a:headEnd/>
            <a:tailEnd/>
          </a:ln>
        </p:spPr>
        <p:txBody>
          <a:bodyPr>
            <a:spAutoFit/>
          </a:bodyPr>
          <a:lstStyle/>
          <a:p>
            <a:pPr eaLnBrk="1" hangingPunct="1">
              <a:spcBef>
                <a:spcPct val="50000"/>
              </a:spcBef>
            </a:pPr>
            <a:r>
              <a:rPr lang="en-US" sz="1400">
                <a:solidFill>
                  <a:srgbClr val="FFCC00"/>
                </a:solidFill>
              </a:rPr>
              <a:t>8 NWR Transmitters Maintained by Electronics Staff</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4"/>
          <p:cNvSpPr>
            <a:spLocks noGrp="1" noChangeArrowheads="1"/>
          </p:cNvSpPr>
          <p:nvPr>
            <p:ph type="title"/>
          </p:nvPr>
        </p:nvSpPr>
        <p:spPr/>
        <p:txBody>
          <a:bodyPr/>
          <a:lstStyle/>
          <a:p>
            <a:pPr>
              <a:defRPr/>
            </a:pPr>
            <a:r>
              <a:rPr lang="en-US" smtClean="0"/>
              <a:t>NOAA Weather Radio</a:t>
            </a:r>
          </a:p>
        </p:txBody>
      </p:sp>
      <p:sp>
        <p:nvSpPr>
          <p:cNvPr id="36870" name="Rectangle 6"/>
          <p:cNvSpPr>
            <a:spLocks noGrp="1" noChangeArrowheads="1"/>
          </p:cNvSpPr>
          <p:nvPr>
            <p:ph type="body" sz="half" idx="2"/>
          </p:nvPr>
        </p:nvSpPr>
        <p:spPr/>
        <p:txBody>
          <a:bodyPr/>
          <a:lstStyle/>
          <a:p>
            <a:pPr>
              <a:defRPr/>
            </a:pPr>
            <a:r>
              <a:rPr lang="en-US" sz="2000" smtClean="0"/>
              <a:t>Forecast and warning information 24 hours a day</a:t>
            </a:r>
          </a:p>
          <a:p>
            <a:pPr>
              <a:defRPr/>
            </a:pPr>
            <a:r>
              <a:rPr lang="en-US" sz="2000" smtClean="0"/>
              <a:t>Audible alarms</a:t>
            </a:r>
          </a:p>
          <a:p>
            <a:pPr>
              <a:defRPr/>
            </a:pPr>
            <a:r>
              <a:rPr lang="en-US" sz="2000" smtClean="0"/>
              <a:t>Programmable for your area</a:t>
            </a:r>
          </a:p>
          <a:p>
            <a:pPr>
              <a:defRPr/>
            </a:pPr>
            <a:r>
              <a:rPr lang="en-US" sz="2000" smtClean="0"/>
              <a:t>Civil Emergency Messages</a:t>
            </a:r>
          </a:p>
          <a:p>
            <a:pPr>
              <a:defRPr/>
            </a:pPr>
            <a:r>
              <a:rPr lang="en-US" sz="2000" smtClean="0"/>
              <a:t>Presidential Declarations</a:t>
            </a:r>
          </a:p>
          <a:p>
            <a:pPr>
              <a:defRPr/>
            </a:pPr>
            <a:r>
              <a:rPr lang="en-US" sz="2000" smtClean="0"/>
              <a:t>Amber Alerts</a:t>
            </a:r>
          </a:p>
        </p:txBody>
      </p:sp>
      <p:pic>
        <p:nvPicPr>
          <p:cNvPr id="24580" name="Picture 9" descr="http://www.accessnoaa.noaa.gov/images/nws17.jpg"/>
          <p:cNvPicPr>
            <a:picLocks noChangeAspect="1" noChangeArrowheads="1"/>
          </p:cNvPicPr>
          <p:nvPr/>
        </p:nvPicPr>
        <p:blipFill>
          <a:blip r:embed="rId2" cstate="print"/>
          <a:srcRect/>
          <a:stretch>
            <a:fillRect/>
          </a:stretch>
        </p:blipFill>
        <p:spPr bwMode="auto">
          <a:xfrm>
            <a:off x="228600" y="2209800"/>
            <a:ext cx="4343400" cy="3200400"/>
          </a:xfrm>
          <a:prstGeom prst="rect">
            <a:avLst/>
          </a:prstGeom>
          <a:noFill/>
          <a:ln w="9525">
            <a:solidFill>
              <a:schemeClr val="bg1"/>
            </a:solid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err="1" smtClean="0"/>
              <a:t>iNWS</a:t>
            </a:r>
            <a:endParaRPr lang="en-US" dirty="0"/>
          </a:p>
        </p:txBody>
      </p:sp>
      <p:sp>
        <p:nvSpPr>
          <p:cNvPr id="3" name="Content Placeholder 2"/>
          <p:cNvSpPr>
            <a:spLocks noGrp="1"/>
          </p:cNvSpPr>
          <p:nvPr>
            <p:ph sz="half" idx="1"/>
          </p:nvPr>
        </p:nvSpPr>
        <p:spPr>
          <a:xfrm>
            <a:off x="533400" y="1219200"/>
            <a:ext cx="3810000" cy="4114800"/>
          </a:xfrm>
        </p:spPr>
        <p:txBody>
          <a:bodyPr/>
          <a:lstStyle/>
          <a:p>
            <a:pPr>
              <a:defRPr/>
            </a:pPr>
            <a:r>
              <a:rPr lang="en-US" dirty="0" smtClean="0"/>
              <a:t>Text alerts</a:t>
            </a:r>
          </a:p>
          <a:p>
            <a:pPr>
              <a:defRPr/>
            </a:pPr>
            <a:r>
              <a:rPr lang="en-US" dirty="0" smtClean="0"/>
              <a:t>Email alerts</a:t>
            </a:r>
            <a:endParaRPr lang="en-US" dirty="0"/>
          </a:p>
        </p:txBody>
      </p:sp>
      <p:pic>
        <p:nvPicPr>
          <p:cNvPr id="25604" name="Picture 2"/>
          <p:cNvPicPr>
            <a:picLocks noChangeAspect="1" noChangeArrowheads="1"/>
          </p:cNvPicPr>
          <p:nvPr/>
        </p:nvPicPr>
        <p:blipFill>
          <a:blip r:embed="rId2" cstate="print"/>
          <a:srcRect/>
          <a:stretch>
            <a:fillRect/>
          </a:stretch>
        </p:blipFill>
        <p:spPr bwMode="auto">
          <a:xfrm>
            <a:off x="2057400" y="2590800"/>
            <a:ext cx="6934200" cy="4016375"/>
          </a:xfrm>
          <a:prstGeom prst="rect">
            <a:avLst/>
          </a:prstGeom>
          <a:noFill/>
          <a:ln w="19050">
            <a:solidFill>
              <a:schemeClr val="bg1"/>
            </a:solid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r>
              <a:rPr lang="en-US" smtClean="0"/>
              <a:t>NWSChat</a:t>
            </a:r>
          </a:p>
        </p:txBody>
      </p:sp>
      <p:sp>
        <p:nvSpPr>
          <p:cNvPr id="3" name="Content Placeholder 2"/>
          <p:cNvSpPr>
            <a:spLocks noGrp="1"/>
          </p:cNvSpPr>
          <p:nvPr>
            <p:ph sz="half" idx="4294967295"/>
          </p:nvPr>
        </p:nvSpPr>
        <p:spPr>
          <a:xfrm>
            <a:off x="228600" y="1295400"/>
            <a:ext cx="3810000" cy="4114800"/>
          </a:xfrm>
        </p:spPr>
        <p:txBody>
          <a:bodyPr/>
          <a:lstStyle/>
          <a:p>
            <a:pPr>
              <a:defRPr/>
            </a:pPr>
            <a:r>
              <a:rPr lang="en-US" smtClean="0"/>
              <a:t>24 hour access to forecasters via chat system</a:t>
            </a:r>
          </a:p>
          <a:p>
            <a:pPr>
              <a:defRPr/>
            </a:pPr>
            <a:r>
              <a:rPr lang="en-US" smtClean="0"/>
              <a:t>Instant access to hazardous weather products</a:t>
            </a:r>
          </a:p>
        </p:txBody>
      </p:sp>
      <p:pic>
        <p:nvPicPr>
          <p:cNvPr id="26628" name="Picture 5" descr="NWSChat"/>
          <p:cNvPicPr>
            <a:picLocks noChangeAspect="1" noChangeArrowheads="1"/>
          </p:cNvPicPr>
          <p:nvPr/>
        </p:nvPicPr>
        <p:blipFill>
          <a:blip r:embed="rId2" cstate="print"/>
          <a:srcRect/>
          <a:stretch>
            <a:fillRect/>
          </a:stretch>
        </p:blipFill>
        <p:spPr bwMode="auto">
          <a:xfrm>
            <a:off x="4038600" y="2133600"/>
            <a:ext cx="4876800" cy="3692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a:defRPr/>
            </a:pPr>
            <a:r>
              <a:rPr lang="en-US" smtClean="0"/>
              <a:t>Flood Safety</a:t>
            </a:r>
          </a:p>
        </p:txBody>
      </p:sp>
      <p:sp>
        <p:nvSpPr>
          <p:cNvPr id="78851" name="Rectangle 3"/>
          <p:cNvSpPr>
            <a:spLocks noGrp="1" noChangeArrowheads="1"/>
          </p:cNvSpPr>
          <p:nvPr>
            <p:ph type="body" sz="half" idx="1"/>
          </p:nvPr>
        </p:nvSpPr>
        <p:spPr/>
        <p:txBody>
          <a:bodyPr/>
          <a:lstStyle/>
          <a:p>
            <a:pPr>
              <a:defRPr/>
            </a:pPr>
            <a:r>
              <a:rPr lang="en-US" sz="2400" smtClean="0">
                <a:solidFill>
                  <a:srgbClr val="66FF33"/>
                </a:solidFill>
              </a:rPr>
              <a:t>Never drive across a flooded roadway!</a:t>
            </a:r>
          </a:p>
          <a:p>
            <a:pPr>
              <a:defRPr/>
            </a:pPr>
            <a:r>
              <a:rPr lang="en-US" sz="2400" smtClean="0">
                <a:solidFill>
                  <a:srgbClr val="66FF33"/>
                </a:solidFill>
              </a:rPr>
              <a:t>Avoid low-lying areas</a:t>
            </a:r>
          </a:p>
          <a:p>
            <a:pPr>
              <a:defRPr/>
            </a:pPr>
            <a:r>
              <a:rPr lang="en-US" sz="2400" smtClean="0">
                <a:solidFill>
                  <a:srgbClr val="66FF33"/>
                </a:solidFill>
              </a:rPr>
              <a:t>When flooding is expected avoid roadways along rivers/streams</a:t>
            </a:r>
          </a:p>
        </p:txBody>
      </p:sp>
      <p:pic>
        <p:nvPicPr>
          <p:cNvPr id="78852" name="elpaso-drive-thru.mpg">
            <a:hlinkClick r:id="" action="ppaction://media"/>
          </p:cNvPr>
          <p:cNvPicPr>
            <a:picLocks noGrp="1" noRot="1" noChangeAspect="1" noChangeArrowheads="1"/>
          </p:cNvPicPr>
          <p:nvPr>
            <p:ph sz="half" idx="2"/>
            <a:videoFile r:link="rId1"/>
          </p:nvPr>
        </p:nvPicPr>
        <p:blipFill>
          <a:blip r:embed="rId3" cstate="print"/>
          <a:srcRect/>
          <a:stretch>
            <a:fillRect/>
          </a:stretch>
        </p:blipFill>
        <p:spPr>
          <a:xfrm>
            <a:off x="4648200" y="2209800"/>
            <a:ext cx="4267200" cy="3276600"/>
          </a:xfrm>
          <a:ln w="19050">
            <a:solidFill>
              <a:schemeClr val="bg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757" fill="hold"/>
                                        <p:tgtEl>
                                          <p:spTgt spid="7885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8852"/>
                </p:tgtEl>
              </p:cMediaNode>
            </p:video>
            <p:seq concurrent="1" nextAc="seek">
              <p:cTn id="8" restart="whenNotActive" fill="hold" evtFilter="cancelBubble" nodeType="interactiveSeq">
                <p:stCondLst>
                  <p:cond evt="onClick" delay="0">
                    <p:tgtEl>
                      <p:spTgt spid="7885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8852"/>
                                        </p:tgtEl>
                                      </p:cBhvr>
                                    </p:cmd>
                                  </p:childTnLst>
                                </p:cTn>
                              </p:par>
                            </p:childTnLst>
                          </p:cTn>
                        </p:par>
                      </p:childTnLst>
                    </p:cTn>
                  </p:par>
                </p:childTnLst>
              </p:cTn>
              <p:nextCondLst>
                <p:cond evt="onClick" delay="0">
                  <p:tgtEl>
                    <p:spTgt spid="7885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a:defRPr/>
            </a:pPr>
            <a:r>
              <a:rPr lang="en-US" sz="3600" dirty="0" smtClean="0"/>
              <a:t>Serving Northern and </a:t>
            </a:r>
            <a:r>
              <a:rPr lang="en-US" sz="3600" dirty="0" err="1" smtClean="0"/>
              <a:t>Downeast</a:t>
            </a:r>
            <a:r>
              <a:rPr lang="en-US" sz="3600" dirty="0" smtClean="0"/>
              <a:t> Maine</a:t>
            </a:r>
          </a:p>
        </p:txBody>
      </p:sp>
      <p:pic>
        <p:nvPicPr>
          <p:cNvPr id="10243" name="Picture 5" descr="X:\1-Common\michael.cantin\CWA_map.jpg"/>
          <p:cNvPicPr>
            <a:picLocks noChangeAspect="1" noChangeArrowheads="1"/>
          </p:cNvPicPr>
          <p:nvPr/>
        </p:nvPicPr>
        <p:blipFill>
          <a:blip r:embed="rId2" cstate="print"/>
          <a:srcRect/>
          <a:stretch>
            <a:fillRect/>
          </a:stretch>
        </p:blipFill>
        <p:spPr bwMode="auto">
          <a:xfrm>
            <a:off x="533400" y="1447800"/>
            <a:ext cx="3768725" cy="4876800"/>
          </a:xfrm>
          <a:prstGeom prst="rect">
            <a:avLst/>
          </a:prstGeom>
          <a:noFill/>
          <a:ln w="9525">
            <a:noFill/>
            <a:miter lim="800000"/>
            <a:headEnd/>
            <a:tailEnd/>
          </a:ln>
        </p:spPr>
      </p:pic>
      <p:sp>
        <p:nvSpPr>
          <p:cNvPr id="10244" name="TextBox 4"/>
          <p:cNvSpPr txBox="1">
            <a:spLocks noChangeArrowheads="1"/>
          </p:cNvSpPr>
          <p:nvPr/>
        </p:nvSpPr>
        <p:spPr bwMode="auto">
          <a:xfrm>
            <a:off x="4953000" y="1828800"/>
            <a:ext cx="3505200" cy="3935413"/>
          </a:xfrm>
          <a:prstGeom prst="rect">
            <a:avLst/>
          </a:prstGeom>
          <a:noFill/>
          <a:ln w="9525">
            <a:noFill/>
            <a:miter lim="800000"/>
            <a:headEnd/>
            <a:tailEnd/>
          </a:ln>
        </p:spPr>
        <p:txBody>
          <a:bodyPr>
            <a:spAutoFit/>
          </a:bodyPr>
          <a:lstStyle/>
          <a:p>
            <a:r>
              <a:rPr lang="en-US">
                <a:solidFill>
                  <a:schemeClr val="bg1"/>
                </a:solidFill>
              </a:rPr>
              <a:t>Aroostook</a:t>
            </a:r>
          </a:p>
          <a:p>
            <a:r>
              <a:rPr lang="en-US">
                <a:solidFill>
                  <a:schemeClr val="bg1"/>
                </a:solidFill>
              </a:rPr>
              <a:t>Hancock</a:t>
            </a:r>
          </a:p>
          <a:p>
            <a:r>
              <a:rPr lang="en-US">
                <a:solidFill>
                  <a:schemeClr val="bg1"/>
                </a:solidFill>
              </a:rPr>
              <a:t>Piscataquis</a:t>
            </a:r>
          </a:p>
          <a:p>
            <a:r>
              <a:rPr lang="en-US">
                <a:solidFill>
                  <a:schemeClr val="bg1"/>
                </a:solidFill>
              </a:rPr>
              <a:t>Penobscot</a:t>
            </a:r>
          </a:p>
          <a:p>
            <a:r>
              <a:rPr lang="en-US">
                <a:solidFill>
                  <a:schemeClr val="bg1"/>
                </a:solidFill>
              </a:rPr>
              <a:t>Washington</a:t>
            </a:r>
          </a:p>
          <a:p>
            <a:r>
              <a:rPr lang="en-US">
                <a:solidFill>
                  <a:schemeClr val="bg1"/>
                </a:solidFill>
              </a:rPr>
              <a:t>Portions of Somerset</a:t>
            </a:r>
          </a:p>
          <a:p>
            <a:endParaRPr lang="en-US">
              <a:solidFill>
                <a:schemeClr val="bg1"/>
              </a:solidFill>
            </a:endParaRPr>
          </a:p>
          <a:p>
            <a:r>
              <a:rPr lang="en-US">
                <a:solidFill>
                  <a:schemeClr val="bg1"/>
                </a:solidFill>
              </a:rPr>
              <a:t>25nm Off-shore from Eastport to Stonington</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cstate="print"/>
          <a:srcRect/>
          <a:stretch>
            <a:fillRect/>
          </a:stretch>
        </p:blipFill>
        <p:spPr bwMode="auto">
          <a:xfrm>
            <a:off x="1076325" y="971550"/>
            <a:ext cx="6991350" cy="4914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txBox="1">
            <a:spLocks noGrp="1"/>
          </p:cNvSpPr>
          <p:nvPr/>
        </p:nvSpPr>
        <p:spPr bwMode="auto">
          <a:xfrm>
            <a:off x="6553200" y="6245225"/>
            <a:ext cx="2133600" cy="476250"/>
          </a:xfrm>
          <a:prstGeom prst="rect">
            <a:avLst/>
          </a:prstGeom>
          <a:noFill/>
          <a:ln>
            <a:miter lim="800000"/>
            <a:headEnd/>
            <a:tailEnd/>
          </a:ln>
        </p:spPr>
        <p:txBody>
          <a:bodyPr anchor="b"/>
          <a:lstStyle/>
          <a:p>
            <a:pPr algn="r">
              <a:defRPr/>
            </a:pPr>
            <a:fld id="{07A8E7D8-4799-4ED1-AACF-0A317D7464DB}" type="slidenum">
              <a:rPr lang="en-US" sz="1400">
                <a:effectLst>
                  <a:outerShdw blurRad="38100" dist="38100" dir="2700000" algn="tl">
                    <a:srgbClr val="000000"/>
                  </a:outerShdw>
                </a:effectLst>
                <a:latin typeface="Arial" pitchFamily="34" charset="0"/>
              </a:rPr>
              <a:pPr algn="r">
                <a:defRPr/>
              </a:pPr>
              <a:t>51</a:t>
            </a:fld>
            <a:endParaRPr lang="en-US" sz="1400">
              <a:effectLst>
                <a:outerShdw blurRad="38100" dist="38100" dir="2700000" algn="tl">
                  <a:srgbClr val="000000"/>
                </a:outerShdw>
              </a:effectLst>
              <a:latin typeface="Arial" pitchFamily="34" charset="0"/>
            </a:endParaRPr>
          </a:p>
        </p:txBody>
      </p:sp>
      <p:sp>
        <p:nvSpPr>
          <p:cNvPr id="1181698" name="Rectangle 2"/>
          <p:cNvSpPr>
            <a:spLocks noGrp="1" noChangeArrowheads="1"/>
          </p:cNvSpPr>
          <p:nvPr>
            <p:ph type="title" idx="4294967295"/>
          </p:nvPr>
        </p:nvSpPr>
        <p:spPr>
          <a:xfrm>
            <a:off x="304800" y="274638"/>
            <a:ext cx="8382000" cy="1249362"/>
          </a:xfrm>
        </p:spPr>
        <p:txBody>
          <a:bodyPr anchorCtr="1"/>
          <a:lstStyle/>
          <a:p>
            <a:pPr>
              <a:defRPr/>
            </a:pPr>
            <a:r>
              <a:rPr lang="en-US" sz="3600" dirty="0">
                <a:effectLst>
                  <a:outerShdw blurRad="38100" dist="38100" dir="2700000" algn="tl">
                    <a:srgbClr val="000000"/>
                  </a:outerShdw>
                </a:effectLst>
              </a:rPr>
              <a:t>Verification:</a:t>
            </a:r>
            <a:br>
              <a:rPr lang="en-US" sz="3600" dirty="0">
                <a:effectLst>
                  <a:outerShdw blurRad="38100" dist="38100" dir="2700000" algn="tl">
                    <a:srgbClr val="000000"/>
                  </a:outerShdw>
                </a:effectLst>
              </a:rPr>
            </a:br>
            <a:r>
              <a:rPr lang="en-US" sz="3600" dirty="0">
                <a:effectLst>
                  <a:outerShdw blurRad="38100" dist="38100" dir="2700000" algn="tl">
                    <a:srgbClr val="000000"/>
                  </a:outerShdw>
                </a:effectLst>
              </a:rPr>
              <a:t>Sources of Snow/Ice Reports</a:t>
            </a:r>
            <a:r>
              <a:rPr lang="en-US" dirty="0">
                <a:effectLst>
                  <a:outerShdw blurRad="38100" dist="38100" dir="2700000" algn="tl">
                    <a:srgbClr val="000000"/>
                  </a:outerShdw>
                </a:effectLst>
              </a:rPr>
              <a:t/>
            </a:r>
            <a:br>
              <a:rPr lang="en-US" dirty="0">
                <a:effectLst>
                  <a:outerShdw blurRad="38100" dist="38100" dir="2700000" algn="tl">
                    <a:srgbClr val="000000"/>
                  </a:outerShdw>
                </a:effectLst>
              </a:rPr>
            </a:br>
            <a:endParaRPr lang="en-US" dirty="0">
              <a:effectLst>
                <a:outerShdw blurRad="38100" dist="38100" dir="2700000" algn="tl">
                  <a:srgbClr val="000000"/>
                </a:outerShdw>
              </a:effectLst>
            </a:endParaRPr>
          </a:p>
        </p:txBody>
      </p:sp>
      <p:sp>
        <p:nvSpPr>
          <p:cNvPr id="1181699" name="Rectangle 3"/>
          <p:cNvSpPr>
            <a:spLocks noGrp="1" noChangeArrowheads="1"/>
          </p:cNvSpPr>
          <p:nvPr>
            <p:ph type="body" sz="half" idx="4294967295"/>
          </p:nvPr>
        </p:nvSpPr>
        <p:spPr>
          <a:xfrm>
            <a:off x="609600" y="1295400"/>
            <a:ext cx="3657600" cy="4038600"/>
          </a:xfrm>
        </p:spPr>
        <p:txBody>
          <a:bodyPr/>
          <a:lstStyle/>
          <a:p>
            <a:pPr>
              <a:defRPr/>
            </a:pPr>
            <a:r>
              <a:rPr lang="en-US" b="0" dirty="0">
                <a:effectLst>
                  <a:outerShdw blurRad="38100" dist="38100" dir="2700000" algn="tl">
                    <a:srgbClr val="C0C0C0"/>
                  </a:outerShdw>
                </a:effectLst>
              </a:rPr>
              <a:t>NWS Office</a:t>
            </a:r>
          </a:p>
          <a:p>
            <a:pPr>
              <a:defRPr/>
            </a:pPr>
            <a:r>
              <a:rPr lang="en-US" b="0" dirty="0">
                <a:effectLst>
                  <a:outerShdw blurRad="38100" dist="38100" dir="2700000" algn="tl">
                    <a:srgbClr val="C0C0C0"/>
                  </a:outerShdw>
                </a:effectLst>
              </a:rPr>
              <a:t>Airport observers</a:t>
            </a:r>
          </a:p>
          <a:p>
            <a:pPr>
              <a:defRPr/>
            </a:pPr>
            <a:r>
              <a:rPr lang="en-US" b="0" dirty="0">
                <a:effectLst>
                  <a:outerShdw blurRad="38100" dist="38100" dir="2700000" algn="tl">
                    <a:srgbClr val="C0C0C0"/>
                  </a:outerShdw>
                </a:effectLst>
              </a:rPr>
              <a:t>NWS “COOP” Observers</a:t>
            </a:r>
          </a:p>
          <a:p>
            <a:pPr>
              <a:defRPr/>
            </a:pPr>
            <a:r>
              <a:rPr lang="en-US" b="0" dirty="0" err="1">
                <a:effectLst>
                  <a:outerShdw blurRad="38100" dist="38100" dir="2700000" algn="tl">
                    <a:srgbClr val="C0C0C0"/>
                  </a:outerShdw>
                </a:effectLst>
              </a:rPr>
              <a:t>Skywarn</a:t>
            </a:r>
            <a:r>
              <a:rPr lang="en-US" b="0" dirty="0">
                <a:effectLst>
                  <a:outerShdw blurRad="38100" dist="38100" dir="2700000" algn="tl">
                    <a:srgbClr val="C0C0C0"/>
                  </a:outerShdw>
                </a:effectLst>
              </a:rPr>
              <a:t> spotters</a:t>
            </a:r>
          </a:p>
          <a:p>
            <a:pPr>
              <a:defRPr/>
            </a:pPr>
            <a:r>
              <a:rPr lang="en-US" b="0" dirty="0">
                <a:effectLst>
                  <a:outerShdw blurRad="38100" dist="38100" dir="2700000" algn="tl">
                    <a:srgbClr val="C0C0C0"/>
                  </a:outerShdw>
                </a:effectLst>
              </a:rPr>
              <a:t>Public, Media</a:t>
            </a:r>
          </a:p>
          <a:p>
            <a:pPr>
              <a:defRPr/>
            </a:pPr>
            <a:r>
              <a:rPr lang="en-US" b="0" u="sng" dirty="0">
                <a:effectLst>
                  <a:outerShdw blurRad="38100" dist="38100" dir="2700000" algn="tl">
                    <a:srgbClr val="C0C0C0"/>
                  </a:outerShdw>
                </a:effectLst>
              </a:rPr>
              <a:t>Highway Departments</a:t>
            </a:r>
          </a:p>
        </p:txBody>
      </p:sp>
      <p:pic>
        <p:nvPicPr>
          <p:cNvPr id="62470" name="Picture 4"/>
          <p:cNvPicPr>
            <a:picLocks noGrp="1" noChangeAspect="1" noChangeArrowheads="1"/>
          </p:cNvPicPr>
          <p:nvPr>
            <p:ph sz="half" idx="4294967295"/>
          </p:nvPr>
        </p:nvPicPr>
        <p:blipFill>
          <a:blip r:embed="rId2" cstate="print"/>
          <a:srcRect l="18867" t="18520" r="18867" b="15819"/>
          <a:stretch>
            <a:fillRect/>
          </a:stretch>
        </p:blipFill>
        <p:spPr>
          <a:xfrm>
            <a:off x="4953000" y="1600200"/>
            <a:ext cx="3417888" cy="4038600"/>
          </a:xfrm>
          <a:ln w="19050">
            <a:solidFill>
              <a:schemeClr val="bg1"/>
            </a:solidFill>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p:cNvPicPr>
            <a:picLocks noChangeAspect="1" noChangeArrowheads="1"/>
          </p:cNvPicPr>
          <p:nvPr/>
        </p:nvPicPr>
        <p:blipFill>
          <a:blip r:embed="rId2" cstate="print"/>
          <a:srcRect/>
          <a:stretch>
            <a:fillRect/>
          </a:stretch>
        </p:blipFill>
        <p:spPr bwMode="auto">
          <a:xfrm>
            <a:off x="-990600" y="-1524000"/>
            <a:ext cx="11506200" cy="975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Thank You!	</a:t>
            </a:r>
            <a:endParaRPr lang="en-US" dirty="0"/>
          </a:p>
        </p:txBody>
      </p:sp>
      <p:sp>
        <p:nvSpPr>
          <p:cNvPr id="3" name="Content Placeholder 2"/>
          <p:cNvSpPr>
            <a:spLocks noGrp="1"/>
          </p:cNvSpPr>
          <p:nvPr>
            <p:ph idx="1"/>
          </p:nvPr>
        </p:nvSpPr>
        <p:spPr/>
        <p:txBody>
          <a:bodyPr/>
          <a:lstStyle/>
          <a:p>
            <a:pPr algn="ctr">
              <a:buFontTx/>
              <a:buNone/>
              <a:defRPr/>
            </a:pPr>
            <a:r>
              <a:rPr lang="en-US" dirty="0" smtClean="0"/>
              <a:t>Thanks for your reports, and for keeping our roads safer!</a:t>
            </a:r>
          </a:p>
          <a:p>
            <a:pPr algn="ctr">
              <a:buFontTx/>
              <a:buNone/>
              <a:defRPr/>
            </a:pP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4"/>
          <p:cNvSpPr>
            <a:spLocks noGrp="1" noChangeArrowheads="1"/>
          </p:cNvSpPr>
          <p:nvPr>
            <p:ph type="title"/>
          </p:nvPr>
        </p:nvSpPr>
        <p:spPr/>
        <p:txBody>
          <a:bodyPr/>
          <a:lstStyle/>
          <a:p>
            <a:pPr>
              <a:defRPr/>
            </a:pPr>
            <a:r>
              <a:rPr lang="en-US" dirty="0" smtClean="0"/>
              <a:t>Contact Information</a:t>
            </a:r>
          </a:p>
        </p:txBody>
      </p:sp>
      <p:sp>
        <p:nvSpPr>
          <p:cNvPr id="57350" name="Rectangle 6"/>
          <p:cNvSpPr>
            <a:spLocks noGrp="1" noChangeArrowheads="1"/>
          </p:cNvSpPr>
          <p:nvPr>
            <p:ph type="body" sz="half" idx="2"/>
          </p:nvPr>
        </p:nvSpPr>
        <p:spPr>
          <a:xfrm>
            <a:off x="838200" y="1905000"/>
            <a:ext cx="7239000" cy="4114800"/>
          </a:xfrm>
        </p:spPr>
        <p:txBody>
          <a:bodyPr/>
          <a:lstStyle/>
          <a:p>
            <a:pPr>
              <a:defRPr/>
            </a:pPr>
            <a:r>
              <a:rPr lang="en-US" sz="2400" dirty="0" smtClean="0"/>
              <a:t>207-492-0180</a:t>
            </a:r>
          </a:p>
          <a:p>
            <a:pPr>
              <a:defRPr/>
            </a:pPr>
            <a:r>
              <a:rPr lang="en-US" sz="2400" dirty="0" smtClean="0"/>
              <a:t>timothy.duda@noaa.gov</a:t>
            </a:r>
          </a:p>
          <a:p>
            <a:pPr>
              <a:buFontTx/>
              <a:buNone/>
              <a:defRPr/>
            </a:pPr>
            <a:endParaRPr lang="en-US" sz="2400"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4"/>
          <p:cNvSpPr>
            <a:spLocks noGrp="1" noChangeArrowheads="1"/>
          </p:cNvSpPr>
          <p:nvPr>
            <p:ph type="title"/>
          </p:nvPr>
        </p:nvSpPr>
        <p:spPr/>
        <p:txBody>
          <a:bodyPr/>
          <a:lstStyle/>
          <a:p>
            <a:pPr>
              <a:defRPr/>
            </a:pPr>
            <a:r>
              <a:rPr lang="en-US" dirty="0" smtClean="0"/>
              <a:t>Routine Services</a:t>
            </a:r>
          </a:p>
        </p:txBody>
      </p:sp>
      <p:sp>
        <p:nvSpPr>
          <p:cNvPr id="45062" name="Rectangle 6"/>
          <p:cNvSpPr>
            <a:spLocks noGrp="1" noChangeArrowheads="1"/>
          </p:cNvSpPr>
          <p:nvPr>
            <p:ph type="body" sz="half" idx="2"/>
          </p:nvPr>
        </p:nvSpPr>
        <p:spPr>
          <a:xfrm>
            <a:off x="4648200" y="1371600"/>
            <a:ext cx="3810000" cy="4724400"/>
          </a:xfrm>
        </p:spPr>
        <p:txBody>
          <a:bodyPr/>
          <a:lstStyle/>
          <a:p>
            <a:pPr>
              <a:defRPr/>
            </a:pPr>
            <a:r>
              <a:rPr lang="en-US" sz="2400" dirty="0" smtClean="0"/>
              <a:t>7 day forecasts</a:t>
            </a:r>
          </a:p>
          <a:p>
            <a:pPr>
              <a:defRPr/>
            </a:pPr>
            <a:r>
              <a:rPr lang="en-US" sz="2400" dirty="0" smtClean="0"/>
              <a:t>Severe Weather</a:t>
            </a:r>
          </a:p>
          <a:p>
            <a:pPr>
              <a:defRPr/>
            </a:pPr>
            <a:r>
              <a:rPr lang="en-US" sz="2400" dirty="0" smtClean="0"/>
              <a:t>Aviation</a:t>
            </a:r>
          </a:p>
          <a:p>
            <a:pPr>
              <a:defRPr/>
            </a:pPr>
            <a:r>
              <a:rPr lang="en-US" sz="2400" dirty="0" smtClean="0"/>
              <a:t>Fire Weather</a:t>
            </a:r>
          </a:p>
          <a:p>
            <a:pPr>
              <a:defRPr/>
            </a:pPr>
            <a:r>
              <a:rPr lang="en-US" sz="2400" dirty="0" smtClean="0"/>
              <a:t>Marine</a:t>
            </a:r>
          </a:p>
          <a:p>
            <a:pPr>
              <a:defRPr/>
            </a:pPr>
            <a:r>
              <a:rPr lang="en-US" sz="2400" dirty="0" smtClean="0"/>
              <a:t>Upper Air</a:t>
            </a:r>
          </a:p>
          <a:p>
            <a:pPr>
              <a:defRPr/>
            </a:pPr>
            <a:r>
              <a:rPr lang="en-US" sz="2400" dirty="0" smtClean="0"/>
              <a:t>Ozone testing</a:t>
            </a:r>
          </a:p>
          <a:p>
            <a:pPr>
              <a:defRPr/>
            </a:pPr>
            <a:r>
              <a:rPr lang="en-US" sz="2400" dirty="0" smtClean="0"/>
              <a:t>24 hour conferencing</a:t>
            </a:r>
          </a:p>
        </p:txBody>
      </p:sp>
      <p:pic>
        <p:nvPicPr>
          <p:cNvPr id="14340" name="Picture 9" descr="Super Snowman"/>
          <p:cNvPicPr>
            <a:picLocks noChangeAspect="1" noChangeArrowheads="1"/>
          </p:cNvPicPr>
          <p:nvPr/>
        </p:nvPicPr>
        <p:blipFill>
          <a:blip r:embed="rId2" cstate="print"/>
          <a:srcRect/>
          <a:stretch>
            <a:fillRect/>
          </a:stretch>
        </p:blipFill>
        <p:spPr bwMode="auto">
          <a:xfrm>
            <a:off x="228600" y="2286000"/>
            <a:ext cx="4343400" cy="3259138"/>
          </a:xfrm>
          <a:prstGeom prst="rect">
            <a:avLst/>
          </a:prstGeom>
          <a:noFill/>
          <a:ln w="19050">
            <a:solidFill>
              <a:schemeClr val="bg1"/>
            </a:solid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p:txBody>
          <a:bodyPr/>
          <a:lstStyle/>
          <a:p>
            <a:pPr>
              <a:defRPr/>
            </a:pPr>
            <a:r>
              <a:rPr lang="en-US" smtClean="0"/>
              <a:t>Our Office</a:t>
            </a:r>
          </a:p>
        </p:txBody>
      </p:sp>
      <p:sp>
        <p:nvSpPr>
          <p:cNvPr id="17413" name="Rectangle 5"/>
          <p:cNvSpPr>
            <a:spLocks noGrp="1" noChangeArrowheads="1"/>
          </p:cNvSpPr>
          <p:nvPr>
            <p:ph type="body" sz="half" idx="1"/>
          </p:nvPr>
        </p:nvSpPr>
        <p:spPr>
          <a:xfrm>
            <a:off x="609600" y="1219200"/>
            <a:ext cx="3810000" cy="4114800"/>
          </a:xfrm>
        </p:spPr>
        <p:txBody>
          <a:bodyPr/>
          <a:lstStyle/>
          <a:p>
            <a:pPr>
              <a:defRPr/>
            </a:pPr>
            <a:r>
              <a:rPr lang="en-US" sz="1800" dirty="0" smtClean="0">
                <a:solidFill>
                  <a:srgbClr val="FFFF00"/>
                </a:solidFill>
              </a:rPr>
              <a:t>23 Employees</a:t>
            </a:r>
          </a:p>
          <a:p>
            <a:pPr>
              <a:defRPr/>
            </a:pPr>
            <a:r>
              <a:rPr lang="en-US" sz="1800" dirty="0" smtClean="0"/>
              <a:t>9 Meteorologists</a:t>
            </a:r>
          </a:p>
          <a:p>
            <a:pPr>
              <a:defRPr/>
            </a:pPr>
            <a:r>
              <a:rPr lang="en-US" sz="1800" dirty="0" smtClean="0"/>
              <a:t>2 </a:t>
            </a:r>
            <a:r>
              <a:rPr lang="en-US" sz="1800" dirty="0" err="1" smtClean="0"/>
              <a:t>Hydromet</a:t>
            </a:r>
            <a:r>
              <a:rPr lang="en-US" sz="1800" dirty="0" smtClean="0"/>
              <a:t> Technicians</a:t>
            </a:r>
          </a:p>
          <a:p>
            <a:pPr>
              <a:defRPr/>
            </a:pPr>
            <a:r>
              <a:rPr lang="en-US" sz="1800" dirty="0" smtClean="0"/>
              <a:t>2 Engineering staff</a:t>
            </a:r>
          </a:p>
          <a:p>
            <a:pPr>
              <a:defRPr/>
            </a:pPr>
            <a:r>
              <a:rPr lang="en-US" sz="1800" dirty="0" smtClean="0"/>
              <a:t>4 Management staff</a:t>
            </a:r>
          </a:p>
          <a:p>
            <a:pPr>
              <a:defRPr/>
            </a:pPr>
            <a:r>
              <a:rPr lang="en-US" sz="1800" dirty="0" smtClean="0"/>
              <a:t>1 Observation Program Leader</a:t>
            </a:r>
          </a:p>
          <a:p>
            <a:pPr>
              <a:defRPr/>
            </a:pPr>
            <a:r>
              <a:rPr lang="en-US" sz="1800" dirty="0" smtClean="0"/>
              <a:t>1 Information Technology Officer</a:t>
            </a:r>
          </a:p>
          <a:p>
            <a:pPr>
              <a:defRPr/>
            </a:pPr>
            <a:r>
              <a:rPr lang="en-US" sz="1800" dirty="0" smtClean="0"/>
              <a:t>1 Service Hydrologist</a:t>
            </a:r>
          </a:p>
          <a:p>
            <a:pPr>
              <a:defRPr/>
            </a:pPr>
            <a:r>
              <a:rPr lang="en-US" sz="1800" dirty="0" smtClean="0"/>
              <a:t>1 Admin. Assistant</a:t>
            </a:r>
          </a:p>
          <a:p>
            <a:pPr>
              <a:defRPr/>
            </a:pPr>
            <a:r>
              <a:rPr lang="en-US" sz="1800" dirty="0" smtClean="0"/>
              <a:t>2 Meteorologist Intern</a:t>
            </a:r>
          </a:p>
        </p:txBody>
      </p:sp>
      <p:pic>
        <p:nvPicPr>
          <p:cNvPr id="6" name="Content Placeholder 5" descr="MVC-009F.JPG"/>
          <p:cNvPicPr>
            <a:picLocks noGrp="1" noChangeAspect="1"/>
          </p:cNvPicPr>
          <p:nvPr>
            <p:ph sz="half" idx="2"/>
          </p:nvPr>
        </p:nvPicPr>
        <p:blipFill>
          <a:blip r:embed="rId2" cstate="print"/>
          <a:stretch>
            <a:fillRect/>
          </a:stretch>
        </p:blipFill>
        <p:spPr>
          <a:xfrm>
            <a:off x="4191000" y="2133600"/>
            <a:ext cx="4495800" cy="3371850"/>
          </a:xfrm>
          <a:ln w="19050">
            <a:solidFill>
              <a:schemeClr val="bg1"/>
            </a:solid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X:\10-Photo-Gallery\Photo_Gallery\images\wfo caribou\nwscarfront_smf.jpg"/>
          <p:cNvPicPr>
            <a:picLocks noChangeAspect="1" noChangeArrowheads="1"/>
          </p:cNvPicPr>
          <p:nvPr/>
        </p:nvPicPr>
        <p:blipFill>
          <a:blip r:embed="rId2" cstate="print"/>
          <a:srcRect/>
          <a:stretch>
            <a:fillRect/>
          </a:stretch>
        </p:blipFill>
        <p:spPr bwMode="auto">
          <a:xfrm>
            <a:off x="685800" y="1524001"/>
            <a:ext cx="7543800" cy="48006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X:\10-Photo-Gallery\Photo_Gallery\images\wfo caribou\backwfocar_smf.jpg"/>
          <p:cNvPicPr>
            <a:picLocks noChangeAspect="1" noChangeArrowheads="1"/>
          </p:cNvPicPr>
          <p:nvPr/>
        </p:nvPicPr>
        <p:blipFill>
          <a:blip r:embed="rId2" cstate="print"/>
          <a:srcRect/>
          <a:stretch>
            <a:fillRect/>
          </a:stretch>
        </p:blipFill>
        <p:spPr bwMode="auto">
          <a:xfrm>
            <a:off x="304800" y="1143000"/>
            <a:ext cx="8610600" cy="541020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lide master">
  <a:themeElements>
    <a:clrScheme name="slide master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lide master">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lide master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lide master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slide master</Template>
  <TotalTime>1147</TotalTime>
  <Words>954</Words>
  <Application>Microsoft Office PowerPoint</Application>
  <PresentationFormat>On-screen Show (4:3)</PresentationFormat>
  <Paragraphs>190</Paragraphs>
  <Slides>54</Slides>
  <Notes>0</Notes>
  <HiddenSlides>0</HiddenSlides>
  <MMClips>1</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54</vt:i4>
      </vt:variant>
    </vt:vector>
  </HeadingPairs>
  <TitlesOfParts>
    <vt:vector size="59" baseType="lpstr">
      <vt:lpstr>slide master</vt:lpstr>
      <vt:lpstr>1_Default Design</vt:lpstr>
      <vt:lpstr>2_Default Design</vt:lpstr>
      <vt:lpstr>3_Default Design</vt:lpstr>
      <vt:lpstr>Photo Editor Photo</vt:lpstr>
      <vt:lpstr>The National Weather Service and Winter Weather Safety</vt:lpstr>
      <vt:lpstr>Presentation Outline</vt:lpstr>
      <vt:lpstr>The National Weather Service</vt:lpstr>
      <vt:lpstr>A National Perspective</vt:lpstr>
      <vt:lpstr>Serving Northern and Downeast Maine</vt:lpstr>
      <vt:lpstr>Routine Services</vt:lpstr>
      <vt:lpstr>Our Office</vt:lpstr>
      <vt:lpstr>Slide 8</vt:lpstr>
      <vt:lpstr>Slide 9</vt:lpstr>
      <vt:lpstr>Slide 10</vt:lpstr>
      <vt:lpstr>AWIPS</vt:lpstr>
      <vt:lpstr>Slide 12</vt:lpstr>
      <vt:lpstr>GFE</vt:lpstr>
      <vt:lpstr>Our Website</vt:lpstr>
      <vt:lpstr>Our Website</vt:lpstr>
      <vt:lpstr>Slide 16</vt:lpstr>
      <vt:lpstr>Slide 17</vt:lpstr>
      <vt:lpstr>Maine Winter Wx. Hazards</vt:lpstr>
      <vt:lpstr>Annual Snowfall (inches) </vt:lpstr>
      <vt:lpstr>Days with Freezing Precipitation</vt:lpstr>
      <vt:lpstr>www.weather.gov/car</vt:lpstr>
      <vt:lpstr>Coastal Storms</vt:lpstr>
      <vt:lpstr>Slide 23</vt:lpstr>
      <vt:lpstr>Slide 24</vt:lpstr>
      <vt:lpstr>Blizzards</vt:lpstr>
      <vt:lpstr>Slide 26</vt:lpstr>
      <vt:lpstr>Slide 27</vt:lpstr>
      <vt:lpstr>Slide 28</vt:lpstr>
      <vt:lpstr>Slide 29</vt:lpstr>
      <vt:lpstr> Multi-tiered Winter Weather Forecast Concept </vt:lpstr>
      <vt:lpstr>Slide 31</vt:lpstr>
      <vt:lpstr>Slide 32</vt:lpstr>
      <vt:lpstr>Slide 33</vt:lpstr>
      <vt:lpstr>Slide 34</vt:lpstr>
      <vt:lpstr>Slide 35</vt:lpstr>
      <vt:lpstr>Slide 36</vt:lpstr>
      <vt:lpstr>Slide 37</vt:lpstr>
      <vt:lpstr>Ice Storms</vt:lpstr>
      <vt:lpstr>January 1998 Ice Storm</vt:lpstr>
      <vt:lpstr>Slide 40</vt:lpstr>
      <vt:lpstr>Slide 41</vt:lpstr>
      <vt:lpstr>Black Ice Formation and Safety</vt:lpstr>
      <vt:lpstr>Black Ice Considerations</vt:lpstr>
      <vt:lpstr>Moisture Source Nearby?</vt:lpstr>
      <vt:lpstr>Slide 45</vt:lpstr>
      <vt:lpstr>NOAA Weather Radio</vt:lpstr>
      <vt:lpstr>iNWS</vt:lpstr>
      <vt:lpstr>NWSChat</vt:lpstr>
      <vt:lpstr>Flood Safety</vt:lpstr>
      <vt:lpstr>Slide 50</vt:lpstr>
      <vt:lpstr>Verification: Sources of Snow/Ice Reports </vt:lpstr>
      <vt:lpstr>Slide 52</vt:lpstr>
      <vt:lpstr>Thank You! </vt:lpstr>
      <vt:lpstr>Contact Information</vt:lpstr>
    </vt:vector>
  </TitlesOfParts>
  <Company>nws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NOAA’s National Weather Service Pocatello, ID</dc:title>
  <dc:creator>mikec</dc:creator>
  <cp:lastModifiedBy>timothy.duda</cp:lastModifiedBy>
  <cp:revision>148</cp:revision>
  <dcterms:created xsi:type="dcterms:W3CDTF">2007-07-01T14:01:32Z</dcterms:created>
  <dcterms:modified xsi:type="dcterms:W3CDTF">2010-10-11T13:49:28Z</dcterms:modified>
</cp:coreProperties>
</file>