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FDF35-7D81-4276-B64B-F4190543C100}"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FDF35-7D81-4276-B64B-F4190543C100}"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FDF35-7D81-4276-B64B-F4190543C100}"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FDF35-7D81-4276-B64B-F4190543C100}"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FDF35-7D81-4276-B64B-F4190543C100}"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DFDF35-7D81-4276-B64B-F4190543C100}"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FDF35-7D81-4276-B64B-F4190543C100}" type="datetimeFigureOut">
              <a:rPr lang="en-US" smtClean="0"/>
              <a:t>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FDF35-7D81-4276-B64B-F4190543C100}" type="datetimeFigureOut">
              <a:rPr lang="en-US" smtClean="0"/>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FDF35-7D81-4276-B64B-F4190543C100}" type="datetimeFigureOut">
              <a:rPr lang="en-US" smtClean="0"/>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FDF35-7D81-4276-B64B-F4190543C100}"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FDF35-7D81-4276-B64B-F4190543C100}"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12AB2-8DBF-4744-9097-92FC678095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FDF35-7D81-4276-B64B-F4190543C100}" type="datetimeFigureOut">
              <a:rPr lang="en-US" smtClean="0"/>
              <a:t>8/12/2013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12AB2-8DBF-4744-9097-92FC678095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algn="ctr"/>
            <a:r>
              <a:rPr lang="en-US" sz="4000" b="1">
                <a:solidFill>
                  <a:schemeClr val="tx1"/>
                </a:solidFill>
              </a:rPr>
              <a:t>What’s the big deal – salt is a naturally occurring substance!</a:t>
            </a:r>
            <a:r>
              <a:rPr lang="en-US" sz="4000"/>
              <a:t>  </a:t>
            </a:r>
          </a:p>
        </p:txBody>
      </p:sp>
      <p:sp>
        <p:nvSpPr>
          <p:cNvPr id="91139" name="Text Box 3"/>
          <p:cNvSpPr txBox="1">
            <a:spLocks noChangeArrowheads="1"/>
          </p:cNvSpPr>
          <p:nvPr/>
        </p:nvSpPr>
        <p:spPr bwMode="auto">
          <a:xfrm>
            <a:off x="762000" y="2286000"/>
            <a:ext cx="7848600" cy="2041525"/>
          </a:xfrm>
          <a:prstGeom prst="rect">
            <a:avLst/>
          </a:prstGeom>
          <a:noFill/>
          <a:ln w="9525">
            <a:noFill/>
            <a:miter lim="800000"/>
            <a:headEnd/>
            <a:tailEnd/>
          </a:ln>
          <a:effectLst/>
        </p:spPr>
        <p:txBody>
          <a:bodyPr>
            <a:spAutoFit/>
          </a:bodyPr>
          <a:lstStyle/>
          <a:p>
            <a:pPr algn="ctr" eaLnBrk="1" hangingPunct="1">
              <a:spcBef>
                <a:spcPct val="50000"/>
              </a:spcBef>
            </a:pPr>
            <a:r>
              <a:rPr lang="en-US" sz="3200" b="1">
                <a:latin typeface="Arial" charset="0"/>
              </a:rPr>
              <a:t>While salt is a naturally occurring substance, high concentrations of salt negatively affect or destroy land based and aquatic habitats and species.</a:t>
            </a: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5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fade">
                                      <p:cBhvr>
                                        <p:cTn id="12"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saltcontamination1"/>
          <p:cNvPicPr>
            <a:picLocks noChangeAspect="1" noChangeArrowheads="1"/>
          </p:cNvPicPr>
          <p:nvPr/>
        </p:nvPicPr>
        <p:blipFill>
          <a:blip r:embed="rId2" cstate="print"/>
          <a:srcRect/>
          <a:stretch>
            <a:fillRect/>
          </a:stretch>
        </p:blipFill>
        <p:spPr bwMode="auto">
          <a:xfrm>
            <a:off x="1066800" y="1066800"/>
            <a:ext cx="6999288" cy="5248275"/>
          </a:xfrm>
          <a:prstGeom prst="rect">
            <a:avLst/>
          </a:prstGeom>
          <a:noFill/>
        </p:spPr>
      </p:pic>
      <p:sp>
        <p:nvSpPr>
          <p:cNvPr id="13320" name="Text Box 8"/>
          <p:cNvSpPr txBox="1">
            <a:spLocks noChangeArrowheads="1"/>
          </p:cNvSpPr>
          <p:nvPr/>
        </p:nvSpPr>
        <p:spPr bwMode="auto">
          <a:xfrm>
            <a:off x="0" y="5859463"/>
            <a:ext cx="9144000" cy="946150"/>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Mixing salt/abrasives on unpaved areas can result in destroying vegetation and causing an erosion problem.</a:t>
            </a:r>
          </a:p>
        </p:txBody>
      </p:sp>
      <p:sp>
        <p:nvSpPr>
          <p:cNvPr id="13322" name="Rectangle 10"/>
          <p:cNvSpPr>
            <a:spLocks noGrp="1" noChangeArrowheads="1"/>
          </p:cNvSpPr>
          <p:nvPr>
            <p:ph type="title"/>
          </p:nvPr>
        </p:nvSpPr>
        <p:spPr>
          <a:xfrm>
            <a:off x="457200" y="0"/>
            <a:ext cx="8229600" cy="1384300"/>
          </a:xfrm>
          <a:noFill/>
          <a:ln/>
        </p:spPr>
        <p:txBody>
          <a:bodyPr/>
          <a:lstStyle/>
          <a:p>
            <a:pPr algn="ctr"/>
            <a:r>
              <a:rPr lang="en-US"/>
              <a:t>Salt 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Effect transition="in" filter="fade">
                                      <p:cBhvr>
                                        <p:cTn id="7" dur="1000"/>
                                        <p:tgtEl>
                                          <p:spTgt spid="133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salt_dome"/>
          <p:cNvPicPr>
            <a:picLocks noChangeAspect="1" noChangeArrowheads="1"/>
          </p:cNvPicPr>
          <p:nvPr/>
        </p:nvPicPr>
        <p:blipFill>
          <a:blip r:embed="rId2" cstate="print"/>
          <a:srcRect/>
          <a:stretch>
            <a:fillRect/>
          </a:stretch>
        </p:blipFill>
        <p:spPr bwMode="auto">
          <a:xfrm>
            <a:off x="1066800" y="1143000"/>
            <a:ext cx="7086600" cy="4681538"/>
          </a:xfrm>
          <a:prstGeom prst="rect">
            <a:avLst/>
          </a:prstGeom>
          <a:noFill/>
        </p:spPr>
      </p:pic>
      <p:sp>
        <p:nvSpPr>
          <p:cNvPr id="20492" name="Text Box 12"/>
          <p:cNvSpPr txBox="1">
            <a:spLocks noChangeArrowheads="1"/>
          </p:cNvSpPr>
          <p:nvPr/>
        </p:nvSpPr>
        <p:spPr bwMode="auto">
          <a:xfrm>
            <a:off x="784225" y="5707063"/>
            <a:ext cx="7673975" cy="366712"/>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charset="0"/>
            </a:endParaRPr>
          </a:p>
        </p:txBody>
      </p:sp>
      <p:sp>
        <p:nvSpPr>
          <p:cNvPr id="20493" name="Text Box 13"/>
          <p:cNvSpPr txBox="1">
            <a:spLocks noChangeArrowheads="1"/>
          </p:cNvSpPr>
          <p:nvPr/>
        </p:nvSpPr>
        <p:spPr bwMode="auto">
          <a:xfrm>
            <a:off x="0" y="5484813"/>
            <a:ext cx="9144000" cy="1373187"/>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To minimize spillage do not overfill trucks with salt or salt/abrasive mix. After a plowing event, all material on the lot must be swept and returned to covered storage.</a:t>
            </a:r>
          </a:p>
        </p:txBody>
      </p:sp>
      <p:sp>
        <p:nvSpPr>
          <p:cNvPr id="20495" name="Rectangle 15"/>
          <p:cNvSpPr>
            <a:spLocks noGrp="1" noChangeArrowheads="1"/>
          </p:cNvSpPr>
          <p:nvPr>
            <p:ph type="title"/>
          </p:nvPr>
        </p:nvSpPr>
        <p:spPr>
          <a:xfrm>
            <a:off x="457200" y="0"/>
            <a:ext cx="8229600" cy="1384300"/>
          </a:xfrm>
          <a:noFill/>
          <a:ln/>
        </p:spPr>
        <p:txBody>
          <a:bodyPr/>
          <a:lstStyle/>
          <a:p>
            <a:pPr algn="ctr"/>
            <a:r>
              <a:rPr lang="en-US"/>
              <a:t>Salt 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93">
                                            <p:txEl>
                                              <p:pRg st="0" end="0"/>
                                            </p:txEl>
                                          </p:spTgt>
                                        </p:tgtEl>
                                        <p:attrNameLst>
                                          <p:attrName>style.visibility</p:attrName>
                                        </p:attrNameLst>
                                      </p:cBhvr>
                                      <p:to>
                                        <p:strVal val="visible"/>
                                      </p:to>
                                    </p:set>
                                    <p:animEffect transition="in" filter="fade">
                                      <p:cBhvr>
                                        <p:cTn id="7" dur="1000"/>
                                        <p:tgtEl>
                                          <p:spTgt spid="20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saltcontaminatedstockpile"/>
          <p:cNvPicPr>
            <a:picLocks noChangeAspect="1" noChangeArrowheads="1"/>
          </p:cNvPicPr>
          <p:nvPr/>
        </p:nvPicPr>
        <p:blipFill>
          <a:blip r:embed="rId2" cstate="print"/>
          <a:srcRect/>
          <a:stretch>
            <a:fillRect/>
          </a:stretch>
        </p:blipFill>
        <p:spPr bwMode="auto">
          <a:xfrm>
            <a:off x="1752600" y="1066800"/>
            <a:ext cx="5715000" cy="4284663"/>
          </a:xfrm>
          <a:prstGeom prst="rect">
            <a:avLst/>
          </a:prstGeom>
          <a:noFill/>
        </p:spPr>
      </p:pic>
      <p:sp>
        <p:nvSpPr>
          <p:cNvPr id="22534" name="Text Box 6"/>
          <p:cNvSpPr txBox="1">
            <a:spLocks noChangeArrowheads="1"/>
          </p:cNvSpPr>
          <p:nvPr/>
        </p:nvSpPr>
        <p:spPr bwMode="auto">
          <a:xfrm>
            <a:off x="0" y="5305425"/>
            <a:ext cx="9144000" cy="1552575"/>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a:solidFill>
                  <a:srgbClr val="000000"/>
                </a:solidFill>
                <a:latin typeface="Arial" charset="0"/>
              </a:rPr>
              <a:t>All unused salt must be returned to covered salt storage area.  Dumping salt in this area killed the vegetation and the area was  at risk for erosion.  This area had to be restored by removing contaminated soil, backfilling and seeding and mulching.</a:t>
            </a:r>
          </a:p>
        </p:txBody>
      </p:sp>
      <p:sp>
        <p:nvSpPr>
          <p:cNvPr id="22536" name="Rectangle 8"/>
          <p:cNvSpPr>
            <a:spLocks noGrp="1" noChangeArrowheads="1"/>
          </p:cNvSpPr>
          <p:nvPr>
            <p:ph type="title"/>
          </p:nvPr>
        </p:nvSpPr>
        <p:spPr>
          <a:xfrm>
            <a:off x="457200" y="0"/>
            <a:ext cx="8229600" cy="1384300"/>
          </a:xfrm>
          <a:noFill/>
          <a:ln/>
        </p:spPr>
        <p:txBody>
          <a:bodyPr/>
          <a:lstStyle/>
          <a:p>
            <a:pPr algn="ctr"/>
            <a:r>
              <a:rPr lang="en-US"/>
              <a:t>Salt 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fade">
                                      <p:cBhvr>
                                        <p:cTn id="7" dur="1000"/>
                                        <p:tgtEl>
                                          <p:spTgt spid="22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229600" cy="1144588"/>
          </a:xfrm>
        </p:spPr>
        <p:txBody>
          <a:bodyPr/>
          <a:lstStyle/>
          <a:p>
            <a:pPr algn="ctr"/>
            <a:r>
              <a:rPr lang="en-US"/>
              <a:t>Materials Spreading</a:t>
            </a:r>
          </a:p>
        </p:txBody>
      </p:sp>
      <p:sp>
        <p:nvSpPr>
          <p:cNvPr id="92163" name="Text Box 3"/>
          <p:cNvSpPr txBox="1">
            <a:spLocks noChangeArrowheads="1"/>
          </p:cNvSpPr>
          <p:nvPr/>
        </p:nvSpPr>
        <p:spPr bwMode="auto">
          <a:xfrm>
            <a:off x="914400" y="1295400"/>
            <a:ext cx="7696200" cy="4422775"/>
          </a:xfrm>
          <a:prstGeom prst="rect">
            <a:avLst/>
          </a:prstGeom>
          <a:noFill/>
          <a:ln w="9525">
            <a:noFill/>
            <a:miter lim="800000"/>
            <a:headEnd/>
            <a:tailEnd/>
          </a:ln>
          <a:effectLst/>
        </p:spPr>
        <p:txBody>
          <a:bodyPr>
            <a:spAutoFit/>
          </a:bodyPr>
          <a:lstStyle/>
          <a:p>
            <a:r>
              <a:rPr lang="en-US" sz="2800">
                <a:latin typeface="Arial" charset="0"/>
              </a:rPr>
              <a:t>To provide bare pavement in a cost-effective and environmentally responsible manner: </a:t>
            </a:r>
          </a:p>
          <a:p>
            <a:endParaRPr lang="en-US" sz="2000">
              <a:latin typeface="Arial" charset="0"/>
            </a:endParaRPr>
          </a:p>
          <a:p>
            <a:pPr>
              <a:buFontTx/>
              <a:buChar char="•"/>
            </a:pPr>
            <a:r>
              <a:rPr lang="en-US" sz="2800">
                <a:latin typeface="Arial" charset="0"/>
              </a:rPr>
              <a:t> Use appropriate shop application rates to match specific storm conditions</a:t>
            </a:r>
          </a:p>
          <a:p>
            <a:pPr>
              <a:buFontTx/>
              <a:buChar char="•"/>
            </a:pPr>
            <a:endParaRPr lang="en-US" sz="2000">
              <a:latin typeface="Arial" charset="0"/>
            </a:endParaRPr>
          </a:p>
          <a:p>
            <a:pPr>
              <a:buFontTx/>
              <a:buChar char="•"/>
            </a:pPr>
            <a:r>
              <a:rPr lang="en-US" sz="2800">
                <a:latin typeface="Arial" charset="0"/>
              </a:rPr>
              <a:t> Unless otherwise directed, only apply salt to your designated route</a:t>
            </a:r>
          </a:p>
          <a:p>
            <a:pPr>
              <a:buFontTx/>
              <a:buChar char="•"/>
            </a:pPr>
            <a:endParaRPr lang="en-US" sz="2000">
              <a:latin typeface="Arial" charset="0"/>
            </a:endParaRPr>
          </a:p>
          <a:p>
            <a:pPr>
              <a:buFontTx/>
              <a:buChar char="•"/>
            </a:pPr>
            <a:r>
              <a:rPr lang="en-US" sz="2800">
                <a:latin typeface="Arial" charset="0"/>
              </a:rPr>
              <a:t> Return unused salt to designated dome or barn.  Never spread salt just to get rid of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3">
                                            <p:txEl>
                                              <p:pRg st="2" end="2"/>
                                            </p:txEl>
                                          </p:spTgt>
                                        </p:tgtEl>
                                        <p:attrNameLst>
                                          <p:attrName>style.visibility</p:attrName>
                                        </p:attrNameLst>
                                      </p:cBhvr>
                                      <p:to>
                                        <p:strVal val="visible"/>
                                      </p:to>
                                    </p:set>
                                    <p:animEffect transition="in" filter="fade">
                                      <p:cBhvr>
                                        <p:cTn id="12" dur="1000"/>
                                        <p:tgtEl>
                                          <p:spTgt spid="921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63">
                                            <p:txEl>
                                              <p:pRg st="4" end="4"/>
                                            </p:txEl>
                                          </p:spTgt>
                                        </p:tgtEl>
                                        <p:attrNameLst>
                                          <p:attrName>style.visibility</p:attrName>
                                        </p:attrNameLst>
                                      </p:cBhvr>
                                      <p:to>
                                        <p:strVal val="visible"/>
                                      </p:to>
                                    </p:set>
                                    <p:animEffect transition="in" filter="fade">
                                      <p:cBhvr>
                                        <p:cTn id="17" dur="1000"/>
                                        <p:tgtEl>
                                          <p:spTgt spid="921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63">
                                            <p:txEl>
                                              <p:pRg st="6" end="6"/>
                                            </p:txEl>
                                          </p:spTgt>
                                        </p:tgtEl>
                                        <p:attrNameLst>
                                          <p:attrName>style.visibility</p:attrName>
                                        </p:attrNameLst>
                                      </p:cBhvr>
                                      <p:to>
                                        <p:strVal val="visible"/>
                                      </p:to>
                                    </p:set>
                                    <p:animEffect transition="in" filter="fade">
                                      <p:cBhvr>
                                        <p:cTn id="22" dur="10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0"/>
            <a:ext cx="8229600" cy="1144588"/>
          </a:xfrm>
        </p:spPr>
        <p:txBody>
          <a:bodyPr/>
          <a:lstStyle/>
          <a:p>
            <a:pPr algn="ctr"/>
            <a:r>
              <a:rPr lang="en-US"/>
              <a:t>Materials Spreading</a:t>
            </a:r>
          </a:p>
        </p:txBody>
      </p:sp>
      <p:sp>
        <p:nvSpPr>
          <p:cNvPr id="26629" name="Text Box 5"/>
          <p:cNvSpPr txBox="1">
            <a:spLocks noChangeArrowheads="1"/>
          </p:cNvSpPr>
          <p:nvPr/>
        </p:nvSpPr>
        <p:spPr bwMode="auto">
          <a:xfrm>
            <a:off x="1066800" y="1447800"/>
            <a:ext cx="7696200" cy="4362450"/>
          </a:xfrm>
          <a:prstGeom prst="rect">
            <a:avLst/>
          </a:prstGeom>
          <a:noFill/>
          <a:ln w="9525">
            <a:noFill/>
            <a:miter lim="800000"/>
            <a:headEnd/>
            <a:tailEnd/>
          </a:ln>
          <a:effectLst/>
        </p:spPr>
        <p:txBody>
          <a:bodyPr>
            <a:spAutoFit/>
          </a:bodyPr>
          <a:lstStyle/>
          <a:p>
            <a:r>
              <a:rPr lang="en-US" sz="2800"/>
              <a:t>By following appropriate Salt Spreading Guidelines you will be performing your job duties in an environmentally sensitive manner,  reducing the amount of materials discharging from the roadway environment into the natural environment.  </a:t>
            </a:r>
          </a:p>
          <a:p>
            <a:endParaRPr lang="en-US" sz="2800"/>
          </a:p>
          <a:p>
            <a:r>
              <a:rPr lang="en-US" sz="2800"/>
              <a:t>Remember - Excess salt run-off not only impacts aquatic habitat but also impacts drinking water in wells and reservoirs.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10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9">
                                            <p:txEl>
                                              <p:pRg st="2" end="2"/>
                                            </p:txEl>
                                          </p:spTgt>
                                        </p:tgtEl>
                                        <p:attrNameLst>
                                          <p:attrName>style.visibility</p:attrName>
                                        </p:attrNameLst>
                                      </p:cBhvr>
                                      <p:to>
                                        <p:strVal val="visible"/>
                                      </p:to>
                                    </p:set>
                                    <p:animEffect transition="in" filter="fade">
                                      <p:cBhvr>
                                        <p:cTn id="12" dur="1000"/>
                                        <p:tgtEl>
                                          <p:spTgt spid="266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100_0010"/>
          <p:cNvPicPr>
            <a:picLocks noChangeAspect="1" noChangeArrowheads="1"/>
          </p:cNvPicPr>
          <p:nvPr/>
        </p:nvPicPr>
        <p:blipFill>
          <a:blip r:embed="rId2" cstate="print"/>
          <a:srcRect/>
          <a:stretch>
            <a:fillRect/>
          </a:stretch>
        </p:blipFill>
        <p:spPr bwMode="auto">
          <a:xfrm>
            <a:off x="1066800" y="1066800"/>
            <a:ext cx="7116763" cy="5337175"/>
          </a:xfrm>
          <a:prstGeom prst="rect">
            <a:avLst/>
          </a:prstGeom>
          <a:noFill/>
        </p:spPr>
      </p:pic>
      <p:sp>
        <p:nvSpPr>
          <p:cNvPr id="32774" name="Text Box 6"/>
          <p:cNvSpPr txBox="1">
            <a:spLocks noChangeArrowheads="1"/>
          </p:cNvSpPr>
          <p:nvPr/>
        </p:nvSpPr>
        <p:spPr bwMode="auto">
          <a:xfrm>
            <a:off x="0" y="5911850"/>
            <a:ext cx="9144000" cy="946150"/>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Keep your load covered - use the tarp to reduce wind erosion of material</a:t>
            </a:r>
            <a:r>
              <a:rPr lang="en-US" sz="1800">
                <a:latin typeface="Arial" charset="0"/>
              </a:rPr>
              <a:t> </a:t>
            </a:r>
          </a:p>
        </p:txBody>
      </p:sp>
      <p:sp>
        <p:nvSpPr>
          <p:cNvPr id="32776" name="Rectangle 8"/>
          <p:cNvSpPr>
            <a:spLocks noGrp="1" noChangeArrowheads="1"/>
          </p:cNvSpPr>
          <p:nvPr>
            <p:ph type="title"/>
          </p:nvPr>
        </p:nvSpPr>
        <p:spPr>
          <a:xfrm>
            <a:off x="457200" y="0"/>
            <a:ext cx="8229600" cy="1144588"/>
          </a:xfrm>
          <a:noFill/>
          <a:ln/>
        </p:spPr>
        <p:txBody>
          <a:bodyPr/>
          <a:lstStyle/>
          <a:p>
            <a:pPr algn="ctr"/>
            <a:r>
              <a:rPr lang="en-US"/>
              <a:t>Materials Spreading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0"/>
            <a:ext cx="8382000" cy="1235075"/>
          </a:xfrm>
        </p:spPr>
        <p:txBody>
          <a:bodyPr/>
          <a:lstStyle/>
          <a:p>
            <a:r>
              <a:rPr lang="en-US" sz="4000"/>
              <a:t>Equipment Preparation and Cleaning</a:t>
            </a:r>
          </a:p>
        </p:txBody>
      </p:sp>
      <p:sp>
        <p:nvSpPr>
          <p:cNvPr id="28677" name="Text Box 5"/>
          <p:cNvSpPr txBox="1">
            <a:spLocks noChangeArrowheads="1"/>
          </p:cNvSpPr>
          <p:nvPr/>
        </p:nvSpPr>
        <p:spPr bwMode="auto">
          <a:xfrm>
            <a:off x="708025" y="1897063"/>
            <a:ext cx="7978775" cy="366712"/>
          </a:xfrm>
          <a:prstGeom prst="rect">
            <a:avLst/>
          </a:prstGeom>
          <a:noFill/>
          <a:ln w="9525">
            <a:noFill/>
            <a:miter lim="800000"/>
            <a:headEnd/>
            <a:tailEnd/>
          </a:ln>
          <a:effectLst/>
        </p:spPr>
        <p:txBody>
          <a:bodyPr>
            <a:spAutoFit/>
          </a:bodyPr>
          <a:lstStyle/>
          <a:p>
            <a:pPr lvl="1" eaLnBrk="1" hangingPunct="1">
              <a:spcBef>
                <a:spcPct val="50000"/>
              </a:spcBef>
              <a:buFontTx/>
              <a:buChar char="•"/>
            </a:pPr>
            <a:endParaRPr lang="en-US" sz="1800">
              <a:latin typeface="Arial" charset="0"/>
            </a:endParaRPr>
          </a:p>
        </p:txBody>
      </p:sp>
      <p:pic>
        <p:nvPicPr>
          <p:cNvPr id="28683" name="Picture 11" descr="100_0009"/>
          <p:cNvPicPr>
            <a:picLocks noChangeAspect="1" noChangeArrowheads="1"/>
          </p:cNvPicPr>
          <p:nvPr/>
        </p:nvPicPr>
        <p:blipFill>
          <a:blip r:embed="rId2" cstate="print"/>
          <a:srcRect/>
          <a:stretch>
            <a:fillRect/>
          </a:stretch>
        </p:blipFill>
        <p:spPr bwMode="auto">
          <a:xfrm>
            <a:off x="1676400" y="1295400"/>
            <a:ext cx="5943600" cy="4457700"/>
          </a:xfrm>
          <a:prstGeom prst="rect">
            <a:avLst/>
          </a:prstGeom>
          <a:noFill/>
        </p:spPr>
      </p:pic>
      <p:sp>
        <p:nvSpPr>
          <p:cNvPr id="28684" name="Text Box 12"/>
          <p:cNvSpPr txBox="1">
            <a:spLocks noChangeArrowheads="1"/>
          </p:cNvSpPr>
          <p:nvPr/>
        </p:nvSpPr>
        <p:spPr bwMode="auto">
          <a:xfrm>
            <a:off x="860425" y="1744663"/>
            <a:ext cx="5464175" cy="366712"/>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charset="0"/>
            </a:endParaRPr>
          </a:p>
        </p:txBody>
      </p:sp>
      <p:sp>
        <p:nvSpPr>
          <p:cNvPr id="28686" name="Text Box 14"/>
          <p:cNvSpPr txBox="1">
            <a:spLocks noChangeArrowheads="1"/>
          </p:cNvSpPr>
          <p:nvPr/>
        </p:nvSpPr>
        <p:spPr bwMode="auto">
          <a:xfrm>
            <a:off x="0" y="5484813"/>
            <a:ext cx="9144000" cy="1373187"/>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Prior to winter maintenance season, calibrate   equipment  to ensure maximum efficiency                   and proper application rates.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86">
                                            <p:txEl>
                                              <p:pRg st="0" end="0"/>
                                            </p:txEl>
                                          </p:spTgt>
                                        </p:tgtEl>
                                        <p:attrNameLst>
                                          <p:attrName>style.visibility</p:attrName>
                                        </p:attrNameLst>
                                      </p:cBhvr>
                                      <p:to>
                                        <p:strVal val="visible"/>
                                      </p:to>
                                    </p:set>
                                    <p:animEffect transition="in" filter="fade">
                                      <p:cBhvr>
                                        <p:cTn id="7" dur="1000"/>
                                        <p:tgtEl>
                                          <p:spTgt spid="286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100_0011"/>
          <p:cNvPicPr>
            <a:picLocks noChangeAspect="1" noChangeArrowheads="1"/>
          </p:cNvPicPr>
          <p:nvPr/>
        </p:nvPicPr>
        <p:blipFill>
          <a:blip r:embed="rId2" cstate="print"/>
          <a:srcRect/>
          <a:stretch>
            <a:fillRect/>
          </a:stretch>
        </p:blipFill>
        <p:spPr bwMode="auto">
          <a:xfrm>
            <a:off x="1447800" y="1143000"/>
            <a:ext cx="6400800" cy="4800600"/>
          </a:xfrm>
          <a:prstGeom prst="rect">
            <a:avLst/>
          </a:prstGeom>
          <a:noFill/>
        </p:spPr>
      </p:pic>
      <p:sp>
        <p:nvSpPr>
          <p:cNvPr id="34822" name="Text Box 6"/>
          <p:cNvSpPr txBox="1">
            <a:spLocks noChangeArrowheads="1"/>
          </p:cNvSpPr>
          <p:nvPr/>
        </p:nvSpPr>
        <p:spPr bwMode="auto">
          <a:xfrm>
            <a:off x="0" y="5911850"/>
            <a:ext cx="9144000" cy="946150"/>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Check all fluid systems for leaks to reduce the risk of leaking petroleum based products on roadways and lots.</a:t>
            </a:r>
          </a:p>
        </p:txBody>
      </p:sp>
      <p:sp>
        <p:nvSpPr>
          <p:cNvPr id="34826" name="Rectangle 10"/>
          <p:cNvSpPr>
            <a:spLocks noGrp="1" noChangeArrowheads="1"/>
          </p:cNvSpPr>
          <p:nvPr>
            <p:ph type="title"/>
          </p:nvPr>
        </p:nvSpPr>
        <p:spPr>
          <a:xfrm>
            <a:off x="457200" y="0"/>
            <a:ext cx="8382000" cy="1235075"/>
          </a:xfrm>
          <a:noFill/>
          <a:ln/>
        </p:spPr>
        <p:txBody>
          <a:bodyPr/>
          <a:lstStyle/>
          <a:p>
            <a:r>
              <a:rPr lang="en-US" sz="4000"/>
              <a:t>Equipment Preparation and Cleaning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fade">
                                      <p:cBhvr>
                                        <p:cTn id="7" dur="1000"/>
                                        <p:tgtEl>
                                          <p:spTgt spid="348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grit_separator"/>
          <p:cNvPicPr>
            <a:picLocks noChangeAspect="1" noChangeArrowheads="1"/>
          </p:cNvPicPr>
          <p:nvPr/>
        </p:nvPicPr>
        <p:blipFill>
          <a:blip r:embed="rId2" cstate="print"/>
          <a:srcRect/>
          <a:stretch>
            <a:fillRect/>
          </a:stretch>
        </p:blipFill>
        <p:spPr bwMode="auto">
          <a:xfrm>
            <a:off x="1676400" y="1143000"/>
            <a:ext cx="6019800" cy="4514850"/>
          </a:xfrm>
          <a:prstGeom prst="rect">
            <a:avLst/>
          </a:prstGeom>
          <a:noFill/>
        </p:spPr>
      </p:pic>
      <p:sp>
        <p:nvSpPr>
          <p:cNvPr id="30729" name="Text Box 9"/>
          <p:cNvSpPr txBox="1">
            <a:spLocks noChangeArrowheads="1"/>
          </p:cNvSpPr>
          <p:nvPr/>
        </p:nvSpPr>
        <p:spPr bwMode="auto">
          <a:xfrm>
            <a:off x="0" y="5057775"/>
            <a:ext cx="9144000" cy="1800225"/>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Clean equipment in the wash bay so that wash water is treated by the grit separator and oil/water separator to minimize the discharge of sediment, salt and heavy metals into the environment.</a:t>
            </a:r>
          </a:p>
        </p:txBody>
      </p:sp>
      <p:sp>
        <p:nvSpPr>
          <p:cNvPr id="30731" name="Rectangle 11"/>
          <p:cNvSpPr>
            <a:spLocks noGrp="1" noChangeArrowheads="1"/>
          </p:cNvSpPr>
          <p:nvPr>
            <p:ph type="title"/>
          </p:nvPr>
        </p:nvSpPr>
        <p:spPr>
          <a:xfrm>
            <a:off x="457200" y="0"/>
            <a:ext cx="8382000" cy="1235075"/>
          </a:xfrm>
          <a:noFill/>
          <a:ln/>
        </p:spPr>
        <p:txBody>
          <a:bodyPr/>
          <a:lstStyle/>
          <a:p>
            <a:r>
              <a:rPr lang="en-US" sz="4000"/>
              <a:t>Equipment Preparation and Cleaning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animEffect transition="in" filter="fade">
                                      <p:cBhvr>
                                        <p:cTn id="7" dur="1000"/>
                                        <p:tgtEl>
                                          <p:spTgt spid="307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0" y="381000"/>
            <a:ext cx="9144000" cy="5087938"/>
          </a:xfrm>
          <a:prstGeom prst="rect">
            <a:avLst/>
          </a:prstGeom>
          <a:noFill/>
          <a:ln w="9525">
            <a:noFill/>
            <a:miter lim="800000"/>
            <a:headEnd/>
            <a:tailEnd/>
          </a:ln>
          <a:effectLst/>
        </p:spPr>
        <p:txBody>
          <a:bodyPr>
            <a:spAutoFit/>
          </a:bodyPr>
          <a:lstStyle/>
          <a:p>
            <a:pPr algn="ctr" eaLnBrk="1" hangingPunct="1">
              <a:spcBef>
                <a:spcPct val="50000"/>
              </a:spcBef>
            </a:pPr>
            <a:r>
              <a:rPr lang="en-US" sz="4400" b="1">
                <a:latin typeface="Arial" charset="0"/>
              </a:rPr>
              <a:t>Do your part in helping to  protect the environment.</a:t>
            </a:r>
          </a:p>
          <a:p>
            <a:pPr algn="ctr" eaLnBrk="1" hangingPunct="1">
              <a:spcBef>
                <a:spcPct val="50000"/>
              </a:spcBef>
            </a:pPr>
            <a:endParaRPr lang="en-US" sz="4400" b="1">
              <a:latin typeface="Arial" charset="0"/>
            </a:endParaRPr>
          </a:p>
          <a:p>
            <a:pPr algn="ctr" eaLnBrk="1" hangingPunct="1">
              <a:spcBef>
                <a:spcPct val="50000"/>
              </a:spcBef>
            </a:pPr>
            <a:r>
              <a:rPr lang="en-US" sz="4400" b="1">
                <a:latin typeface="Arial" charset="0"/>
              </a:rPr>
              <a:t>Be an Environmental Steward,</a:t>
            </a:r>
          </a:p>
          <a:p>
            <a:pPr algn="ctr" eaLnBrk="1" hangingPunct="1">
              <a:spcBef>
                <a:spcPct val="50000"/>
              </a:spcBef>
            </a:pPr>
            <a:r>
              <a:rPr lang="en-US" sz="4400" b="1">
                <a:latin typeface="Arial" charset="0"/>
              </a:rPr>
              <a:t>Salt Sensibly.</a:t>
            </a:r>
          </a:p>
          <a:p>
            <a:pPr algn="ctr" eaLnBrk="1" hangingPunct="1">
              <a:spcBef>
                <a:spcPct val="50000"/>
              </a:spcBef>
            </a:pPr>
            <a:endParaRPr lang="en-US" sz="2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 calcmode="lin" valueType="num">
                                      <p:cBhvr>
                                        <p:cTn id="12"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93187">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931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3187">
                                            <p:txEl>
                                              <p:pRg st="2" end="2"/>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93187">
                                            <p:txEl>
                                              <p:pRg st="3" end="3"/>
                                            </p:txEl>
                                          </p:spTgt>
                                        </p:tgtEl>
                                        <p:attrNameLst>
                                          <p:attrName>style.visibility</p:attrName>
                                        </p:attrNameLst>
                                      </p:cBhvr>
                                      <p:to>
                                        <p:strVal val="visible"/>
                                      </p:to>
                                    </p:set>
                                    <p:anim calcmode="lin" valueType="num">
                                      <p:cBhvr>
                                        <p:cTn id="18" dur="10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93187">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931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31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1066800" y="609600"/>
            <a:ext cx="7696200" cy="5667375"/>
          </a:xfrm>
          <a:prstGeom prst="rect">
            <a:avLst/>
          </a:prstGeom>
          <a:noFill/>
          <a:ln w="9525">
            <a:noFill/>
            <a:miter lim="800000"/>
            <a:headEnd/>
            <a:tailEnd/>
          </a:ln>
          <a:effectLst/>
        </p:spPr>
        <p:txBody>
          <a:bodyPr>
            <a:spAutoFit/>
          </a:bodyPr>
          <a:lstStyle/>
          <a:p>
            <a:pPr eaLnBrk="1" hangingPunct="1">
              <a:spcBef>
                <a:spcPct val="50000"/>
              </a:spcBef>
            </a:pPr>
            <a:r>
              <a:rPr lang="en-US" sz="3200" b="1">
                <a:latin typeface="Arial" charset="0"/>
              </a:rPr>
              <a:t>Once salt goes into solution (melts into the water) it cannot be recovered.  It is stored in soil or water and can reach levels that are considered contamination.  </a:t>
            </a:r>
          </a:p>
          <a:p>
            <a:pPr eaLnBrk="1" hangingPunct="1">
              <a:spcBef>
                <a:spcPct val="50000"/>
              </a:spcBef>
            </a:pPr>
            <a:endParaRPr lang="en-US" sz="2000" b="1">
              <a:latin typeface="Arial" charset="0"/>
            </a:endParaRPr>
          </a:p>
          <a:p>
            <a:pPr eaLnBrk="1" hangingPunct="1">
              <a:spcBef>
                <a:spcPct val="50000"/>
              </a:spcBef>
            </a:pPr>
            <a:r>
              <a:rPr lang="en-US" sz="3200" b="1">
                <a:latin typeface="Arial" charset="0"/>
              </a:rPr>
              <a:t>Salt can contaminate drinking water supplies  in wells and in reservoirs, inhibit the establishment of vegetation or crops, and eliminate habitat for fish and other aquatic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10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fade">
                                      <p:cBhvr>
                                        <p:cTn id="12" dur="10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09600" y="685800"/>
            <a:ext cx="8305800" cy="5486400"/>
          </a:xfrm>
        </p:spPr>
        <p:txBody>
          <a:bodyPr/>
          <a:lstStyle/>
          <a:p>
            <a:pPr marL="0" indent="0">
              <a:lnSpc>
                <a:spcPct val="90000"/>
              </a:lnSpc>
              <a:spcBef>
                <a:spcPct val="50000"/>
              </a:spcBef>
              <a:buFontTx/>
              <a:buNone/>
            </a:pPr>
            <a:r>
              <a:rPr lang="en-US" b="1">
                <a:latin typeface="Arial" charset="0"/>
              </a:rPr>
              <a:t>By implementing a few Best Management Practices (BMP’s) in handling salt and other de-icing materials, water resources can be protected.</a:t>
            </a:r>
          </a:p>
          <a:p>
            <a:pPr marL="0" indent="0">
              <a:lnSpc>
                <a:spcPct val="90000"/>
              </a:lnSpc>
              <a:spcBef>
                <a:spcPct val="50000"/>
              </a:spcBef>
              <a:buFontTx/>
              <a:buNone/>
            </a:pPr>
            <a:endParaRPr lang="en-US" b="1">
              <a:latin typeface="Arial" charset="0"/>
            </a:endParaRPr>
          </a:p>
          <a:p>
            <a:pPr marL="0" indent="0">
              <a:lnSpc>
                <a:spcPct val="90000"/>
              </a:lnSpc>
              <a:buFontTx/>
              <a:buNone/>
            </a:pPr>
            <a:r>
              <a:rPr lang="en-US" b="1">
                <a:latin typeface="Arial" charset="0"/>
              </a:rPr>
              <a:t>BMP’s are also requirements in SHA’s National Pollutant Discharge Elimination System (NPDES) Industrial and Municipal Permits. Failure to implement the BMP’s can result in fines and/or criminal charges.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0"/>
            <a:ext cx="8229600" cy="1050925"/>
          </a:xfrm>
        </p:spPr>
        <p:txBody>
          <a:bodyPr/>
          <a:lstStyle/>
          <a:p>
            <a:pPr algn="ctr"/>
            <a:r>
              <a:rPr lang="en-US"/>
              <a:t>Salt Storage</a:t>
            </a:r>
          </a:p>
        </p:txBody>
      </p:sp>
      <p:pic>
        <p:nvPicPr>
          <p:cNvPr id="4101" name="Picture 5" descr="Elkton Salt Stor"/>
          <p:cNvPicPr>
            <a:picLocks noChangeAspect="1" noChangeArrowheads="1"/>
          </p:cNvPicPr>
          <p:nvPr/>
        </p:nvPicPr>
        <p:blipFill>
          <a:blip r:embed="rId2" cstate="print"/>
          <a:srcRect/>
          <a:stretch>
            <a:fillRect/>
          </a:stretch>
        </p:blipFill>
        <p:spPr bwMode="auto">
          <a:xfrm>
            <a:off x="1524000" y="1295400"/>
            <a:ext cx="6248400" cy="4686300"/>
          </a:xfrm>
          <a:prstGeom prst="rect">
            <a:avLst/>
          </a:prstGeom>
          <a:noFill/>
        </p:spPr>
      </p:pic>
      <p:sp>
        <p:nvSpPr>
          <p:cNvPr id="4102" name="Text Box 6"/>
          <p:cNvSpPr txBox="1">
            <a:spLocks noChangeArrowheads="1"/>
          </p:cNvSpPr>
          <p:nvPr/>
        </p:nvSpPr>
        <p:spPr bwMode="auto">
          <a:xfrm>
            <a:off x="0" y="5741988"/>
            <a:ext cx="9144000" cy="1116012"/>
          </a:xfrm>
          <a:prstGeom prst="rect">
            <a:avLst/>
          </a:prstGeom>
          <a:solidFill>
            <a:schemeClr val="tx1"/>
          </a:solidFill>
          <a:ln w="57150">
            <a:noFill/>
            <a:miter lim="800000"/>
            <a:headEnd/>
            <a:tailEnd/>
          </a:ln>
          <a:effectLst/>
        </p:spPr>
        <p:txBody>
          <a:bodyPr>
            <a:spAutoFit/>
          </a:bodyPr>
          <a:lstStyle/>
          <a:p>
            <a:pPr algn="ctr" eaLnBrk="1" hangingPunct="1">
              <a:lnSpc>
                <a:spcPct val="80000"/>
              </a:lnSpc>
              <a:spcBef>
                <a:spcPct val="20000"/>
              </a:spcBef>
            </a:pPr>
            <a:r>
              <a:rPr lang="en-US" sz="2800">
                <a:solidFill>
                  <a:srgbClr val="000000"/>
                </a:solidFill>
              </a:rPr>
              <a:t> </a:t>
            </a:r>
            <a:r>
              <a:rPr lang="en-US" sz="2800">
                <a:solidFill>
                  <a:srgbClr val="000000"/>
                </a:solidFill>
                <a:latin typeface="Arial" charset="0"/>
              </a:rPr>
              <a:t>During the off-season, a barrier should be placed across the structure’s opening to prevent salt from  contaminating the environment.</a:t>
            </a:r>
            <a:r>
              <a:rPr lang="en-US" sz="280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10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0"/>
            <a:ext cx="8229600" cy="1384300"/>
          </a:xfrm>
        </p:spPr>
        <p:txBody>
          <a:bodyPr/>
          <a:lstStyle/>
          <a:p>
            <a:pPr algn="ctr"/>
            <a:r>
              <a:rPr lang="en-US"/>
              <a:t>Salt Storage</a:t>
            </a:r>
          </a:p>
        </p:txBody>
      </p:sp>
      <p:pic>
        <p:nvPicPr>
          <p:cNvPr id="6149" name="Picture 5" descr="100_0019"/>
          <p:cNvPicPr>
            <a:picLocks noChangeAspect="1" noChangeArrowheads="1"/>
          </p:cNvPicPr>
          <p:nvPr/>
        </p:nvPicPr>
        <p:blipFill>
          <a:blip r:embed="rId2" cstate="print"/>
          <a:srcRect/>
          <a:stretch>
            <a:fillRect/>
          </a:stretch>
        </p:blipFill>
        <p:spPr bwMode="auto">
          <a:xfrm>
            <a:off x="1524000" y="1371600"/>
            <a:ext cx="6248400" cy="4686300"/>
          </a:xfrm>
          <a:prstGeom prst="rect">
            <a:avLst/>
          </a:prstGeom>
          <a:noFill/>
        </p:spPr>
      </p:pic>
      <p:sp>
        <p:nvSpPr>
          <p:cNvPr id="6150" name="Text Box 6"/>
          <p:cNvSpPr txBox="1">
            <a:spLocks noChangeArrowheads="1"/>
          </p:cNvSpPr>
          <p:nvPr/>
        </p:nvSpPr>
        <p:spPr bwMode="auto">
          <a:xfrm>
            <a:off x="0" y="4781550"/>
            <a:ext cx="9144000" cy="2076450"/>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600">
                <a:solidFill>
                  <a:srgbClr val="000000"/>
                </a:solidFill>
                <a:latin typeface="Arial" charset="0"/>
              </a:rPr>
              <a:t>Make sure when salt is delivered, that all inlets and drainage structures are protected and all the salt is under covered storage by day’s end.  Here, an inlet was </a:t>
            </a:r>
            <a:r>
              <a:rPr lang="en-US">
                <a:solidFill>
                  <a:srgbClr val="000000"/>
                </a:solidFill>
              </a:rPr>
              <a:t>protected by </a:t>
            </a:r>
            <a:r>
              <a:rPr lang="en-US" sz="2600">
                <a:solidFill>
                  <a:srgbClr val="000000"/>
                </a:solidFill>
                <a:latin typeface="Arial" charset="0"/>
              </a:rPr>
              <a:t>covering it with sheet signing, but </a:t>
            </a:r>
            <a:r>
              <a:rPr lang="en-US">
                <a:solidFill>
                  <a:srgbClr val="000000"/>
                </a:solidFill>
              </a:rPr>
              <a:t>overnight </a:t>
            </a:r>
            <a:r>
              <a:rPr lang="en-US" sz="2600">
                <a:solidFill>
                  <a:srgbClr val="000000"/>
                </a:solidFill>
                <a:latin typeface="Arial" charset="0"/>
              </a:rPr>
              <a:t>rain washed dissolved salt into the drainage system discharging it off site.</a:t>
            </a:r>
          </a:p>
        </p:txBody>
      </p:sp>
      <p:sp>
        <p:nvSpPr>
          <p:cNvPr id="6153" name="Text Box 9"/>
          <p:cNvSpPr txBox="1">
            <a:spLocks noChangeArrowheads="1"/>
          </p:cNvSpPr>
          <p:nvPr/>
        </p:nvSpPr>
        <p:spPr bwMode="auto">
          <a:xfrm>
            <a:off x="3733800" y="3810000"/>
            <a:ext cx="739775" cy="366713"/>
          </a:xfrm>
          <a:prstGeom prst="rect">
            <a:avLst/>
          </a:prstGeom>
          <a:solidFill>
            <a:srgbClr val="0033CC"/>
          </a:solidFill>
          <a:ln w="9525">
            <a:noFill/>
            <a:miter lim="800000"/>
            <a:headEnd/>
            <a:tailEnd/>
          </a:ln>
          <a:effectLst/>
        </p:spPr>
        <p:txBody>
          <a:bodyPr>
            <a:spAutoFit/>
          </a:bodyPr>
          <a:lstStyle/>
          <a:p>
            <a:pPr algn="ctr" eaLnBrk="1" hangingPunct="1">
              <a:spcBef>
                <a:spcPct val="50000"/>
              </a:spcBef>
            </a:pPr>
            <a:r>
              <a:rPr lang="en-US" sz="1800" b="1">
                <a:latin typeface="Arial" charset="0"/>
              </a:rPr>
              <a:t>Inlet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500"/>
                                        <p:tgtEl>
                                          <p:spTgt spid="6150">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6000"/>
                                  </p:stCondLst>
                                  <p:childTnLst>
                                    <p:set>
                                      <p:cBhvr>
                                        <p:cTn id="10" dur="1" fill="hold">
                                          <p:stCondLst>
                                            <p:cond delay="0"/>
                                          </p:stCondLst>
                                        </p:cTn>
                                        <p:tgtEl>
                                          <p:spTgt spid="6153"/>
                                        </p:tgtEl>
                                        <p:attrNameLst>
                                          <p:attrName>style.visibility</p:attrName>
                                        </p:attrNameLst>
                                      </p:cBhvr>
                                      <p:to>
                                        <p:strVal val="visible"/>
                                      </p:to>
                                    </p:set>
                                    <p:anim calcmode="lin" valueType="num">
                                      <p:cBhvr additive="base">
                                        <p:cTn id="11" dur="1000" fill="hold"/>
                                        <p:tgtEl>
                                          <p:spTgt spid="6153"/>
                                        </p:tgtEl>
                                        <p:attrNameLst>
                                          <p:attrName>ppt_x</p:attrName>
                                        </p:attrNameLst>
                                      </p:cBhvr>
                                      <p:tavLst>
                                        <p:tav tm="0">
                                          <p:val>
                                            <p:strVal val="0-#ppt_w/2"/>
                                          </p:val>
                                        </p:tav>
                                        <p:tav tm="100000">
                                          <p:val>
                                            <p:strVal val="#ppt_x"/>
                                          </p:val>
                                        </p:tav>
                                      </p:tavLst>
                                    </p:anim>
                                    <p:anim calcmode="lin" valueType="num">
                                      <p:cBhvr additive="base">
                                        <p:cTn id="12" dur="1000" fill="hold"/>
                                        <p:tgtEl>
                                          <p:spTgt spid="6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0"/>
            <a:ext cx="8229600" cy="958850"/>
          </a:xfrm>
        </p:spPr>
        <p:txBody>
          <a:bodyPr/>
          <a:lstStyle/>
          <a:p>
            <a:pPr algn="ctr"/>
            <a:r>
              <a:rPr lang="en-US"/>
              <a:t>Abrasive Storage</a:t>
            </a:r>
          </a:p>
        </p:txBody>
      </p:sp>
      <p:pic>
        <p:nvPicPr>
          <p:cNvPr id="15365" name="Picture 5" descr="100_0074"/>
          <p:cNvPicPr>
            <a:picLocks noChangeAspect="1" noChangeArrowheads="1"/>
          </p:cNvPicPr>
          <p:nvPr/>
        </p:nvPicPr>
        <p:blipFill>
          <a:blip r:embed="rId2" cstate="print"/>
          <a:srcRect/>
          <a:stretch>
            <a:fillRect/>
          </a:stretch>
        </p:blipFill>
        <p:spPr bwMode="auto">
          <a:xfrm>
            <a:off x="990600" y="990600"/>
            <a:ext cx="7226300" cy="5410200"/>
          </a:xfrm>
          <a:prstGeom prst="rect">
            <a:avLst/>
          </a:prstGeom>
          <a:noFill/>
        </p:spPr>
      </p:pic>
      <p:sp>
        <p:nvSpPr>
          <p:cNvPr id="15366" name="Text Box 6"/>
          <p:cNvSpPr txBox="1">
            <a:spLocks noChangeArrowheads="1"/>
          </p:cNvSpPr>
          <p:nvPr/>
        </p:nvSpPr>
        <p:spPr bwMode="auto">
          <a:xfrm>
            <a:off x="0" y="5484813"/>
            <a:ext cx="9144000" cy="1373187"/>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Abrasives stored under cover.  Here the material is far enough away from opening that it does not need a barrier across the opening.</a:t>
            </a:r>
            <a:r>
              <a:rPr lang="en-US" sz="2800" b="1">
                <a:solidFill>
                  <a:srgbClr val="0000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fade">
                                      <p:cBhvr>
                                        <p:cTn id="7" dur="1000"/>
                                        <p:tgtEl>
                                          <p:spTgt spid="15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0"/>
            <a:ext cx="8229600" cy="958850"/>
          </a:xfrm>
        </p:spPr>
        <p:txBody>
          <a:bodyPr/>
          <a:lstStyle/>
          <a:p>
            <a:pPr algn="ctr"/>
            <a:r>
              <a:rPr lang="en-US"/>
              <a:t>Brine and/or MgCl Storage</a:t>
            </a:r>
          </a:p>
        </p:txBody>
      </p:sp>
      <p:pic>
        <p:nvPicPr>
          <p:cNvPr id="18439" name="Picture 7" descr="DCP_0343"/>
          <p:cNvPicPr>
            <a:picLocks noChangeAspect="1" noChangeArrowheads="1"/>
          </p:cNvPicPr>
          <p:nvPr/>
        </p:nvPicPr>
        <p:blipFill>
          <a:blip r:embed="rId2" cstate="print"/>
          <a:srcRect/>
          <a:stretch>
            <a:fillRect/>
          </a:stretch>
        </p:blipFill>
        <p:spPr bwMode="auto">
          <a:xfrm>
            <a:off x="838200" y="1143000"/>
            <a:ext cx="7543800" cy="4984750"/>
          </a:xfrm>
          <a:prstGeom prst="rect">
            <a:avLst/>
          </a:prstGeom>
          <a:noFill/>
        </p:spPr>
      </p:pic>
      <p:sp>
        <p:nvSpPr>
          <p:cNvPr id="18440" name="Text Box 8"/>
          <p:cNvSpPr txBox="1">
            <a:spLocks noChangeArrowheads="1"/>
          </p:cNvSpPr>
          <p:nvPr/>
        </p:nvSpPr>
        <p:spPr bwMode="auto">
          <a:xfrm>
            <a:off x="0" y="5484813"/>
            <a:ext cx="9144000" cy="1373187"/>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Inspect tanks monthly paying particular attention to valves and fittings.  Place drip pan under leaks and repair immediately.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fade">
                                      <p:cBhvr>
                                        <p:cTn id="7" dur="1000"/>
                                        <p:tgtEl>
                                          <p:spTgt spid="184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384300"/>
          </a:xfrm>
        </p:spPr>
        <p:txBody>
          <a:bodyPr/>
          <a:lstStyle/>
          <a:p>
            <a:pPr algn="ctr"/>
            <a:r>
              <a:rPr lang="en-US"/>
              <a:t>Salt Handling</a:t>
            </a:r>
          </a:p>
        </p:txBody>
      </p:sp>
      <p:sp>
        <p:nvSpPr>
          <p:cNvPr id="10243" name="Rectangle 3"/>
          <p:cNvSpPr>
            <a:spLocks noGrp="1" noChangeArrowheads="1"/>
          </p:cNvSpPr>
          <p:nvPr>
            <p:ph type="body" idx="1"/>
          </p:nvPr>
        </p:nvSpPr>
        <p:spPr>
          <a:xfrm>
            <a:off x="609600" y="1600200"/>
            <a:ext cx="8229600" cy="4114800"/>
          </a:xfrm>
        </p:spPr>
        <p:txBody>
          <a:bodyPr/>
          <a:lstStyle/>
          <a:p>
            <a:r>
              <a:rPr lang="en-US" sz="2800"/>
              <a:t>During winter storm events, mixing salt and abrasives on impervious surfaces is allowable.</a:t>
            </a:r>
          </a:p>
          <a:p>
            <a:endParaRPr lang="en-US" sz="2800"/>
          </a:p>
          <a:p>
            <a:r>
              <a:rPr lang="en-US" sz="2800"/>
              <a:t>Uncovered salt/abrasive stockpiles are allowed during a storm event; however, they must be placed under cover immediately after plowing operations have stopped and the mixing area must then be free of any residual salt and/or abrasives.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100_0018"/>
          <p:cNvPicPr>
            <a:picLocks noChangeAspect="1" noChangeArrowheads="1"/>
          </p:cNvPicPr>
          <p:nvPr/>
        </p:nvPicPr>
        <p:blipFill>
          <a:blip r:embed="rId2" cstate="print"/>
          <a:srcRect/>
          <a:stretch>
            <a:fillRect/>
          </a:stretch>
        </p:blipFill>
        <p:spPr bwMode="auto">
          <a:xfrm>
            <a:off x="1447800" y="1219200"/>
            <a:ext cx="6248400" cy="4686300"/>
          </a:xfrm>
          <a:prstGeom prst="rect">
            <a:avLst/>
          </a:prstGeom>
          <a:noFill/>
        </p:spPr>
      </p:pic>
      <p:sp>
        <p:nvSpPr>
          <p:cNvPr id="11270" name="Text Box 6"/>
          <p:cNvSpPr txBox="1">
            <a:spLocks noChangeArrowheads="1"/>
          </p:cNvSpPr>
          <p:nvPr/>
        </p:nvSpPr>
        <p:spPr bwMode="auto">
          <a:xfrm>
            <a:off x="685800" y="6491288"/>
            <a:ext cx="184150" cy="274637"/>
          </a:xfrm>
          <a:prstGeom prst="rect">
            <a:avLst/>
          </a:prstGeom>
          <a:noFill/>
          <a:ln w="9525">
            <a:noFill/>
            <a:miter lim="800000"/>
            <a:headEnd/>
            <a:tailEnd/>
          </a:ln>
          <a:effectLst/>
        </p:spPr>
        <p:txBody>
          <a:bodyPr>
            <a:spAutoFit/>
          </a:bodyPr>
          <a:lstStyle/>
          <a:p>
            <a:pPr eaLnBrk="1" hangingPunct="1">
              <a:spcBef>
                <a:spcPct val="50000"/>
              </a:spcBef>
            </a:pPr>
            <a:endParaRPr lang="en-US" sz="1200">
              <a:latin typeface="Arial" charset="0"/>
            </a:endParaRPr>
          </a:p>
        </p:txBody>
      </p:sp>
      <p:sp>
        <p:nvSpPr>
          <p:cNvPr id="11271" name="Text Box 7"/>
          <p:cNvSpPr txBox="1">
            <a:spLocks noChangeArrowheads="1"/>
          </p:cNvSpPr>
          <p:nvPr/>
        </p:nvSpPr>
        <p:spPr bwMode="auto">
          <a:xfrm>
            <a:off x="555625" y="6164263"/>
            <a:ext cx="6683375" cy="304800"/>
          </a:xfrm>
          <a:prstGeom prst="rect">
            <a:avLst/>
          </a:prstGeom>
          <a:noFill/>
          <a:ln w="9525">
            <a:noFill/>
            <a:miter lim="800000"/>
            <a:headEnd/>
            <a:tailEnd/>
          </a:ln>
          <a:effectLst/>
        </p:spPr>
        <p:txBody>
          <a:bodyPr>
            <a:spAutoFit/>
          </a:bodyPr>
          <a:lstStyle/>
          <a:p>
            <a:pPr eaLnBrk="1" hangingPunct="1">
              <a:spcBef>
                <a:spcPct val="50000"/>
              </a:spcBef>
            </a:pPr>
            <a:endParaRPr lang="en-US" sz="1400">
              <a:latin typeface="Arial" charset="0"/>
            </a:endParaRPr>
          </a:p>
        </p:txBody>
      </p:sp>
      <p:sp>
        <p:nvSpPr>
          <p:cNvPr id="11272" name="Text Box 8"/>
          <p:cNvSpPr txBox="1">
            <a:spLocks noChangeArrowheads="1"/>
          </p:cNvSpPr>
          <p:nvPr/>
        </p:nvSpPr>
        <p:spPr bwMode="auto">
          <a:xfrm>
            <a:off x="0" y="5911850"/>
            <a:ext cx="9144000" cy="946150"/>
          </a:xfrm>
          <a:prstGeom prst="rect">
            <a:avLst/>
          </a:prstGeom>
          <a:solidFill>
            <a:srgbClr val="FFFFFF"/>
          </a:solidFill>
          <a:ln w="9525">
            <a:noFill/>
            <a:miter lim="800000"/>
            <a:headEnd/>
            <a:tailEnd/>
          </a:ln>
          <a:effectLst/>
        </p:spPr>
        <p:txBody>
          <a:bodyPr>
            <a:spAutoFit/>
          </a:bodyPr>
          <a:lstStyle/>
          <a:p>
            <a:pPr algn="ctr" eaLnBrk="1" hangingPunct="1">
              <a:spcBef>
                <a:spcPct val="50000"/>
              </a:spcBef>
            </a:pPr>
            <a:r>
              <a:rPr lang="en-US" sz="2800">
                <a:solidFill>
                  <a:srgbClr val="000000"/>
                </a:solidFill>
                <a:latin typeface="Arial" charset="0"/>
              </a:rPr>
              <a:t>Impact of a salt/abrasive mix not being placed under cover.  Non-compliant with NPDES permit conditions.</a:t>
            </a:r>
          </a:p>
        </p:txBody>
      </p:sp>
      <p:sp>
        <p:nvSpPr>
          <p:cNvPr id="11275" name="Rectangle 11"/>
          <p:cNvSpPr>
            <a:spLocks noGrp="1" noChangeArrowheads="1"/>
          </p:cNvSpPr>
          <p:nvPr>
            <p:ph type="title"/>
          </p:nvPr>
        </p:nvSpPr>
        <p:spPr>
          <a:xfrm>
            <a:off x="457200" y="0"/>
            <a:ext cx="8229600" cy="1384300"/>
          </a:xfrm>
          <a:noFill/>
          <a:ln/>
        </p:spPr>
        <p:txBody>
          <a:bodyPr/>
          <a:lstStyle/>
          <a:p>
            <a:pPr algn="ctr"/>
            <a:r>
              <a:rPr lang="en-US"/>
              <a:t>Salt 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fade">
                                      <p:cBhvr>
                                        <p:cTn id="7" dur="1000"/>
                                        <p:tgtEl>
                                          <p:spTgt spid="112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On-screen Show (4:3)</PresentationFormat>
  <Paragraphs>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What’s the big deal – salt is a naturally occurring substance!  </vt:lpstr>
      <vt:lpstr>Slide 2</vt:lpstr>
      <vt:lpstr>Slide 3</vt:lpstr>
      <vt:lpstr>Salt Storage</vt:lpstr>
      <vt:lpstr>Salt Storage</vt:lpstr>
      <vt:lpstr>Abrasive Storage</vt:lpstr>
      <vt:lpstr>Brine and/or MgCl Storage</vt:lpstr>
      <vt:lpstr>Salt Handling</vt:lpstr>
      <vt:lpstr>Salt Handling</vt:lpstr>
      <vt:lpstr>Salt Handling</vt:lpstr>
      <vt:lpstr>Salt Handling</vt:lpstr>
      <vt:lpstr>Salt Handling</vt:lpstr>
      <vt:lpstr>Materials Spreading</vt:lpstr>
      <vt:lpstr>Materials Spreading</vt:lpstr>
      <vt:lpstr>Materials Spreading</vt:lpstr>
      <vt:lpstr>Equipment Preparation and Cleaning</vt:lpstr>
      <vt:lpstr>Equipment Preparation and Cleaning</vt:lpstr>
      <vt:lpstr>Equipment Preparation and Cleaning</vt:lpstr>
      <vt:lpstr>Slide 19</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deal – salt is a naturally occurring substance!  </dc:title>
  <dc:creator>peter wisniewski</dc:creator>
  <cp:lastModifiedBy>peter wisniewski</cp:lastModifiedBy>
  <cp:revision>1</cp:revision>
  <dcterms:created xsi:type="dcterms:W3CDTF">2013-08-12T18:37:25Z</dcterms:created>
  <dcterms:modified xsi:type="dcterms:W3CDTF">2013-08-12T18:38:16Z</dcterms:modified>
</cp:coreProperties>
</file>