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8ADBA-53E1-4878-AB3B-55A455F49F74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419C8-017D-4530-97CD-A7BA97CCA9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8ADBA-53E1-4878-AB3B-55A455F49F74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419C8-017D-4530-97CD-A7BA97CCA9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8ADBA-53E1-4878-AB3B-55A455F49F74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419C8-017D-4530-97CD-A7BA97CCA9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DD7BB0E-9621-43FF-A653-2E822BD83A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8ADBA-53E1-4878-AB3B-55A455F49F74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419C8-017D-4530-97CD-A7BA97CCA9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8ADBA-53E1-4878-AB3B-55A455F49F74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419C8-017D-4530-97CD-A7BA97CCA9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8ADBA-53E1-4878-AB3B-55A455F49F74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419C8-017D-4530-97CD-A7BA97CCA9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8ADBA-53E1-4878-AB3B-55A455F49F74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419C8-017D-4530-97CD-A7BA97CCA9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8ADBA-53E1-4878-AB3B-55A455F49F74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419C8-017D-4530-97CD-A7BA97CCA9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8ADBA-53E1-4878-AB3B-55A455F49F74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419C8-017D-4530-97CD-A7BA97CCA9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8ADBA-53E1-4878-AB3B-55A455F49F74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419C8-017D-4530-97CD-A7BA97CCA9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8ADBA-53E1-4878-AB3B-55A455F49F74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419C8-017D-4530-97CD-A7BA97CCA9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8ADBA-53E1-4878-AB3B-55A455F49F74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419C8-017D-4530-97CD-A7BA97CCA90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8229600" cy="1143000"/>
          </a:xfrm>
        </p:spPr>
        <p:txBody>
          <a:bodyPr/>
          <a:lstStyle/>
          <a:p>
            <a:r>
              <a:rPr lang="en-US" sz="3200" b="1"/>
              <a:t>SADDLE TANK OPERATIONS</a:t>
            </a:r>
            <a:br>
              <a:rPr lang="en-US" sz="3200" b="1"/>
            </a:br>
            <a:endParaRPr lang="en-US" sz="3200" b="1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en-US" sz="2800" b="1"/>
          </a:p>
          <a:p>
            <a:pPr>
              <a:lnSpc>
                <a:spcPct val="90000"/>
              </a:lnSpc>
            </a:pPr>
            <a:r>
              <a:rPr lang="en-US" sz="3000" b="1">
                <a:latin typeface="Times New Roman" pitchFamily="18" charset="0"/>
              </a:rPr>
              <a:t>Keep saddle tank filled with salt brine or during winter months.</a:t>
            </a:r>
          </a:p>
          <a:p>
            <a:pPr>
              <a:lnSpc>
                <a:spcPct val="90000"/>
              </a:lnSpc>
            </a:pPr>
            <a:endParaRPr lang="en-US" sz="3000" b="1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3000" b="1">
                <a:latin typeface="Times New Roman" pitchFamily="18" charset="0"/>
              </a:rPr>
              <a:t>Spray Mag or salt brine on your salt load   at the rate of 10 gallons per ton of salt.</a:t>
            </a:r>
          </a:p>
          <a:p>
            <a:pPr>
              <a:lnSpc>
                <a:spcPct val="90000"/>
              </a:lnSpc>
            </a:pPr>
            <a:endParaRPr lang="en-US" sz="3000" b="1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3000" b="1">
                <a:latin typeface="Times New Roman" pitchFamily="18" charset="0"/>
              </a:rPr>
              <a:t>Use saddle tank when applying salt to dry snow.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8229600" cy="1143000"/>
          </a:xfrm>
        </p:spPr>
        <p:txBody>
          <a:bodyPr/>
          <a:lstStyle/>
          <a:p>
            <a:r>
              <a:rPr lang="en-US" sz="3200" b="1"/>
              <a:t>SADDLE TANK OPERATIONS</a:t>
            </a:r>
            <a:br>
              <a:rPr lang="en-US" sz="3200" b="1"/>
            </a:br>
            <a:endParaRPr lang="en-US" sz="3200" b="1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000" b="1">
                <a:latin typeface="Times New Roman" pitchFamily="18" charset="0"/>
              </a:rPr>
              <a:t>Use saddle tank when pavement temperatures are 25</a:t>
            </a:r>
            <a:r>
              <a:rPr lang="en-US" sz="3000" b="1">
                <a:latin typeface="Times New Roman" pitchFamily="18" charset="0"/>
                <a:sym typeface="Symbol" pitchFamily="18" charset="2"/>
              </a:rPr>
              <a:t>F or below.</a:t>
            </a:r>
          </a:p>
          <a:p>
            <a:pPr>
              <a:lnSpc>
                <a:spcPct val="90000"/>
              </a:lnSpc>
            </a:pPr>
            <a:endParaRPr lang="en-US" sz="3000" b="1">
              <a:latin typeface="Times New Roman" pitchFamily="18" charset="0"/>
              <a:sym typeface="Symbol" pitchFamily="18" charset="2"/>
            </a:endParaRPr>
          </a:p>
          <a:p>
            <a:pPr>
              <a:lnSpc>
                <a:spcPct val="90000"/>
              </a:lnSpc>
            </a:pPr>
            <a:r>
              <a:rPr lang="en-US" sz="3000" b="1">
                <a:latin typeface="Times New Roman" pitchFamily="18" charset="0"/>
                <a:sym typeface="Symbol" pitchFamily="18" charset="2"/>
              </a:rPr>
              <a:t>Use saddle tank to combat freezing rain, sleet, or black ice.</a:t>
            </a:r>
          </a:p>
          <a:p>
            <a:pPr>
              <a:lnSpc>
                <a:spcPct val="90000"/>
              </a:lnSpc>
            </a:pPr>
            <a:endParaRPr lang="en-US" sz="3000" b="1">
              <a:latin typeface="Times New Roman" pitchFamily="18" charset="0"/>
              <a:sym typeface="Symbol" pitchFamily="18" charset="2"/>
            </a:endParaRPr>
          </a:p>
          <a:p>
            <a:pPr>
              <a:lnSpc>
                <a:spcPct val="90000"/>
              </a:lnSpc>
            </a:pPr>
            <a:r>
              <a:rPr lang="en-US" sz="3000" b="1">
                <a:latin typeface="Times New Roman" pitchFamily="18" charset="0"/>
                <a:sym typeface="Symbol" pitchFamily="18" charset="2"/>
              </a:rPr>
              <a:t>Do </a:t>
            </a:r>
            <a:r>
              <a:rPr lang="en-US" sz="3000" b="1" u="sng">
                <a:latin typeface="Times New Roman" pitchFamily="18" charset="0"/>
                <a:sym typeface="Symbol" pitchFamily="18" charset="2"/>
              </a:rPr>
              <a:t>not</a:t>
            </a:r>
            <a:r>
              <a:rPr lang="en-US" sz="3000" b="1">
                <a:latin typeface="Times New Roman" pitchFamily="18" charset="0"/>
                <a:sym typeface="Symbol" pitchFamily="18" charset="2"/>
              </a:rPr>
              <a:t> use saddle tank on slush or wet snow unless pavement temperatures are below 25F.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229600" cy="1143000"/>
          </a:xfrm>
        </p:spPr>
        <p:txBody>
          <a:bodyPr/>
          <a:lstStyle/>
          <a:p>
            <a:r>
              <a:rPr lang="en-US" sz="3200" b="1"/>
              <a:t>LIQUID APPLICATOR TANK GUIDELINES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4495800"/>
            <a:ext cx="8229600" cy="2057400"/>
          </a:xfrm>
        </p:spPr>
        <p:txBody>
          <a:bodyPr/>
          <a:lstStyle/>
          <a:p>
            <a:r>
              <a:rPr lang="en-US" b="1">
                <a:latin typeface="Times New Roman" pitchFamily="18" charset="0"/>
              </a:rPr>
              <a:t>Apply salt brine 2 to 10 hours before storm.</a:t>
            </a:r>
          </a:p>
          <a:p>
            <a:endParaRPr lang="en-US" sz="1600" b="1">
              <a:latin typeface="Times New Roman" pitchFamily="18" charset="0"/>
            </a:endParaRPr>
          </a:p>
          <a:p>
            <a:r>
              <a:rPr lang="en-US" b="1">
                <a:latin typeface="Times New Roman" pitchFamily="18" charset="0"/>
              </a:rPr>
              <a:t>Spray bridges and cold spots prior to cold weekends to prevent emergencies.</a:t>
            </a:r>
          </a:p>
        </p:txBody>
      </p:sp>
      <p:pic>
        <p:nvPicPr>
          <p:cNvPr id="88068" name="Picture 4" descr="PB270009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590800" y="1066800"/>
            <a:ext cx="4572000" cy="318452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229600" cy="1143000"/>
          </a:xfrm>
        </p:spPr>
        <p:txBody>
          <a:bodyPr/>
          <a:lstStyle/>
          <a:p>
            <a:r>
              <a:rPr lang="en-US" sz="3200" b="1"/>
              <a:t>LIQUID APPLICATOR TANK GUIDELINES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4419600"/>
            <a:ext cx="8229600" cy="2057400"/>
          </a:xfrm>
        </p:spPr>
        <p:txBody>
          <a:bodyPr/>
          <a:lstStyle/>
          <a:p>
            <a:r>
              <a:rPr lang="en-US" b="1">
                <a:latin typeface="Times New Roman" pitchFamily="18" charset="0"/>
              </a:rPr>
              <a:t>Standard application rate of salt brine is 45 to 80 gallons per lane mile.</a:t>
            </a:r>
          </a:p>
          <a:p>
            <a:endParaRPr lang="en-US" sz="1600" b="1">
              <a:latin typeface="Times New Roman" pitchFamily="18" charset="0"/>
            </a:endParaRPr>
          </a:p>
          <a:p>
            <a:r>
              <a:rPr lang="en-US" b="1">
                <a:latin typeface="Times New Roman" pitchFamily="18" charset="0"/>
              </a:rPr>
              <a:t>See section 15 charts for correct application.</a:t>
            </a:r>
          </a:p>
        </p:txBody>
      </p:sp>
      <p:pic>
        <p:nvPicPr>
          <p:cNvPr id="149510" name="Picture 6" descr="PB27000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1066800"/>
            <a:ext cx="4572000" cy="318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7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148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SADDLE TANK OPERATIONS </vt:lpstr>
      <vt:lpstr>SADDLE TANK OPERATIONS </vt:lpstr>
      <vt:lpstr>LIQUID APPLICATOR TANK GUIDELINES</vt:lpstr>
      <vt:lpstr>LIQUID APPLICATOR TANK GUIDELINES</vt:lpstr>
    </vt:vector>
  </TitlesOfParts>
  <Company>Wisconsin Department of Transportation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SADDLE TANK OPERATIONS </dc:title>
  <dc:creator>peter wisniewski</dc:creator>
  <cp:lastModifiedBy>peter wisniewski</cp:lastModifiedBy>
  <cp:revision>1</cp:revision>
  <dcterms:created xsi:type="dcterms:W3CDTF">2013-08-12T18:29:29Z</dcterms:created>
  <dcterms:modified xsi:type="dcterms:W3CDTF">2013-08-12T18:29:58Z</dcterms:modified>
</cp:coreProperties>
</file>