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FE0E-89B7-4842-9537-EE807F994789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2E-A128-4CA2-BBFB-4644ACD988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FE0E-89B7-4842-9537-EE807F994789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2E-A128-4CA2-BBFB-4644ACD988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FE0E-89B7-4842-9537-EE807F994789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2E-A128-4CA2-BBFB-4644ACD988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0FB924B-549D-4D95-8A40-5D00061B17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FE0E-89B7-4842-9537-EE807F994789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2E-A128-4CA2-BBFB-4644ACD988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FE0E-89B7-4842-9537-EE807F994789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2E-A128-4CA2-BBFB-4644ACD988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FE0E-89B7-4842-9537-EE807F994789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2E-A128-4CA2-BBFB-4644ACD988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FE0E-89B7-4842-9537-EE807F994789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2E-A128-4CA2-BBFB-4644ACD988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FE0E-89B7-4842-9537-EE807F994789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2E-A128-4CA2-BBFB-4644ACD988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FE0E-89B7-4842-9537-EE807F994789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2E-A128-4CA2-BBFB-4644ACD988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FE0E-89B7-4842-9537-EE807F994789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2E-A128-4CA2-BBFB-4644ACD988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FE0E-89B7-4842-9537-EE807F994789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2E-A128-4CA2-BBFB-4644ACD988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EFE0E-89B7-4842-9537-EE807F994789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702E-A128-4CA2-BBFB-4644ACD988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POINTS TO REMEMBER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391400" cy="39624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Always give bridges and ramps special attention.</a:t>
            </a: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Salt the high sides of curves.</a:t>
            </a: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Do not over-use salt.</a:t>
            </a: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Use just enough to get the job done.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 fontScale="90000"/>
          </a:bodyPr>
          <a:lstStyle/>
          <a:p>
            <a:r>
              <a:rPr lang="en-US" sz="3200" b="1"/>
              <a:t>POINTS TO REMEMBER</a:t>
            </a:r>
            <a:br>
              <a:rPr lang="en-US" sz="3200" b="1"/>
            </a:br>
            <a:endParaRPr lang="en-US" sz="3200" b="1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696200" cy="4449763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Salt loses most of its effectiveness at temperatures below 20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F.</a:t>
            </a:r>
          </a:p>
          <a:p>
            <a:endParaRPr lang="en-US" sz="1600" b="1">
              <a:latin typeface="Times New Roman" pitchFamily="18" charset="0"/>
              <a:sym typeface="Symbol" pitchFamily="18" charset="2"/>
            </a:endParaRPr>
          </a:p>
          <a:p>
            <a:r>
              <a:rPr lang="en-US" b="1">
                <a:latin typeface="Times New Roman" pitchFamily="18" charset="0"/>
                <a:sym typeface="Symbol" pitchFamily="18" charset="2"/>
              </a:rPr>
              <a:t>Salt stops working altogether at - 6F.</a:t>
            </a:r>
          </a:p>
          <a:p>
            <a:endParaRPr lang="en-US" sz="1600" b="1">
              <a:latin typeface="Times New Roman" pitchFamily="18" charset="0"/>
              <a:sym typeface="Symbol" pitchFamily="18" charset="2"/>
            </a:endParaRPr>
          </a:p>
          <a:p>
            <a:r>
              <a:rPr lang="en-US" b="1">
                <a:latin typeface="Times New Roman" pitchFamily="18" charset="0"/>
                <a:sym typeface="Symbol" pitchFamily="18" charset="2"/>
              </a:rPr>
              <a:t>Adding more salt to an already salted roadway can actually cause the brine solution to freeze.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 fontScale="90000"/>
          </a:bodyPr>
          <a:lstStyle/>
          <a:p>
            <a:r>
              <a:rPr lang="en-US" sz="3200" b="1"/>
              <a:t>POINTS TO REMEMBER</a:t>
            </a:r>
            <a:br>
              <a:rPr lang="en-US" sz="3200" b="1"/>
            </a:br>
            <a:endParaRPr lang="en-US" sz="3200" b="1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467600" cy="4602163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Salt mixed with calcium chloride melts snow and ice down to minus 67</a:t>
            </a:r>
            <a:r>
              <a:rPr lang="en-US" b="1">
                <a:latin typeface="Times New Roman" pitchFamily="18" charset="0"/>
                <a:sym typeface="Symbol" pitchFamily="18" charset="2"/>
              </a:rPr>
              <a:t>F.</a:t>
            </a:r>
          </a:p>
          <a:p>
            <a:endParaRPr lang="en-US" sz="1800">
              <a:latin typeface="Times New Roman" pitchFamily="18" charset="0"/>
              <a:sym typeface="Symbol" pitchFamily="18" charset="2"/>
            </a:endParaRPr>
          </a:p>
          <a:p>
            <a:r>
              <a:rPr lang="en-US" b="1">
                <a:latin typeface="Times New Roman" pitchFamily="18" charset="0"/>
                <a:sym typeface="Symbol" pitchFamily="18" charset="2"/>
              </a:rPr>
              <a:t>Maintain 300 to 500 pounds salt distribution per lane mile.</a:t>
            </a:r>
          </a:p>
          <a:p>
            <a:endParaRPr lang="en-US" sz="1800" b="1">
              <a:latin typeface="Times New Roman" pitchFamily="18" charset="0"/>
              <a:sym typeface="Symbol" pitchFamily="18" charset="2"/>
            </a:endParaRPr>
          </a:p>
          <a:p>
            <a:r>
              <a:rPr lang="en-US" b="1">
                <a:latin typeface="Times New Roman" pitchFamily="18" charset="0"/>
                <a:sym typeface="Symbol" pitchFamily="18" charset="2"/>
              </a:rPr>
              <a:t>Do not use “Manual”, “Stationary Unload”, or “Blast” unless absolutely necessary.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 fontScale="90000"/>
          </a:bodyPr>
          <a:lstStyle/>
          <a:p>
            <a:r>
              <a:rPr lang="en-US" sz="3200" b="1"/>
              <a:t>POINTS TO REMEMBER</a:t>
            </a:r>
            <a:br>
              <a:rPr lang="en-US" sz="3200" b="1"/>
            </a:br>
            <a:endParaRPr lang="en-US" sz="3200" b="1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Use left spinner setting when spreading salt on two lane flat roadways.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 rot="-27000000">
            <a:off x="2823369" y="1596231"/>
            <a:ext cx="3665538" cy="5959475"/>
            <a:chOff x="6741" y="8644"/>
            <a:chExt cx="3542" cy="5760"/>
          </a:xfrm>
        </p:grpSpPr>
        <p:grpSp>
          <p:nvGrpSpPr>
            <p:cNvPr id="3" name="Group 5"/>
            <p:cNvGrpSpPr>
              <a:grpSpLocks noChangeAspect="1"/>
            </p:cNvGrpSpPr>
            <p:nvPr/>
          </p:nvGrpSpPr>
          <p:grpSpPr bwMode="auto">
            <a:xfrm>
              <a:off x="6741" y="8644"/>
              <a:ext cx="3542" cy="5760"/>
              <a:chOff x="6741" y="2704"/>
              <a:chExt cx="3542" cy="6840"/>
            </a:xfrm>
          </p:grpSpPr>
          <p:grpSp>
            <p:nvGrpSpPr>
              <p:cNvPr id="4" name="Group 6"/>
              <p:cNvGrpSpPr>
                <a:grpSpLocks noChangeAspect="1"/>
              </p:cNvGrpSpPr>
              <p:nvPr/>
            </p:nvGrpSpPr>
            <p:grpSpPr bwMode="auto">
              <a:xfrm>
                <a:off x="6741" y="2704"/>
                <a:ext cx="3542" cy="6840"/>
                <a:chOff x="6741" y="2344"/>
                <a:chExt cx="3542" cy="6840"/>
              </a:xfrm>
            </p:grpSpPr>
            <p:sp>
              <p:nvSpPr>
                <p:cNvPr id="147463" name="Rectangle 7"/>
                <p:cNvSpPr>
                  <a:spLocks noChangeAspect="1" noChangeArrowheads="1"/>
                </p:cNvSpPr>
                <p:nvPr/>
              </p:nvSpPr>
              <p:spPr bwMode="auto">
                <a:xfrm>
                  <a:off x="6741" y="2344"/>
                  <a:ext cx="3542" cy="6840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464" name="Rectangle 8"/>
                <p:cNvSpPr>
                  <a:spLocks noChangeAspect="1" noChangeArrowheads="1"/>
                </p:cNvSpPr>
                <p:nvPr/>
              </p:nvSpPr>
              <p:spPr bwMode="auto">
                <a:xfrm>
                  <a:off x="8453" y="2344"/>
                  <a:ext cx="58" cy="68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465" name="Rectangle 9"/>
                <p:cNvSpPr>
                  <a:spLocks noChangeAspect="1" noChangeArrowheads="1"/>
                </p:cNvSpPr>
                <p:nvPr/>
              </p:nvSpPr>
              <p:spPr bwMode="auto">
                <a:xfrm>
                  <a:off x="8568" y="2344"/>
                  <a:ext cx="58" cy="68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466" name="Rectangle 10"/>
                <p:cNvSpPr>
                  <a:spLocks noChangeAspect="1" noChangeArrowheads="1"/>
                </p:cNvSpPr>
                <p:nvPr/>
              </p:nvSpPr>
              <p:spPr bwMode="auto">
                <a:xfrm>
                  <a:off x="7272" y="2344"/>
                  <a:ext cx="58" cy="68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467" name="Rectangle 11"/>
                <p:cNvSpPr>
                  <a:spLocks noChangeAspect="1" noChangeArrowheads="1"/>
                </p:cNvSpPr>
                <p:nvPr/>
              </p:nvSpPr>
              <p:spPr bwMode="auto">
                <a:xfrm>
                  <a:off x="9734" y="2344"/>
                  <a:ext cx="58" cy="68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7468" name="AutoShape 12"/>
              <p:cNvSpPr>
                <a:spLocks noChangeAspect="1" noChangeArrowheads="1"/>
              </p:cNvSpPr>
              <p:nvPr/>
            </p:nvSpPr>
            <p:spPr bwMode="auto">
              <a:xfrm>
                <a:off x="9081" y="8284"/>
                <a:ext cx="180" cy="540"/>
              </a:xfrm>
              <a:prstGeom prst="upArrow">
                <a:avLst>
                  <a:gd name="adj1" fmla="val 50000"/>
                  <a:gd name="adj2" fmla="val 7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469" name="AutoShape 13"/>
              <p:cNvSpPr>
                <a:spLocks noChangeAspect="1" noChangeArrowheads="1"/>
              </p:cNvSpPr>
              <p:nvPr/>
            </p:nvSpPr>
            <p:spPr bwMode="auto">
              <a:xfrm>
                <a:off x="7821" y="8284"/>
                <a:ext cx="180" cy="540"/>
              </a:xfrm>
              <a:prstGeom prst="downArrow">
                <a:avLst>
                  <a:gd name="adj1" fmla="val 50000"/>
                  <a:gd name="adj2" fmla="val 7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14"/>
            <p:cNvGrpSpPr>
              <a:grpSpLocks noChangeAspect="1"/>
            </p:cNvGrpSpPr>
            <p:nvPr/>
          </p:nvGrpSpPr>
          <p:grpSpPr bwMode="auto">
            <a:xfrm>
              <a:off x="7848" y="10084"/>
              <a:ext cx="1502" cy="2566"/>
              <a:chOff x="4221" y="2209"/>
              <a:chExt cx="1502" cy="2566"/>
            </a:xfrm>
          </p:grpSpPr>
          <p:sp>
            <p:nvSpPr>
              <p:cNvPr id="147471" name="AutoShape 15"/>
              <p:cNvSpPr>
                <a:spLocks noChangeAspect="1" noChangeArrowheads="1"/>
              </p:cNvSpPr>
              <p:nvPr/>
            </p:nvSpPr>
            <p:spPr bwMode="auto">
              <a:xfrm rot="1667815">
                <a:off x="4221" y="4235"/>
                <a:ext cx="1440" cy="54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" name="Group 16"/>
              <p:cNvGrpSpPr>
                <a:grpSpLocks noChangeAspect="1"/>
              </p:cNvGrpSpPr>
              <p:nvPr/>
            </p:nvGrpSpPr>
            <p:grpSpPr bwMode="auto">
              <a:xfrm>
                <a:off x="4859" y="2209"/>
                <a:ext cx="864" cy="2051"/>
                <a:chOff x="4859" y="2209"/>
                <a:chExt cx="864" cy="2051"/>
              </a:xfrm>
            </p:grpSpPr>
            <p:grpSp>
              <p:nvGrpSpPr>
                <p:cNvPr id="7" name="Group 17"/>
                <p:cNvGrpSpPr>
                  <a:grpSpLocks noChangeAspect="1"/>
                </p:cNvGrpSpPr>
                <p:nvPr/>
              </p:nvGrpSpPr>
              <p:grpSpPr bwMode="auto">
                <a:xfrm>
                  <a:off x="4894" y="2524"/>
                  <a:ext cx="720" cy="1736"/>
                  <a:chOff x="8737" y="4684"/>
                  <a:chExt cx="720" cy="1736"/>
                </a:xfrm>
              </p:grpSpPr>
              <p:grpSp>
                <p:nvGrpSpPr>
                  <p:cNvPr id="8" name="Group 1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8737" y="4684"/>
                    <a:ext cx="720" cy="1736"/>
                    <a:chOff x="2421" y="5906"/>
                    <a:chExt cx="720" cy="1736"/>
                  </a:xfrm>
                </p:grpSpPr>
                <p:sp>
                  <p:nvSpPr>
                    <p:cNvPr id="147475" name="AutoShape 1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520" y="7498"/>
                      <a:ext cx="144" cy="144"/>
                    </a:xfrm>
                    <a:prstGeom prst="sun">
                      <a:avLst>
                        <a:gd name="adj" fmla="val 25000"/>
                      </a:avLst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" name="Group 2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421" y="7384"/>
                      <a:ext cx="720" cy="144"/>
                      <a:chOff x="2421" y="7384"/>
                      <a:chExt cx="720" cy="144"/>
                    </a:xfrm>
                  </p:grpSpPr>
                  <p:sp>
                    <p:nvSpPr>
                      <p:cNvPr id="147477" name="Rectangle 2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421" y="7384"/>
                        <a:ext cx="720" cy="14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10" name="Group 22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2448" y="7409"/>
                        <a:ext cx="661" cy="72"/>
                        <a:chOff x="2421" y="7564"/>
                        <a:chExt cx="661" cy="72"/>
                      </a:xfrm>
                    </p:grpSpPr>
                    <p:grpSp>
                      <p:nvGrpSpPr>
                        <p:cNvPr id="11" name="Group 23"/>
                        <p:cNvGrpSpPr>
                          <a:grpSpLocks noChangeAspect="1"/>
                        </p:cNvGrpSpPr>
                        <p:nvPr/>
                      </p:nvGrpSpPr>
                      <p:grpSpPr bwMode="auto">
                        <a:xfrm>
                          <a:off x="2421" y="7564"/>
                          <a:ext cx="437" cy="72"/>
                          <a:chOff x="4041" y="7744"/>
                          <a:chExt cx="437" cy="72"/>
                        </a:xfrm>
                      </p:grpSpPr>
                      <p:sp>
                        <p:nvSpPr>
                          <p:cNvPr id="147480" name="AutoShape 24"/>
                          <p:cNvSpPr>
                            <a:spLocks noChangeAspect="1" noChangeArrowheads="1"/>
                          </p:cNvSpPr>
                          <p:nvPr/>
                        </p:nvSpPr>
                        <p:spPr bwMode="auto">
                          <a:xfrm rot="-5400000">
                            <a:off x="4118" y="7744"/>
                            <a:ext cx="72" cy="72"/>
                          </a:xfrm>
                          <a:prstGeom prst="flowChartCollate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7481" name="AutoShape 25"/>
                          <p:cNvSpPr>
                            <a:spLocks noChangeAspect="1" noChangeArrowheads="1"/>
                          </p:cNvSpPr>
                          <p:nvPr/>
                        </p:nvSpPr>
                        <p:spPr bwMode="auto">
                          <a:xfrm rot="-5400000">
                            <a:off x="4041" y="7744"/>
                            <a:ext cx="72" cy="72"/>
                          </a:xfrm>
                          <a:prstGeom prst="flowChartCollate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7482" name="AutoShape 26"/>
                          <p:cNvSpPr>
                            <a:spLocks noChangeAspect="1" noChangeArrowheads="1"/>
                          </p:cNvSpPr>
                          <p:nvPr/>
                        </p:nvSpPr>
                        <p:spPr bwMode="auto">
                          <a:xfrm rot="-5400000">
                            <a:off x="4190" y="7744"/>
                            <a:ext cx="72" cy="72"/>
                          </a:xfrm>
                          <a:prstGeom prst="flowChartCollate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7483" name="AutoShape 27"/>
                          <p:cNvSpPr>
                            <a:spLocks noChangeAspect="1" noChangeArrowheads="1"/>
                          </p:cNvSpPr>
                          <p:nvPr/>
                        </p:nvSpPr>
                        <p:spPr bwMode="auto">
                          <a:xfrm rot="-5400000">
                            <a:off x="4262" y="7744"/>
                            <a:ext cx="72" cy="72"/>
                          </a:xfrm>
                          <a:prstGeom prst="flowChartCollate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7484" name="AutoShape 28"/>
                          <p:cNvSpPr>
                            <a:spLocks noChangeAspect="1" noChangeArrowheads="1"/>
                          </p:cNvSpPr>
                          <p:nvPr/>
                        </p:nvSpPr>
                        <p:spPr bwMode="auto">
                          <a:xfrm rot="-5400000">
                            <a:off x="4334" y="7744"/>
                            <a:ext cx="72" cy="72"/>
                          </a:xfrm>
                          <a:prstGeom prst="flowChartCollate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47485" name="AutoShape 29"/>
                          <p:cNvSpPr>
                            <a:spLocks noChangeAspect="1" noChangeArrowheads="1"/>
                          </p:cNvSpPr>
                          <p:nvPr/>
                        </p:nvSpPr>
                        <p:spPr bwMode="auto">
                          <a:xfrm rot="-5400000">
                            <a:off x="4406" y="7744"/>
                            <a:ext cx="72" cy="72"/>
                          </a:xfrm>
                          <a:prstGeom prst="flowChartCollate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147486" name="AutoShape 30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 rot="-5400000">
                          <a:off x="2938" y="7564"/>
                          <a:ext cx="72" cy="72"/>
                        </a:xfrm>
                        <a:prstGeom prst="flowChartCollate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47487" name="AutoShape 31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 rot="-5400000">
                          <a:off x="2866" y="7564"/>
                          <a:ext cx="72" cy="72"/>
                        </a:xfrm>
                        <a:prstGeom prst="flowChartCollate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47488" name="AutoShape 32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 rot="-5400000">
                          <a:off x="3010" y="7564"/>
                          <a:ext cx="72" cy="72"/>
                        </a:xfrm>
                        <a:prstGeom prst="flowChartCollate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12" name="Group 33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421" y="5906"/>
                      <a:ext cx="720" cy="1478"/>
                      <a:chOff x="2421" y="5906"/>
                      <a:chExt cx="720" cy="1478"/>
                    </a:xfrm>
                  </p:grpSpPr>
                  <p:sp>
                    <p:nvSpPr>
                      <p:cNvPr id="147490" name="Rectangle 3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520" y="5906"/>
                        <a:ext cx="540" cy="36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13" name="Group 35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2421" y="6304"/>
                        <a:ext cx="720" cy="1080"/>
                        <a:chOff x="2421" y="6304"/>
                        <a:chExt cx="720" cy="1080"/>
                      </a:xfrm>
                    </p:grpSpPr>
                    <p:sp>
                      <p:nvSpPr>
                        <p:cNvPr id="147492" name="Rectangle 36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2421" y="6304"/>
                          <a:ext cx="720" cy="1080"/>
                        </a:xfrm>
                        <a:prstGeom prst="rect">
                          <a:avLst/>
                        </a:prstGeom>
                        <a:solidFill>
                          <a:srgbClr val="C0C0C0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47493" name="Rectangle 37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2448" y="6335"/>
                          <a:ext cx="662" cy="1022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  <p:sp>
                <p:nvSpPr>
                  <p:cNvPr id="147494" name="Rectangle 3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762" y="5044"/>
                    <a:ext cx="662" cy="28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" name="Group 39"/>
                <p:cNvGrpSpPr>
                  <a:grpSpLocks noChangeAspect="1"/>
                </p:cNvGrpSpPr>
                <p:nvPr/>
              </p:nvGrpSpPr>
              <p:grpSpPr bwMode="auto">
                <a:xfrm>
                  <a:off x="4859" y="2209"/>
                  <a:ext cx="864" cy="313"/>
                  <a:chOff x="4859" y="2209"/>
                  <a:chExt cx="864" cy="313"/>
                </a:xfrm>
              </p:grpSpPr>
              <p:sp>
                <p:nvSpPr>
                  <p:cNvPr id="147496" name="Line 4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083" y="2226"/>
                    <a:ext cx="180" cy="288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497" name="Line 41"/>
                  <p:cNvSpPr>
                    <a:spLocks noChangeAspect="1" noChangeShapeType="1"/>
                  </p:cNvSpPr>
                  <p:nvPr/>
                </p:nvSpPr>
                <p:spPr bwMode="auto">
                  <a:xfrm rot="5400000">
                    <a:off x="5285" y="2342"/>
                    <a:ext cx="180" cy="18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498" name="Line 42"/>
                  <p:cNvSpPr>
                    <a:spLocks noChangeAspect="1" noChangeShapeType="1"/>
                  </p:cNvSpPr>
                  <p:nvPr/>
                </p:nvSpPr>
                <p:spPr bwMode="auto">
                  <a:xfrm rot="445304">
                    <a:off x="4859" y="2209"/>
                    <a:ext cx="864" cy="18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5" name="Group 43"/>
            <p:cNvGrpSpPr>
              <a:grpSpLocks noChangeAspect="1"/>
            </p:cNvGrpSpPr>
            <p:nvPr/>
          </p:nvGrpSpPr>
          <p:grpSpPr bwMode="auto">
            <a:xfrm>
              <a:off x="8541" y="8847"/>
              <a:ext cx="1719" cy="5503"/>
              <a:chOff x="8541" y="8847"/>
              <a:chExt cx="1719" cy="5503"/>
            </a:xfrm>
          </p:grpSpPr>
          <p:grpSp>
            <p:nvGrpSpPr>
              <p:cNvPr id="16" name="Group 44"/>
              <p:cNvGrpSpPr>
                <a:grpSpLocks noChangeAspect="1"/>
              </p:cNvGrpSpPr>
              <p:nvPr/>
            </p:nvGrpSpPr>
            <p:grpSpPr bwMode="auto">
              <a:xfrm>
                <a:off x="8541" y="8847"/>
                <a:ext cx="1719" cy="1183"/>
                <a:chOff x="9360" y="8847"/>
                <a:chExt cx="900" cy="1183"/>
              </a:xfrm>
            </p:grpSpPr>
            <p:sp>
              <p:nvSpPr>
                <p:cNvPr id="147501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8847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02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9207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03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9567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7504" name="Cloud"/>
              <p:cNvSpPr>
                <a:spLocks noChangeAspect="1" noEditPoints="1" noChangeArrowheads="1"/>
              </p:cNvSpPr>
              <p:nvPr/>
            </p:nvSpPr>
            <p:spPr bwMode="auto">
              <a:xfrm>
                <a:off x="9360" y="9927"/>
                <a:ext cx="900" cy="463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505" name="Cloud"/>
              <p:cNvSpPr>
                <a:spLocks noChangeAspect="1" noEditPoints="1" noChangeArrowheads="1"/>
              </p:cNvSpPr>
              <p:nvPr/>
            </p:nvSpPr>
            <p:spPr bwMode="auto">
              <a:xfrm>
                <a:off x="9360" y="10287"/>
                <a:ext cx="900" cy="463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50"/>
              <p:cNvGrpSpPr>
                <a:grpSpLocks noChangeAspect="1"/>
              </p:cNvGrpSpPr>
              <p:nvPr/>
            </p:nvGrpSpPr>
            <p:grpSpPr bwMode="auto">
              <a:xfrm>
                <a:off x="9360" y="10647"/>
                <a:ext cx="900" cy="1903"/>
                <a:chOff x="9360" y="10084"/>
                <a:chExt cx="900" cy="1903"/>
              </a:xfrm>
            </p:grpSpPr>
            <p:sp>
              <p:nvSpPr>
                <p:cNvPr id="147507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08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08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44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09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80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10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116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11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152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56"/>
              <p:cNvGrpSpPr>
                <a:grpSpLocks noChangeAspect="1"/>
              </p:cNvGrpSpPr>
              <p:nvPr/>
            </p:nvGrpSpPr>
            <p:grpSpPr bwMode="auto">
              <a:xfrm>
                <a:off x="9360" y="12447"/>
                <a:ext cx="900" cy="1903"/>
                <a:chOff x="9360" y="10084"/>
                <a:chExt cx="900" cy="1903"/>
              </a:xfrm>
            </p:grpSpPr>
            <p:sp>
              <p:nvSpPr>
                <p:cNvPr id="147513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08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14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44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15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80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16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116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17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152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9" name="Group 62"/>
            <p:cNvGrpSpPr>
              <a:grpSpLocks noChangeAspect="1"/>
            </p:cNvGrpSpPr>
            <p:nvPr/>
          </p:nvGrpSpPr>
          <p:grpSpPr bwMode="auto">
            <a:xfrm flipV="1">
              <a:off x="6741" y="8775"/>
              <a:ext cx="900" cy="5503"/>
              <a:chOff x="9360" y="8644"/>
              <a:chExt cx="900" cy="5503"/>
            </a:xfrm>
          </p:grpSpPr>
          <p:grpSp>
            <p:nvGrpSpPr>
              <p:cNvPr id="20" name="Group 63"/>
              <p:cNvGrpSpPr>
                <a:grpSpLocks noChangeAspect="1"/>
              </p:cNvGrpSpPr>
              <p:nvPr/>
            </p:nvGrpSpPr>
            <p:grpSpPr bwMode="auto">
              <a:xfrm>
                <a:off x="9360" y="8644"/>
                <a:ext cx="900" cy="1903"/>
                <a:chOff x="9360" y="10084"/>
                <a:chExt cx="900" cy="1903"/>
              </a:xfrm>
            </p:grpSpPr>
            <p:sp>
              <p:nvSpPr>
                <p:cNvPr id="147520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08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21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44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22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80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23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116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24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152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69"/>
              <p:cNvGrpSpPr>
                <a:grpSpLocks noChangeAspect="1"/>
              </p:cNvGrpSpPr>
              <p:nvPr/>
            </p:nvGrpSpPr>
            <p:grpSpPr bwMode="auto">
              <a:xfrm>
                <a:off x="9360" y="10444"/>
                <a:ext cx="900" cy="1903"/>
                <a:chOff x="9360" y="10084"/>
                <a:chExt cx="900" cy="1903"/>
              </a:xfrm>
            </p:grpSpPr>
            <p:sp>
              <p:nvSpPr>
                <p:cNvPr id="147526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08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27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44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28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80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29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116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30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152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75"/>
              <p:cNvGrpSpPr>
                <a:grpSpLocks noChangeAspect="1"/>
              </p:cNvGrpSpPr>
              <p:nvPr/>
            </p:nvGrpSpPr>
            <p:grpSpPr bwMode="auto">
              <a:xfrm>
                <a:off x="9360" y="12244"/>
                <a:ext cx="900" cy="1903"/>
                <a:chOff x="9360" y="10084"/>
                <a:chExt cx="900" cy="1903"/>
              </a:xfrm>
            </p:grpSpPr>
            <p:sp>
              <p:nvSpPr>
                <p:cNvPr id="147532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08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33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44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34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080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35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116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36" name="Cloud"/>
                <p:cNvSpPr>
                  <a:spLocks noChangeAspect="1" noEditPoints="1" noChangeArrowheads="1"/>
                </p:cNvSpPr>
                <p:nvPr/>
              </p:nvSpPr>
              <p:spPr bwMode="auto">
                <a:xfrm>
                  <a:off x="9360" y="11524"/>
                  <a:ext cx="900" cy="463"/>
                </a:xfrm>
                <a:custGeom>
                  <a:avLst/>
                  <a:gdLst>
                    <a:gd name="T0" fmla="*/ 67 w 21600"/>
                    <a:gd name="T1" fmla="*/ 10800 h 21600"/>
                    <a:gd name="T2" fmla="*/ 10800 w 21600"/>
                    <a:gd name="T3" fmla="*/ 21577 h 21600"/>
                    <a:gd name="T4" fmla="*/ 21582 w 21600"/>
                    <a:gd name="T5" fmla="*/ 10800 h 21600"/>
                    <a:gd name="T6" fmla="*/ 10800 w 21600"/>
                    <a:gd name="T7" fmla="*/ 1235 h 21600"/>
                    <a:gd name="T8" fmla="*/ 2977 w 21600"/>
                    <a:gd name="T9" fmla="*/ 3262 h 21600"/>
                    <a:gd name="T10" fmla="*/ 17087 w 21600"/>
                    <a:gd name="T11" fmla="*/ 173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 extrusionOk="0">
                      <a:moveTo>
                        <a:pt x="1949" y="7180"/>
                      </a:moveTo>
                      <a:cubicBezTo>
                        <a:pt x="841" y="7336"/>
                        <a:pt x="0" y="8613"/>
                        <a:pt x="0" y="10137"/>
                      </a:cubicBezTo>
                      <a:cubicBezTo>
                        <a:pt x="-1" y="11192"/>
                        <a:pt x="409" y="12169"/>
                        <a:pt x="1074" y="12702"/>
                      </a:cubicBezTo>
                      <a:lnTo>
                        <a:pt x="1063" y="12668"/>
                      </a:lnTo>
                      <a:cubicBezTo>
                        <a:pt x="685" y="13217"/>
                        <a:pt x="475" y="13940"/>
                        <a:pt x="475" y="14690"/>
                      </a:cubicBezTo>
                      <a:cubicBezTo>
                        <a:pt x="475" y="16325"/>
                        <a:pt x="1451" y="17650"/>
                        <a:pt x="2655" y="17650"/>
                      </a:cubicBezTo>
                      <a:cubicBezTo>
                        <a:pt x="2739" y="17650"/>
                        <a:pt x="2824" y="17643"/>
                        <a:pt x="2909" y="17629"/>
                      </a:cubicBezTo>
                      <a:lnTo>
                        <a:pt x="2897" y="17649"/>
                      </a:lnTo>
                      <a:cubicBezTo>
                        <a:pt x="3585" y="19288"/>
                        <a:pt x="4863" y="20300"/>
                        <a:pt x="6247" y="20300"/>
                      </a:cubicBezTo>
                      <a:cubicBezTo>
                        <a:pt x="6947" y="20299"/>
                        <a:pt x="7635" y="20039"/>
                        <a:pt x="8235" y="19546"/>
                      </a:cubicBezTo>
                      <a:lnTo>
                        <a:pt x="8229" y="19550"/>
                      </a:lnTo>
                      <a:cubicBezTo>
                        <a:pt x="8855" y="20829"/>
                        <a:pt x="9908" y="21597"/>
                        <a:pt x="11036" y="21597"/>
                      </a:cubicBezTo>
                      <a:cubicBezTo>
                        <a:pt x="12523" y="21596"/>
                        <a:pt x="13836" y="20267"/>
                        <a:pt x="14267" y="18324"/>
                      </a:cubicBezTo>
                      <a:lnTo>
                        <a:pt x="14270" y="18350"/>
                      </a:lnTo>
                      <a:cubicBezTo>
                        <a:pt x="14730" y="18740"/>
                        <a:pt x="15260" y="18947"/>
                        <a:pt x="15802" y="18947"/>
                      </a:cubicBezTo>
                      <a:cubicBezTo>
                        <a:pt x="17390" y="18946"/>
                        <a:pt x="18682" y="17205"/>
                        <a:pt x="18694" y="15045"/>
                      </a:cubicBezTo>
                      <a:lnTo>
                        <a:pt x="18689" y="15035"/>
                      </a:lnTo>
                      <a:cubicBezTo>
                        <a:pt x="20357" y="14710"/>
                        <a:pt x="21597" y="12765"/>
                        <a:pt x="21597" y="10472"/>
                      </a:cubicBezTo>
                      <a:cubicBezTo>
                        <a:pt x="21597" y="9456"/>
                        <a:pt x="21350" y="8469"/>
                        <a:pt x="20896" y="7663"/>
                      </a:cubicBezTo>
                      <a:lnTo>
                        <a:pt x="20889" y="7661"/>
                      </a:lnTo>
                      <a:cubicBezTo>
                        <a:pt x="21031" y="7208"/>
                        <a:pt x="21105" y="6721"/>
                        <a:pt x="21105" y="6228"/>
                      </a:cubicBezTo>
                      <a:cubicBezTo>
                        <a:pt x="21105" y="4588"/>
                        <a:pt x="20299" y="3150"/>
                        <a:pt x="19139" y="2719"/>
                      </a:cubicBezTo>
                      <a:lnTo>
                        <a:pt x="19148" y="2712"/>
                      </a:lnTo>
                      <a:cubicBezTo>
                        <a:pt x="18940" y="1142"/>
                        <a:pt x="17933" y="0"/>
                        <a:pt x="16758" y="0"/>
                      </a:cubicBezTo>
                      <a:cubicBezTo>
                        <a:pt x="16044" y="-1"/>
                        <a:pt x="15367" y="426"/>
                        <a:pt x="14905" y="1165"/>
                      </a:cubicBezTo>
                      <a:lnTo>
                        <a:pt x="14909" y="1170"/>
                      </a:lnTo>
                      <a:cubicBezTo>
                        <a:pt x="14497" y="432"/>
                        <a:pt x="13855" y="0"/>
                        <a:pt x="13174" y="0"/>
                      </a:cubicBezTo>
                      <a:cubicBezTo>
                        <a:pt x="12347" y="-1"/>
                        <a:pt x="11590" y="637"/>
                        <a:pt x="11221" y="1645"/>
                      </a:cubicBezTo>
                      <a:lnTo>
                        <a:pt x="11229" y="1694"/>
                      </a:lnTo>
                      <a:cubicBezTo>
                        <a:pt x="10730" y="1024"/>
                        <a:pt x="10058" y="650"/>
                        <a:pt x="9358" y="650"/>
                      </a:cubicBezTo>
                      <a:cubicBezTo>
                        <a:pt x="8372" y="649"/>
                        <a:pt x="7466" y="1391"/>
                        <a:pt x="7003" y="2578"/>
                      </a:cubicBezTo>
                      <a:lnTo>
                        <a:pt x="6995" y="2602"/>
                      </a:lnTo>
                      <a:cubicBezTo>
                        <a:pt x="6477" y="2189"/>
                        <a:pt x="5888" y="1972"/>
                        <a:pt x="5288" y="1972"/>
                      </a:cubicBezTo>
                      <a:cubicBezTo>
                        <a:pt x="3423" y="1972"/>
                        <a:pt x="1912" y="4029"/>
                        <a:pt x="1912" y="6567"/>
                      </a:cubicBezTo>
                      <a:cubicBezTo>
                        <a:pt x="1911" y="6774"/>
                        <a:pt x="1922" y="6981"/>
                        <a:pt x="1942" y="7186"/>
                      </a:cubicBezTo>
                      <a:close/>
                    </a:path>
                    <a:path w="21600" h="21600" fill="none" extrusionOk="0">
                      <a:moveTo>
                        <a:pt x="1074" y="12702"/>
                      </a:moveTo>
                      <a:cubicBezTo>
                        <a:pt x="1407" y="12969"/>
                        <a:pt x="1786" y="13110"/>
                        <a:pt x="2172" y="13110"/>
                      </a:cubicBezTo>
                      <a:cubicBezTo>
                        <a:pt x="2228" y="13109"/>
                        <a:pt x="2285" y="13107"/>
                        <a:pt x="2341" y="13101"/>
                      </a:cubicBezTo>
                    </a:path>
                    <a:path w="21600" h="21600" fill="none" extrusionOk="0">
                      <a:moveTo>
                        <a:pt x="2909" y="17629"/>
                      </a:moveTo>
                      <a:cubicBezTo>
                        <a:pt x="3099" y="17599"/>
                        <a:pt x="3285" y="17535"/>
                        <a:pt x="3463" y="17439"/>
                      </a:cubicBezTo>
                    </a:path>
                    <a:path w="21600" h="21600" fill="none" extrusionOk="0">
                      <a:moveTo>
                        <a:pt x="7895" y="18680"/>
                      </a:moveTo>
                      <a:cubicBezTo>
                        <a:pt x="7983" y="18985"/>
                        <a:pt x="8095" y="19277"/>
                        <a:pt x="8229" y="19550"/>
                      </a:cubicBezTo>
                    </a:path>
                    <a:path w="21600" h="21600" fill="none" extrusionOk="0">
                      <a:moveTo>
                        <a:pt x="14267" y="18324"/>
                      </a:moveTo>
                      <a:cubicBezTo>
                        <a:pt x="14336" y="18013"/>
                        <a:pt x="14380" y="17693"/>
                        <a:pt x="14400" y="17370"/>
                      </a:cubicBezTo>
                    </a:path>
                    <a:path w="21600" h="21600" fill="none" extrusionOk="0">
                      <a:moveTo>
                        <a:pt x="18694" y="15045"/>
                      </a:moveTo>
                      <a:cubicBezTo>
                        <a:pt x="18694" y="15034"/>
                        <a:pt x="18695" y="15024"/>
                        <a:pt x="18695" y="15013"/>
                      </a:cubicBezTo>
                      <a:cubicBezTo>
                        <a:pt x="18695" y="13508"/>
                        <a:pt x="18063" y="12136"/>
                        <a:pt x="17069" y="11477"/>
                      </a:cubicBezTo>
                    </a:path>
                    <a:path w="21600" h="21600" fill="none" extrusionOk="0">
                      <a:moveTo>
                        <a:pt x="20165" y="8999"/>
                      </a:moveTo>
                      <a:cubicBezTo>
                        <a:pt x="20479" y="8635"/>
                        <a:pt x="20726" y="8177"/>
                        <a:pt x="20889" y="7661"/>
                      </a:cubicBezTo>
                    </a:path>
                    <a:path w="21600" h="21600" fill="none" extrusionOk="0">
                      <a:moveTo>
                        <a:pt x="19186" y="3344"/>
                      </a:moveTo>
                      <a:cubicBezTo>
                        <a:pt x="19186" y="3328"/>
                        <a:pt x="19187" y="3313"/>
                        <a:pt x="19187" y="3297"/>
                      </a:cubicBezTo>
                      <a:cubicBezTo>
                        <a:pt x="19187" y="3101"/>
                        <a:pt x="19174" y="2905"/>
                        <a:pt x="19148" y="2712"/>
                      </a:cubicBezTo>
                    </a:path>
                    <a:path w="21600" h="21600" fill="none" extrusionOk="0">
                      <a:moveTo>
                        <a:pt x="14905" y="1165"/>
                      </a:moveTo>
                      <a:cubicBezTo>
                        <a:pt x="14754" y="1408"/>
                        <a:pt x="14629" y="1679"/>
                        <a:pt x="14535" y="1971"/>
                      </a:cubicBezTo>
                    </a:path>
                    <a:path w="21600" h="21600" fill="none" extrusionOk="0">
                      <a:moveTo>
                        <a:pt x="11221" y="1645"/>
                      </a:moveTo>
                      <a:cubicBezTo>
                        <a:pt x="11140" y="1866"/>
                        <a:pt x="11080" y="2099"/>
                        <a:pt x="11041" y="2340"/>
                      </a:cubicBezTo>
                    </a:path>
                    <a:path w="21600" h="21600" fill="none" extrusionOk="0">
                      <a:moveTo>
                        <a:pt x="7645" y="3276"/>
                      </a:moveTo>
                      <a:cubicBezTo>
                        <a:pt x="7449" y="3016"/>
                        <a:pt x="7231" y="2790"/>
                        <a:pt x="6995" y="2602"/>
                      </a:cubicBezTo>
                    </a:path>
                    <a:path w="21600" h="21600" fill="none" extrusionOk="0">
                      <a:moveTo>
                        <a:pt x="1942" y="7186"/>
                      </a:moveTo>
                      <a:cubicBezTo>
                        <a:pt x="1966" y="7426"/>
                        <a:pt x="2004" y="7663"/>
                        <a:pt x="2056" y="7895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 fontScale="90000"/>
          </a:bodyPr>
          <a:lstStyle/>
          <a:p>
            <a:r>
              <a:rPr lang="en-US" sz="3200" b="1"/>
              <a:t>POINTS TO REMEMBER</a:t>
            </a:r>
            <a:br>
              <a:rPr lang="en-US" sz="3200" b="1"/>
            </a:br>
            <a:endParaRPr lang="en-US" sz="3200" b="1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5410200"/>
            <a:ext cx="7848600" cy="83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b="1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1800" b="1">
              <a:latin typeface="Times New Roman" pitchFamily="18" charset="0"/>
            </a:endParaRPr>
          </a:p>
        </p:txBody>
      </p:sp>
      <p:pic>
        <p:nvPicPr>
          <p:cNvPr id="65839" name="Picture 303" descr="Curve%20ramp%20with%20high%20side4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09800" y="1143000"/>
            <a:ext cx="4800600" cy="3025775"/>
          </a:xfrm>
          <a:noFill/>
          <a:ln/>
        </p:spPr>
      </p:pic>
      <p:sp>
        <p:nvSpPr>
          <p:cNvPr id="65842" name="Rectangle 306"/>
          <p:cNvSpPr>
            <a:spLocks noChangeArrowheads="1"/>
          </p:cNvSpPr>
          <p:nvPr/>
        </p:nvSpPr>
        <p:spPr bwMode="auto">
          <a:xfrm>
            <a:off x="685800" y="4343400"/>
            <a:ext cx="8153400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Times New Roman" pitchFamily="18" charset="0"/>
              </a:rPr>
              <a:t> Spread salt on high side of banked curves. 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 b="1">
              <a:latin typeface="Times New Roman" pitchFamily="18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Times New Roman" pitchFamily="18" charset="0"/>
              </a:rPr>
              <a:t> Adjust spinner setting to correct for wind velocity and direction.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POINTS TO REMEMBER</vt:lpstr>
      <vt:lpstr>POINTS TO REMEMBER </vt:lpstr>
      <vt:lpstr>POINTS TO REMEMBER </vt:lpstr>
      <vt:lpstr>POINTS TO REMEMBER </vt:lpstr>
      <vt:lpstr>POINTS TO REMEMBER 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POINTS TO REMEMBER</dc:title>
  <dc:creator>peter wisniewski</dc:creator>
  <cp:lastModifiedBy>peter wisniewski</cp:lastModifiedBy>
  <cp:revision>1</cp:revision>
  <dcterms:created xsi:type="dcterms:W3CDTF">2013-08-13T20:22:46Z</dcterms:created>
  <dcterms:modified xsi:type="dcterms:W3CDTF">2013-08-13T20:23:29Z</dcterms:modified>
</cp:coreProperties>
</file>