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FB924B-549D-4D95-8A40-5D00061B1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EFE0E-89B7-4842-9537-EE807F99478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702E-A128-4CA2-BBFB-4644ACD988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POINTS TO REMEMBER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391400" cy="39624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Always give bridges and ramps special attention.</a:t>
            </a: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Salt the high sides of curves.</a:t>
            </a: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Do not over-use salt.</a:t>
            </a: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Use just enough to get the job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3200" b="1"/>
              <a:t>POINTS TO REMEMBER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Salt loses most of its effectiveness at temperatures below 20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F.</a:t>
            </a:r>
          </a:p>
          <a:p>
            <a:endParaRPr lang="en-US" sz="1600" b="1">
              <a:latin typeface="Times New Roman" pitchFamily="18" charset="0"/>
              <a:sym typeface="Symbol" pitchFamily="18" charset="2"/>
            </a:endParaRPr>
          </a:p>
          <a:p>
            <a:r>
              <a:rPr lang="en-US" b="1">
                <a:latin typeface="Times New Roman" pitchFamily="18" charset="0"/>
                <a:sym typeface="Symbol" pitchFamily="18" charset="2"/>
              </a:rPr>
              <a:t>Salt stops working altogether at - 6F.</a:t>
            </a:r>
          </a:p>
          <a:p>
            <a:endParaRPr lang="en-US" sz="1600" b="1">
              <a:latin typeface="Times New Roman" pitchFamily="18" charset="0"/>
              <a:sym typeface="Symbol" pitchFamily="18" charset="2"/>
            </a:endParaRPr>
          </a:p>
          <a:p>
            <a:r>
              <a:rPr lang="en-US" b="1">
                <a:latin typeface="Times New Roman" pitchFamily="18" charset="0"/>
                <a:sym typeface="Symbol" pitchFamily="18" charset="2"/>
              </a:rPr>
              <a:t>Adding more salt to an already salted roadway can actually cause the brine solution to freeze.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3200" b="1"/>
              <a:t>POINTS TO REMEMBER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467600" cy="4602163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Salt mixed with calcium chloride melts snow and ice down to minus 67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F.</a:t>
            </a:r>
          </a:p>
          <a:p>
            <a:endParaRPr lang="en-US" sz="1800">
              <a:latin typeface="Times New Roman" pitchFamily="18" charset="0"/>
              <a:sym typeface="Symbol" pitchFamily="18" charset="2"/>
            </a:endParaRPr>
          </a:p>
          <a:p>
            <a:r>
              <a:rPr lang="en-US" b="1">
                <a:latin typeface="Times New Roman" pitchFamily="18" charset="0"/>
                <a:sym typeface="Symbol" pitchFamily="18" charset="2"/>
              </a:rPr>
              <a:t>Maintain 300 to 500 pounds salt distribution per lane mile.</a:t>
            </a:r>
          </a:p>
          <a:p>
            <a:endParaRPr lang="en-US" sz="1800" b="1">
              <a:latin typeface="Times New Roman" pitchFamily="18" charset="0"/>
              <a:sym typeface="Symbol" pitchFamily="18" charset="2"/>
            </a:endParaRPr>
          </a:p>
          <a:p>
            <a:r>
              <a:rPr lang="en-US" b="1">
                <a:latin typeface="Times New Roman" pitchFamily="18" charset="0"/>
                <a:sym typeface="Symbol" pitchFamily="18" charset="2"/>
              </a:rPr>
              <a:t>Do not use “Manual”, “Stationary Unload”, or “Blast” unless absolutely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3200" b="1"/>
              <a:t>POINTS TO REMEMBER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Use left spinner setting when spreading salt on two lane flat roadways.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 rot="-27000000">
            <a:off x="2823369" y="1596231"/>
            <a:ext cx="3665538" cy="5959475"/>
            <a:chOff x="6741" y="8644"/>
            <a:chExt cx="3542" cy="5760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6741" y="8644"/>
              <a:ext cx="3542" cy="5760"/>
              <a:chOff x="6741" y="2704"/>
              <a:chExt cx="3542" cy="6840"/>
            </a:xfrm>
          </p:grpSpPr>
          <p:grpSp>
            <p:nvGrpSpPr>
              <p:cNvPr id="4" name="Group 6"/>
              <p:cNvGrpSpPr>
                <a:grpSpLocks noChangeAspect="1"/>
              </p:cNvGrpSpPr>
              <p:nvPr/>
            </p:nvGrpSpPr>
            <p:grpSpPr bwMode="auto">
              <a:xfrm>
                <a:off x="6741" y="2704"/>
                <a:ext cx="3542" cy="6840"/>
                <a:chOff x="6741" y="2344"/>
                <a:chExt cx="3542" cy="6840"/>
              </a:xfrm>
            </p:grpSpPr>
            <p:sp>
              <p:nvSpPr>
                <p:cNvPr id="147463" name="Rectangle 7"/>
                <p:cNvSpPr>
                  <a:spLocks noChangeAspect="1" noChangeArrowheads="1"/>
                </p:cNvSpPr>
                <p:nvPr/>
              </p:nvSpPr>
              <p:spPr bwMode="auto">
                <a:xfrm>
                  <a:off x="6741" y="2344"/>
                  <a:ext cx="3542" cy="684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64" name="Rectangle 8"/>
                <p:cNvSpPr>
                  <a:spLocks noChangeAspect="1" noChangeArrowheads="1"/>
                </p:cNvSpPr>
                <p:nvPr/>
              </p:nvSpPr>
              <p:spPr bwMode="auto">
                <a:xfrm>
                  <a:off x="8453" y="2344"/>
                  <a:ext cx="58" cy="68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65" name="Rectangle 9"/>
                <p:cNvSpPr>
                  <a:spLocks noChangeAspect="1" noChangeArrowheads="1"/>
                </p:cNvSpPr>
                <p:nvPr/>
              </p:nvSpPr>
              <p:spPr bwMode="auto">
                <a:xfrm>
                  <a:off x="8568" y="2344"/>
                  <a:ext cx="58" cy="68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66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7272" y="2344"/>
                  <a:ext cx="58" cy="68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67" name="Rectangl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9734" y="2344"/>
                  <a:ext cx="58" cy="68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7468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9081" y="8284"/>
                <a:ext cx="180" cy="540"/>
              </a:xfrm>
              <a:prstGeom prst="upArrow">
                <a:avLst>
                  <a:gd name="adj1" fmla="val 50000"/>
                  <a:gd name="adj2" fmla="val 7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69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7821" y="8284"/>
                <a:ext cx="180" cy="540"/>
              </a:xfrm>
              <a:prstGeom prst="downArrow">
                <a:avLst>
                  <a:gd name="adj1" fmla="val 50000"/>
                  <a:gd name="adj2" fmla="val 7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4"/>
            <p:cNvGrpSpPr>
              <a:grpSpLocks noChangeAspect="1"/>
            </p:cNvGrpSpPr>
            <p:nvPr/>
          </p:nvGrpSpPr>
          <p:grpSpPr bwMode="auto">
            <a:xfrm>
              <a:off x="7848" y="10084"/>
              <a:ext cx="1502" cy="2566"/>
              <a:chOff x="4221" y="2209"/>
              <a:chExt cx="1502" cy="2566"/>
            </a:xfrm>
          </p:grpSpPr>
          <p:sp>
            <p:nvSpPr>
              <p:cNvPr id="147471" name="AutoShape 15"/>
              <p:cNvSpPr>
                <a:spLocks noChangeAspect="1" noChangeArrowheads="1"/>
              </p:cNvSpPr>
              <p:nvPr/>
            </p:nvSpPr>
            <p:spPr bwMode="auto">
              <a:xfrm rot="1667815">
                <a:off x="4221" y="4235"/>
                <a:ext cx="1440" cy="54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16"/>
              <p:cNvGrpSpPr>
                <a:grpSpLocks noChangeAspect="1"/>
              </p:cNvGrpSpPr>
              <p:nvPr/>
            </p:nvGrpSpPr>
            <p:grpSpPr bwMode="auto">
              <a:xfrm>
                <a:off x="4859" y="2209"/>
                <a:ext cx="864" cy="2051"/>
                <a:chOff x="4859" y="2209"/>
                <a:chExt cx="864" cy="2051"/>
              </a:xfrm>
            </p:grpSpPr>
            <p:grpSp>
              <p:nvGrpSpPr>
                <p:cNvPr id="7" name="Group 17"/>
                <p:cNvGrpSpPr>
                  <a:grpSpLocks noChangeAspect="1"/>
                </p:cNvGrpSpPr>
                <p:nvPr/>
              </p:nvGrpSpPr>
              <p:grpSpPr bwMode="auto">
                <a:xfrm>
                  <a:off x="4894" y="2524"/>
                  <a:ext cx="720" cy="1736"/>
                  <a:chOff x="8737" y="4684"/>
                  <a:chExt cx="720" cy="1736"/>
                </a:xfrm>
              </p:grpSpPr>
              <p:grpSp>
                <p:nvGrpSpPr>
                  <p:cNvPr id="8" name="Group 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8737" y="4684"/>
                    <a:ext cx="720" cy="1736"/>
                    <a:chOff x="2421" y="5906"/>
                    <a:chExt cx="720" cy="1736"/>
                  </a:xfrm>
                </p:grpSpPr>
                <p:sp>
                  <p:nvSpPr>
                    <p:cNvPr id="147475" name="AutoShape 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20" y="7498"/>
                      <a:ext cx="144" cy="144"/>
                    </a:xfrm>
                    <a:prstGeom prst="sun">
                      <a:avLst>
                        <a:gd name="adj" fmla="val 25000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" name="Group 2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421" y="7384"/>
                      <a:ext cx="720" cy="144"/>
                      <a:chOff x="2421" y="7384"/>
                      <a:chExt cx="720" cy="144"/>
                    </a:xfrm>
                  </p:grpSpPr>
                  <p:sp>
                    <p:nvSpPr>
                      <p:cNvPr id="147477" name="Rectangle 2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421" y="7384"/>
                        <a:ext cx="720" cy="14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0" name="Group 22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2448" y="7409"/>
                        <a:ext cx="661" cy="72"/>
                        <a:chOff x="2421" y="7564"/>
                        <a:chExt cx="661" cy="72"/>
                      </a:xfrm>
                    </p:grpSpPr>
                    <p:grpSp>
                      <p:nvGrpSpPr>
                        <p:cNvPr id="11" name="Group 23"/>
                        <p:cNvGrpSpPr>
                          <a:grpSpLocks noChangeAspect="1"/>
                        </p:cNvGrpSpPr>
                        <p:nvPr/>
                      </p:nvGrpSpPr>
                      <p:grpSpPr bwMode="auto">
                        <a:xfrm>
                          <a:off x="2421" y="7564"/>
                          <a:ext cx="437" cy="72"/>
                          <a:chOff x="4041" y="7744"/>
                          <a:chExt cx="437" cy="72"/>
                        </a:xfrm>
                      </p:grpSpPr>
                      <p:sp>
                        <p:nvSpPr>
                          <p:cNvPr id="147480" name="AutoShape 24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-5400000">
                            <a:off x="4118" y="7744"/>
                            <a:ext cx="72" cy="72"/>
                          </a:xfrm>
                          <a:prstGeom prst="flowChartCollat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7481" name="AutoShape 25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-5400000">
                            <a:off x="4041" y="7744"/>
                            <a:ext cx="72" cy="72"/>
                          </a:xfrm>
                          <a:prstGeom prst="flowChartCollat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7482" name="AutoShape 26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-5400000">
                            <a:off x="4190" y="7744"/>
                            <a:ext cx="72" cy="72"/>
                          </a:xfrm>
                          <a:prstGeom prst="flowChartCollat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7483" name="AutoShape 27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-5400000">
                            <a:off x="4262" y="7744"/>
                            <a:ext cx="72" cy="72"/>
                          </a:xfrm>
                          <a:prstGeom prst="flowChartCollat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7484" name="AutoShape 28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-5400000">
                            <a:off x="4334" y="7744"/>
                            <a:ext cx="72" cy="72"/>
                          </a:xfrm>
                          <a:prstGeom prst="flowChartCollat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7485" name="AutoShape 29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 rot="-5400000">
                            <a:off x="4406" y="7744"/>
                            <a:ext cx="72" cy="72"/>
                          </a:xfrm>
                          <a:prstGeom prst="flowChartCollat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47486" name="AutoShape 3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-5400000">
                          <a:off x="2938" y="7564"/>
                          <a:ext cx="72" cy="72"/>
                        </a:xfrm>
                        <a:prstGeom prst="flowChartCollat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47487" name="AutoShape 3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-5400000">
                          <a:off x="2866" y="7564"/>
                          <a:ext cx="72" cy="72"/>
                        </a:xfrm>
                        <a:prstGeom prst="flowChartCollat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47488" name="AutoShape 32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 rot="-5400000">
                          <a:off x="3010" y="7564"/>
                          <a:ext cx="72" cy="72"/>
                        </a:xfrm>
                        <a:prstGeom prst="flowChartCollat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" name="Group 3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421" y="5906"/>
                      <a:ext cx="720" cy="1478"/>
                      <a:chOff x="2421" y="5906"/>
                      <a:chExt cx="720" cy="1478"/>
                    </a:xfrm>
                  </p:grpSpPr>
                  <p:sp>
                    <p:nvSpPr>
                      <p:cNvPr id="147490" name="Rectangle 3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20" y="5906"/>
                        <a:ext cx="540" cy="36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3" name="Group 35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2421" y="6304"/>
                        <a:ext cx="720" cy="1080"/>
                        <a:chOff x="2421" y="6304"/>
                        <a:chExt cx="720" cy="1080"/>
                      </a:xfrm>
                    </p:grpSpPr>
                    <p:sp>
                      <p:nvSpPr>
                        <p:cNvPr id="147492" name="Rectangle 3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421" y="6304"/>
                          <a:ext cx="720" cy="1080"/>
                        </a:xfrm>
                        <a:prstGeom prst="rect">
                          <a:avLst/>
                        </a:prstGeom>
                        <a:solidFill>
                          <a:srgbClr val="C0C0C0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47493" name="Rectangle 37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2448" y="6335"/>
                          <a:ext cx="662" cy="102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  <p:sp>
                <p:nvSpPr>
                  <p:cNvPr id="147494" name="Rectangle 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762" y="5044"/>
                    <a:ext cx="662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39"/>
                <p:cNvGrpSpPr>
                  <a:grpSpLocks noChangeAspect="1"/>
                </p:cNvGrpSpPr>
                <p:nvPr/>
              </p:nvGrpSpPr>
              <p:grpSpPr bwMode="auto">
                <a:xfrm>
                  <a:off x="4859" y="2209"/>
                  <a:ext cx="864" cy="313"/>
                  <a:chOff x="4859" y="2209"/>
                  <a:chExt cx="864" cy="313"/>
                </a:xfrm>
              </p:grpSpPr>
              <p:sp>
                <p:nvSpPr>
                  <p:cNvPr id="147496" name="Line 4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083" y="2226"/>
                    <a:ext cx="18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497" name="Line 41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5285" y="2342"/>
                    <a:ext cx="180" cy="18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498" name="Line 42"/>
                  <p:cNvSpPr>
                    <a:spLocks noChangeAspect="1" noChangeShapeType="1"/>
                  </p:cNvSpPr>
                  <p:nvPr/>
                </p:nvSpPr>
                <p:spPr bwMode="auto">
                  <a:xfrm rot="445304">
                    <a:off x="4859" y="2209"/>
                    <a:ext cx="864" cy="18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5" name="Group 43"/>
            <p:cNvGrpSpPr>
              <a:grpSpLocks noChangeAspect="1"/>
            </p:cNvGrpSpPr>
            <p:nvPr/>
          </p:nvGrpSpPr>
          <p:grpSpPr bwMode="auto">
            <a:xfrm>
              <a:off x="8541" y="8847"/>
              <a:ext cx="1719" cy="5503"/>
              <a:chOff x="8541" y="8847"/>
              <a:chExt cx="1719" cy="5503"/>
            </a:xfrm>
          </p:grpSpPr>
          <p:grpSp>
            <p:nvGrpSpPr>
              <p:cNvPr id="16" name="Group 44"/>
              <p:cNvGrpSpPr>
                <a:grpSpLocks noChangeAspect="1"/>
              </p:cNvGrpSpPr>
              <p:nvPr/>
            </p:nvGrpSpPr>
            <p:grpSpPr bwMode="auto">
              <a:xfrm>
                <a:off x="8541" y="8847"/>
                <a:ext cx="1719" cy="1183"/>
                <a:chOff x="9360" y="8847"/>
                <a:chExt cx="900" cy="1183"/>
              </a:xfrm>
            </p:grpSpPr>
            <p:sp>
              <p:nvSpPr>
                <p:cNvPr id="147501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8847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02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9207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03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9567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7504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9360" y="9927"/>
                <a:ext cx="900" cy="46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505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9360" y="10287"/>
                <a:ext cx="900" cy="46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50"/>
              <p:cNvGrpSpPr>
                <a:grpSpLocks noChangeAspect="1"/>
              </p:cNvGrpSpPr>
              <p:nvPr/>
            </p:nvGrpSpPr>
            <p:grpSpPr bwMode="auto">
              <a:xfrm>
                <a:off x="9360" y="10647"/>
                <a:ext cx="900" cy="1903"/>
                <a:chOff x="9360" y="10084"/>
                <a:chExt cx="900" cy="1903"/>
              </a:xfrm>
            </p:grpSpPr>
            <p:sp>
              <p:nvSpPr>
                <p:cNvPr id="147507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08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08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44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09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80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10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16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11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52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56"/>
              <p:cNvGrpSpPr>
                <a:grpSpLocks noChangeAspect="1"/>
              </p:cNvGrpSpPr>
              <p:nvPr/>
            </p:nvGrpSpPr>
            <p:grpSpPr bwMode="auto">
              <a:xfrm>
                <a:off x="9360" y="12447"/>
                <a:ext cx="900" cy="1903"/>
                <a:chOff x="9360" y="10084"/>
                <a:chExt cx="900" cy="1903"/>
              </a:xfrm>
            </p:grpSpPr>
            <p:sp>
              <p:nvSpPr>
                <p:cNvPr id="147513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08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14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44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15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80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16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16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17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52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62"/>
            <p:cNvGrpSpPr>
              <a:grpSpLocks noChangeAspect="1"/>
            </p:cNvGrpSpPr>
            <p:nvPr/>
          </p:nvGrpSpPr>
          <p:grpSpPr bwMode="auto">
            <a:xfrm flipV="1">
              <a:off x="6741" y="8775"/>
              <a:ext cx="900" cy="5503"/>
              <a:chOff x="9360" y="8644"/>
              <a:chExt cx="900" cy="5503"/>
            </a:xfrm>
          </p:grpSpPr>
          <p:grpSp>
            <p:nvGrpSpPr>
              <p:cNvPr id="20" name="Group 63"/>
              <p:cNvGrpSpPr>
                <a:grpSpLocks noChangeAspect="1"/>
              </p:cNvGrpSpPr>
              <p:nvPr/>
            </p:nvGrpSpPr>
            <p:grpSpPr bwMode="auto">
              <a:xfrm>
                <a:off x="9360" y="8644"/>
                <a:ext cx="900" cy="1903"/>
                <a:chOff x="9360" y="10084"/>
                <a:chExt cx="900" cy="1903"/>
              </a:xfrm>
            </p:grpSpPr>
            <p:sp>
              <p:nvSpPr>
                <p:cNvPr id="147520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08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1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44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2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80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3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16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4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52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69"/>
              <p:cNvGrpSpPr>
                <a:grpSpLocks noChangeAspect="1"/>
              </p:cNvGrpSpPr>
              <p:nvPr/>
            </p:nvGrpSpPr>
            <p:grpSpPr bwMode="auto">
              <a:xfrm>
                <a:off x="9360" y="10444"/>
                <a:ext cx="900" cy="1903"/>
                <a:chOff x="9360" y="10084"/>
                <a:chExt cx="900" cy="1903"/>
              </a:xfrm>
            </p:grpSpPr>
            <p:sp>
              <p:nvSpPr>
                <p:cNvPr id="147526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08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7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44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8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80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9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16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30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52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75"/>
              <p:cNvGrpSpPr>
                <a:grpSpLocks noChangeAspect="1"/>
              </p:cNvGrpSpPr>
              <p:nvPr/>
            </p:nvGrpSpPr>
            <p:grpSpPr bwMode="auto">
              <a:xfrm>
                <a:off x="9360" y="12244"/>
                <a:ext cx="900" cy="1903"/>
                <a:chOff x="9360" y="10084"/>
                <a:chExt cx="900" cy="1903"/>
              </a:xfrm>
            </p:grpSpPr>
            <p:sp>
              <p:nvSpPr>
                <p:cNvPr id="147532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08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33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44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34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080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35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16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36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9360" y="11524"/>
                  <a:ext cx="900" cy="46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3200" b="1"/>
              <a:t>POINTS TO REMEMBER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410200"/>
            <a:ext cx="7848600" cy="83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 b="1">
              <a:latin typeface="Times New Roman" pitchFamily="18" charset="0"/>
            </a:endParaRPr>
          </a:p>
        </p:txBody>
      </p:sp>
      <p:pic>
        <p:nvPicPr>
          <p:cNvPr id="65839" name="Picture 303" descr="Curve%20ramp%20with%20high%20side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143000"/>
            <a:ext cx="4800600" cy="3025775"/>
          </a:xfrm>
          <a:noFill/>
          <a:ln/>
        </p:spPr>
      </p:pic>
      <p:sp>
        <p:nvSpPr>
          <p:cNvPr id="65842" name="Rectangle 306"/>
          <p:cNvSpPr>
            <a:spLocks noChangeArrowheads="1"/>
          </p:cNvSpPr>
          <p:nvPr/>
        </p:nvSpPr>
        <p:spPr bwMode="auto">
          <a:xfrm>
            <a:off x="685800" y="4343400"/>
            <a:ext cx="815340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Times New Roman" pitchFamily="18" charset="0"/>
              </a:rPr>
              <a:t> Spread salt on high side of banked curves. 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>
              <a:latin typeface="Times New Roman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Times New Roman" pitchFamily="18" charset="0"/>
              </a:rPr>
              <a:t> Adjust spinner setting to correct for wind velocity and direction.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POINTS TO REMEMBER</vt:lpstr>
      <vt:lpstr>POINTS TO REMEMBER </vt:lpstr>
      <vt:lpstr>POINTS TO REMEMBER </vt:lpstr>
      <vt:lpstr>POINTS TO REMEMBER </vt:lpstr>
      <vt:lpstr>POINTS TO REMEMBER 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POINTS TO REMEMBER</dc:title>
  <dc:creator>peter wisniewski</dc:creator>
  <cp:lastModifiedBy>peter wisniewski</cp:lastModifiedBy>
  <cp:revision>1</cp:revision>
  <dcterms:created xsi:type="dcterms:W3CDTF">2013-08-13T20:22:46Z</dcterms:created>
  <dcterms:modified xsi:type="dcterms:W3CDTF">2013-08-13T20:23:29Z</dcterms:modified>
</cp:coreProperties>
</file>