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A48-F5EA-4AD9-A8CA-DD5A8BABC45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D5BA-1CA5-4733-B65D-07AF4B0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A48-F5EA-4AD9-A8CA-DD5A8BABC45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D5BA-1CA5-4733-B65D-07AF4B0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A48-F5EA-4AD9-A8CA-DD5A8BABC45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D5BA-1CA5-4733-B65D-07AF4B0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D7BB0E-9621-43FF-A653-2E822BD83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4CD529-CF92-482C-AE30-E6AE7CCF8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0F9010-2063-4227-9815-F6DCD6E6F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A48-F5EA-4AD9-A8CA-DD5A8BABC45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D5BA-1CA5-4733-B65D-07AF4B0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A48-F5EA-4AD9-A8CA-DD5A8BABC45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D5BA-1CA5-4733-B65D-07AF4B0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A48-F5EA-4AD9-A8CA-DD5A8BABC45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D5BA-1CA5-4733-B65D-07AF4B0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A48-F5EA-4AD9-A8CA-DD5A8BABC45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D5BA-1CA5-4733-B65D-07AF4B0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A48-F5EA-4AD9-A8CA-DD5A8BABC45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D5BA-1CA5-4733-B65D-07AF4B0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A48-F5EA-4AD9-A8CA-DD5A8BABC45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D5BA-1CA5-4733-B65D-07AF4B0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A48-F5EA-4AD9-A8CA-DD5A8BABC45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D5BA-1CA5-4733-B65D-07AF4B0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A48-F5EA-4AD9-A8CA-DD5A8BABC45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FD5BA-1CA5-4733-B65D-07AF4B0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BA48-F5EA-4AD9-A8CA-DD5A8BABC451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D5BA-1CA5-4733-B65D-07AF4B038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sz="3200" b="1"/>
              <a:t>ROADWAYS AND SURFACES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0010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/>
              <a:t>TWO-LANE ROADWAYS</a:t>
            </a:r>
            <a:endParaRPr lang="en-US" sz="2800" b="1">
              <a:latin typeface="Times New Roman" pitchFamily="18" charset="0"/>
            </a:endParaRPr>
          </a:p>
        </p:txBody>
      </p:sp>
      <p:pic>
        <p:nvPicPr>
          <p:cNvPr id="41988" name="Picture 4" descr="Two%20lane%20road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828800"/>
            <a:ext cx="4876800" cy="2747963"/>
          </a:xfrm>
          <a:noFill/>
          <a:ln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62000" y="4648200"/>
            <a:ext cx="78486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 One 12 foot wide lane traveling in each direction.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1000" b="1"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 The standard plow angled correctly will clear       8 to 9 feet per pass.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960438"/>
          </a:xfrm>
        </p:spPr>
        <p:txBody>
          <a:bodyPr/>
          <a:lstStyle/>
          <a:p>
            <a:r>
              <a:rPr lang="en-US" sz="2800" b="1"/>
              <a:t>SHOULDERS, MEDIANS &amp; JERSEY BARRIERS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733800"/>
            <a:ext cx="86106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>
                <a:latin typeface="Times New Roman" pitchFamily="18" charset="0"/>
              </a:rPr>
              <a:t>Plow away from medians with minimum width shoulder and barrier wall.</a:t>
            </a:r>
          </a:p>
          <a:p>
            <a:endParaRPr lang="en-US" sz="14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Avoid plowing snow against a Jersey barrier.</a:t>
            </a:r>
          </a:p>
          <a:p>
            <a:endParaRPr lang="en-US" sz="14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This creates a ramp for vehicles to launch to the other side.</a:t>
            </a:r>
          </a:p>
        </p:txBody>
      </p:sp>
      <p:pic>
        <p:nvPicPr>
          <p:cNvPr id="29700" name="Picture 4" descr="Highway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066800"/>
            <a:ext cx="4572000" cy="2555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MOUNTAINS AND HILLS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6629400" cy="3810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Traction is limited on hills.</a:t>
            </a:r>
          </a:p>
          <a:p>
            <a:endParaRPr lang="en-US" sz="28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Stopping can be difficult on hills.</a:t>
            </a:r>
          </a:p>
          <a:p>
            <a:endParaRPr lang="en-US" sz="28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Watch for melted snow refreezing in the road valley.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RAILROAD CROSSINGS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162800" cy="3505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Avoid piling snow against signals, switch boxes, signs, etc.</a:t>
            </a:r>
          </a:p>
          <a:p>
            <a:endParaRPr lang="en-US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Raise plows slightly when crossing railroad tracks.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200" b="1"/>
              <a:t>TYPES OF PLOWS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/>
              <a:t>- THE ONE WAY PLOW -</a:t>
            </a:r>
          </a:p>
          <a:p>
            <a:endParaRPr lang="en-US" sz="2800" b="1"/>
          </a:p>
          <a:p>
            <a:r>
              <a:rPr lang="en-US" b="1">
                <a:latin typeface="Times New Roman" pitchFamily="18" charset="0"/>
              </a:rPr>
              <a:t>One way reversible plow (manual adjust).</a:t>
            </a:r>
          </a:p>
          <a:p>
            <a:endParaRPr lang="en-US" sz="20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One way reversible plow (hydraulic adjust).</a:t>
            </a:r>
          </a:p>
          <a:p>
            <a:endParaRPr lang="en-US" sz="20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One way non-reversible plow.</a:t>
            </a:r>
          </a:p>
          <a:p>
            <a:pPr>
              <a:buFontTx/>
              <a:buNone/>
            </a:pPr>
            <a:endParaRPr lang="en-US" sz="20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 Wing plow.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239000" cy="1143000"/>
          </a:xfrm>
        </p:spPr>
        <p:txBody>
          <a:bodyPr/>
          <a:lstStyle/>
          <a:p>
            <a:r>
              <a:rPr lang="en-US" sz="3200" b="1"/>
              <a:t>V - PLOW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5410200"/>
            <a:ext cx="7848600" cy="8683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>
                <a:latin typeface="Times New Roman" pitchFamily="18" charset="0"/>
              </a:rPr>
              <a:t>V-Plows are mounted to a Grader or Oshkosh.</a:t>
            </a:r>
          </a:p>
        </p:txBody>
      </p:sp>
      <p:pic>
        <p:nvPicPr>
          <p:cNvPr id="33796" name="Picture 4" descr="Grader%20with%20V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219200"/>
            <a:ext cx="5697538" cy="3797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858000" cy="1143000"/>
          </a:xfrm>
        </p:spPr>
        <p:txBody>
          <a:bodyPr/>
          <a:lstStyle/>
          <a:p>
            <a:r>
              <a:rPr lang="en-US" sz="3200" b="1"/>
              <a:t>V - PLOW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4648200"/>
            <a:ext cx="7010400" cy="1477963"/>
          </a:xfrm>
        </p:spPr>
        <p:txBody>
          <a:bodyPr/>
          <a:lstStyle/>
          <a:p>
            <a:r>
              <a:rPr lang="en-US" sz="2800" b="1">
                <a:latin typeface="Times New Roman" pitchFamily="18" charset="0"/>
              </a:rPr>
              <a:t>Plows in both directions at the same time.</a:t>
            </a:r>
          </a:p>
          <a:p>
            <a:endParaRPr lang="en-US" sz="18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Also known as the “Drift Buster”.</a:t>
            </a:r>
          </a:p>
        </p:txBody>
      </p:sp>
      <p:pic>
        <p:nvPicPr>
          <p:cNvPr id="142341" name="Picture 5" descr="Osh%20Kosh%20with%20V%20plo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143000"/>
            <a:ext cx="5410200" cy="3262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PLOWING TIPS AND TECHNIQUES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48307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/>
              <a:t>- PLOWING SPEED -</a:t>
            </a:r>
          </a:p>
          <a:p>
            <a:pPr>
              <a:lnSpc>
                <a:spcPct val="90000"/>
              </a:lnSpc>
            </a:pPr>
            <a:endParaRPr lang="en-US" sz="1600" b="1"/>
          </a:p>
          <a:p>
            <a:pPr>
              <a:lnSpc>
                <a:spcPct val="90000"/>
              </a:lnSpc>
            </a:pPr>
            <a:r>
              <a:rPr lang="en-US" b="1">
                <a:latin typeface="Times New Roman" pitchFamily="18" charset="0"/>
              </a:rPr>
              <a:t>Keep your speed fast enough to move the snow away from the roadway…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Times New Roman" pitchFamily="18" charset="0"/>
              </a:rPr>
              <a:t>…but slow enough so as not to damage whatever it hits.</a:t>
            </a:r>
          </a:p>
          <a:p>
            <a:pPr>
              <a:lnSpc>
                <a:spcPct val="90000"/>
              </a:lnSpc>
            </a:pPr>
            <a:endParaRPr lang="en-US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Times New Roman" pitchFamily="18" charset="0"/>
              </a:rPr>
              <a:t>The faster your speed the more unstable the truck.</a:t>
            </a:r>
          </a:p>
          <a:p>
            <a:pPr>
              <a:lnSpc>
                <a:spcPct val="90000"/>
              </a:lnSpc>
            </a:pPr>
            <a:endParaRPr lang="en-US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sz="3200" b="1"/>
              <a:t>PLOWING SPEED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4038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Plowing too fast can create a blizzard-like condition that can obscure your vision.</a:t>
            </a:r>
          </a:p>
          <a:p>
            <a:endParaRPr lang="en-US" sz="24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Reduce plowing speed at bridges.</a:t>
            </a:r>
          </a:p>
          <a:p>
            <a:endParaRPr lang="en-US" sz="24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Reduce your left shoulder plowing speed when Jersey barriers located in the median.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5181600" cy="3581400"/>
          </a:xfrm>
        </p:spPr>
        <p:txBody>
          <a:bodyPr/>
          <a:lstStyle/>
          <a:p>
            <a:endParaRPr lang="en-US"/>
          </a:p>
          <a:p>
            <a:r>
              <a:rPr lang="en-US" sz="2800" b="1">
                <a:latin typeface="Times New Roman" pitchFamily="18" charset="0"/>
              </a:rPr>
              <a:t>When part of a plow train, continually adjust your speed to maintain a good, even spacing between trucks.</a:t>
            </a:r>
          </a:p>
          <a:p>
            <a:endParaRPr lang="en-US" sz="2800" b="1">
              <a:latin typeface="Times New Roman" pitchFamily="18" charset="0"/>
            </a:endParaRPr>
          </a:p>
        </p:txBody>
      </p:sp>
      <p:grpSp>
        <p:nvGrpSpPr>
          <p:cNvPr id="2" name="Group 662"/>
          <p:cNvGrpSpPr>
            <a:grpSpLocks noChangeAspect="1"/>
          </p:cNvGrpSpPr>
          <p:nvPr/>
        </p:nvGrpSpPr>
        <p:grpSpPr bwMode="auto">
          <a:xfrm>
            <a:off x="6248400" y="1447800"/>
            <a:ext cx="2119313" cy="5086350"/>
            <a:chOff x="5481" y="2344"/>
            <a:chExt cx="3600" cy="8640"/>
          </a:xfrm>
        </p:grpSpPr>
        <p:grpSp>
          <p:nvGrpSpPr>
            <p:cNvPr id="3" name="Group 663"/>
            <p:cNvGrpSpPr>
              <a:grpSpLocks noChangeAspect="1"/>
            </p:cNvGrpSpPr>
            <p:nvPr/>
          </p:nvGrpSpPr>
          <p:grpSpPr bwMode="auto">
            <a:xfrm>
              <a:off x="5481" y="2344"/>
              <a:ext cx="3542" cy="8640"/>
              <a:chOff x="6741" y="2704"/>
              <a:chExt cx="3542" cy="6840"/>
            </a:xfrm>
          </p:grpSpPr>
          <p:grpSp>
            <p:nvGrpSpPr>
              <p:cNvPr id="4" name="Group 664"/>
              <p:cNvGrpSpPr>
                <a:grpSpLocks noChangeAspect="1"/>
              </p:cNvGrpSpPr>
              <p:nvPr/>
            </p:nvGrpSpPr>
            <p:grpSpPr bwMode="auto">
              <a:xfrm>
                <a:off x="6741" y="2704"/>
                <a:ext cx="3542" cy="6840"/>
                <a:chOff x="6741" y="2344"/>
                <a:chExt cx="3542" cy="6840"/>
              </a:xfrm>
            </p:grpSpPr>
            <p:sp>
              <p:nvSpPr>
                <p:cNvPr id="53913" name="Rectangle 665"/>
                <p:cNvSpPr>
                  <a:spLocks noChangeAspect="1" noChangeArrowheads="1"/>
                </p:cNvSpPr>
                <p:nvPr/>
              </p:nvSpPr>
              <p:spPr bwMode="auto">
                <a:xfrm>
                  <a:off x="6741" y="2344"/>
                  <a:ext cx="3542" cy="68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14" name="Rectangle 666"/>
                <p:cNvSpPr>
                  <a:spLocks noChangeAspect="1" noChangeArrowheads="1"/>
                </p:cNvSpPr>
                <p:nvPr/>
              </p:nvSpPr>
              <p:spPr bwMode="auto">
                <a:xfrm>
                  <a:off x="8453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15" name="Rectangle 667"/>
                <p:cNvSpPr>
                  <a:spLocks noChangeAspect="1" noChangeArrowheads="1"/>
                </p:cNvSpPr>
                <p:nvPr/>
              </p:nvSpPr>
              <p:spPr bwMode="auto">
                <a:xfrm>
                  <a:off x="8568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16" name="Rectangle 668"/>
                <p:cNvSpPr>
                  <a:spLocks noChangeAspect="1" noChangeArrowheads="1"/>
                </p:cNvSpPr>
                <p:nvPr/>
              </p:nvSpPr>
              <p:spPr bwMode="auto">
                <a:xfrm>
                  <a:off x="7272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17" name="Rectangle 669"/>
                <p:cNvSpPr>
                  <a:spLocks noChangeAspect="1" noChangeArrowheads="1"/>
                </p:cNvSpPr>
                <p:nvPr/>
              </p:nvSpPr>
              <p:spPr bwMode="auto">
                <a:xfrm>
                  <a:off x="9734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918" name="AutoShape 670"/>
              <p:cNvSpPr>
                <a:spLocks noChangeAspect="1" noChangeArrowheads="1"/>
              </p:cNvSpPr>
              <p:nvPr/>
            </p:nvSpPr>
            <p:spPr bwMode="auto">
              <a:xfrm>
                <a:off x="9081" y="8284"/>
                <a:ext cx="180" cy="54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19" name="AutoShape 671"/>
              <p:cNvSpPr>
                <a:spLocks noChangeAspect="1" noChangeArrowheads="1"/>
              </p:cNvSpPr>
              <p:nvPr/>
            </p:nvSpPr>
            <p:spPr bwMode="auto">
              <a:xfrm>
                <a:off x="7821" y="8284"/>
                <a:ext cx="180" cy="54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672"/>
            <p:cNvGrpSpPr>
              <a:grpSpLocks noChangeAspect="1"/>
            </p:cNvGrpSpPr>
            <p:nvPr/>
          </p:nvGrpSpPr>
          <p:grpSpPr bwMode="auto">
            <a:xfrm>
              <a:off x="7226" y="3784"/>
              <a:ext cx="864" cy="2051"/>
              <a:chOff x="4859" y="2209"/>
              <a:chExt cx="864" cy="2051"/>
            </a:xfrm>
          </p:grpSpPr>
          <p:grpSp>
            <p:nvGrpSpPr>
              <p:cNvPr id="6" name="Group 673"/>
              <p:cNvGrpSpPr>
                <a:grpSpLocks noChangeAspect="1"/>
              </p:cNvGrpSpPr>
              <p:nvPr/>
            </p:nvGrpSpPr>
            <p:grpSpPr bwMode="auto">
              <a:xfrm>
                <a:off x="4894" y="2524"/>
                <a:ext cx="720" cy="1736"/>
                <a:chOff x="8737" y="4684"/>
                <a:chExt cx="720" cy="1736"/>
              </a:xfrm>
            </p:grpSpPr>
            <p:grpSp>
              <p:nvGrpSpPr>
                <p:cNvPr id="7" name="Group 674"/>
                <p:cNvGrpSpPr>
                  <a:grpSpLocks noChangeAspect="1"/>
                </p:cNvGrpSpPr>
                <p:nvPr/>
              </p:nvGrpSpPr>
              <p:grpSpPr bwMode="auto">
                <a:xfrm>
                  <a:off x="8737" y="4684"/>
                  <a:ext cx="720" cy="1736"/>
                  <a:chOff x="2421" y="5906"/>
                  <a:chExt cx="720" cy="1736"/>
                </a:xfrm>
              </p:grpSpPr>
              <p:sp>
                <p:nvSpPr>
                  <p:cNvPr id="53923" name="AutoShape 6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20" y="7498"/>
                    <a:ext cx="144" cy="144"/>
                  </a:xfrm>
                  <a:prstGeom prst="sun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6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1" y="7384"/>
                    <a:ext cx="720" cy="144"/>
                    <a:chOff x="2421" y="7384"/>
                    <a:chExt cx="720" cy="144"/>
                  </a:xfrm>
                </p:grpSpPr>
                <p:sp>
                  <p:nvSpPr>
                    <p:cNvPr id="53925" name="Rectangle 6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21" y="7384"/>
                      <a:ext cx="720" cy="1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" name="Group 67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48" y="7409"/>
                      <a:ext cx="661" cy="72"/>
                      <a:chOff x="2421" y="7564"/>
                      <a:chExt cx="661" cy="72"/>
                    </a:xfrm>
                  </p:grpSpPr>
                  <p:grpSp>
                    <p:nvGrpSpPr>
                      <p:cNvPr id="10" name="Group 6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7564"/>
                        <a:ext cx="437" cy="72"/>
                        <a:chOff x="4041" y="7744"/>
                        <a:chExt cx="437" cy="72"/>
                      </a:xfrm>
                    </p:grpSpPr>
                    <p:sp>
                      <p:nvSpPr>
                        <p:cNvPr id="53928" name="AutoShape 68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4118" y="774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929" name="AutoShape 68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4041" y="774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930" name="AutoShape 68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4190" y="774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931" name="AutoShape 68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4262" y="774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932" name="AutoShape 68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4334" y="774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933" name="AutoShape 68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4406" y="774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3934" name="AutoShape 6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5400000">
                        <a:off x="2938" y="7564"/>
                        <a:ext cx="72" cy="72"/>
                      </a:xfrm>
                      <a:prstGeom prst="flowChartCollat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935" name="AutoShape 6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5400000">
                        <a:off x="2866" y="7564"/>
                        <a:ext cx="72" cy="72"/>
                      </a:xfrm>
                      <a:prstGeom prst="flowChartCollat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936" name="AutoShape 68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5400000">
                        <a:off x="3010" y="7564"/>
                        <a:ext cx="72" cy="72"/>
                      </a:xfrm>
                      <a:prstGeom prst="flowChartCollat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" name="Group 6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1" y="5906"/>
                    <a:ext cx="720" cy="1478"/>
                    <a:chOff x="2421" y="5906"/>
                    <a:chExt cx="720" cy="1478"/>
                  </a:xfrm>
                </p:grpSpPr>
                <p:sp>
                  <p:nvSpPr>
                    <p:cNvPr id="53938" name="Rectangle 6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20" y="5906"/>
                      <a:ext cx="540" cy="360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" name="Group 6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1" y="6304"/>
                      <a:ext cx="720" cy="1080"/>
                      <a:chOff x="2421" y="6304"/>
                      <a:chExt cx="720" cy="1080"/>
                    </a:xfrm>
                  </p:grpSpPr>
                  <p:sp>
                    <p:nvSpPr>
                      <p:cNvPr id="53940" name="Rectangle 6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1" y="6304"/>
                        <a:ext cx="720" cy="1080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941" name="Rectangle 6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48" y="6335"/>
                        <a:ext cx="662" cy="102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53942" name="Rectangle 694"/>
                <p:cNvSpPr>
                  <a:spLocks noChangeAspect="1" noChangeArrowheads="1"/>
                </p:cNvSpPr>
                <p:nvPr/>
              </p:nvSpPr>
              <p:spPr bwMode="auto">
                <a:xfrm>
                  <a:off x="8762" y="5044"/>
                  <a:ext cx="662" cy="28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695"/>
              <p:cNvGrpSpPr>
                <a:grpSpLocks noChangeAspect="1"/>
              </p:cNvGrpSpPr>
              <p:nvPr/>
            </p:nvGrpSpPr>
            <p:grpSpPr bwMode="auto">
              <a:xfrm>
                <a:off x="4859" y="2209"/>
                <a:ext cx="864" cy="313"/>
                <a:chOff x="4859" y="2209"/>
                <a:chExt cx="864" cy="313"/>
              </a:xfrm>
            </p:grpSpPr>
            <p:sp>
              <p:nvSpPr>
                <p:cNvPr id="53944" name="Line 696"/>
                <p:cNvSpPr>
                  <a:spLocks noChangeAspect="1" noChangeShapeType="1"/>
                </p:cNvSpPr>
                <p:nvPr/>
              </p:nvSpPr>
              <p:spPr bwMode="auto">
                <a:xfrm>
                  <a:off x="5083" y="2226"/>
                  <a:ext cx="18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45" name="Line 69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5285" y="2342"/>
                  <a:ext cx="180" cy="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46" name="Line 698"/>
                <p:cNvSpPr>
                  <a:spLocks noChangeAspect="1" noChangeShapeType="1"/>
                </p:cNvSpPr>
                <p:nvPr/>
              </p:nvSpPr>
              <p:spPr bwMode="auto">
                <a:xfrm rot="445304">
                  <a:off x="4859" y="2209"/>
                  <a:ext cx="864" cy="18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699"/>
            <p:cNvGrpSpPr>
              <a:grpSpLocks noChangeAspect="1"/>
            </p:cNvGrpSpPr>
            <p:nvPr/>
          </p:nvGrpSpPr>
          <p:grpSpPr bwMode="auto">
            <a:xfrm>
              <a:off x="7281" y="2547"/>
              <a:ext cx="1719" cy="5503"/>
              <a:chOff x="7281" y="2547"/>
              <a:chExt cx="1719" cy="5503"/>
            </a:xfrm>
          </p:grpSpPr>
          <p:grpSp>
            <p:nvGrpSpPr>
              <p:cNvPr id="15" name="Group 700"/>
              <p:cNvGrpSpPr>
                <a:grpSpLocks noChangeAspect="1"/>
              </p:cNvGrpSpPr>
              <p:nvPr/>
            </p:nvGrpSpPr>
            <p:grpSpPr bwMode="auto">
              <a:xfrm>
                <a:off x="7281" y="2547"/>
                <a:ext cx="1719" cy="1183"/>
                <a:chOff x="8100" y="2547"/>
                <a:chExt cx="900" cy="1183"/>
              </a:xfrm>
            </p:grpSpPr>
            <p:sp>
              <p:nvSpPr>
                <p:cNvPr id="5394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100" y="2547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5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100" y="2907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5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100" y="3267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95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8100" y="3627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5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8100" y="3987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706"/>
              <p:cNvGrpSpPr>
                <a:grpSpLocks noChangeAspect="1"/>
              </p:cNvGrpSpPr>
              <p:nvPr/>
            </p:nvGrpSpPr>
            <p:grpSpPr bwMode="auto">
              <a:xfrm>
                <a:off x="8100" y="4347"/>
                <a:ext cx="900" cy="1903"/>
                <a:chOff x="9360" y="10084"/>
                <a:chExt cx="900" cy="1903"/>
              </a:xfrm>
            </p:grpSpPr>
            <p:sp>
              <p:nvSpPr>
                <p:cNvPr id="5395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5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5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5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5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712"/>
              <p:cNvGrpSpPr>
                <a:grpSpLocks noChangeAspect="1"/>
              </p:cNvGrpSpPr>
              <p:nvPr/>
            </p:nvGrpSpPr>
            <p:grpSpPr bwMode="auto">
              <a:xfrm>
                <a:off x="8100" y="6147"/>
                <a:ext cx="900" cy="1903"/>
                <a:chOff x="9360" y="10084"/>
                <a:chExt cx="900" cy="1903"/>
              </a:xfrm>
            </p:grpSpPr>
            <p:sp>
              <p:nvSpPr>
                <p:cNvPr id="5396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6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6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6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6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718"/>
            <p:cNvGrpSpPr>
              <a:grpSpLocks noChangeAspect="1"/>
            </p:cNvGrpSpPr>
            <p:nvPr/>
          </p:nvGrpSpPr>
          <p:grpSpPr bwMode="auto">
            <a:xfrm flipV="1">
              <a:off x="5481" y="2475"/>
              <a:ext cx="1728" cy="8509"/>
              <a:chOff x="9360" y="8644"/>
              <a:chExt cx="900" cy="5503"/>
            </a:xfrm>
          </p:grpSpPr>
          <p:grpSp>
            <p:nvGrpSpPr>
              <p:cNvPr id="19" name="Group 719"/>
              <p:cNvGrpSpPr>
                <a:grpSpLocks noChangeAspect="1"/>
              </p:cNvGrpSpPr>
              <p:nvPr/>
            </p:nvGrpSpPr>
            <p:grpSpPr bwMode="auto">
              <a:xfrm>
                <a:off x="9360" y="8644"/>
                <a:ext cx="900" cy="1903"/>
                <a:chOff x="9360" y="10084"/>
                <a:chExt cx="900" cy="1903"/>
              </a:xfrm>
            </p:grpSpPr>
            <p:sp>
              <p:nvSpPr>
                <p:cNvPr id="5396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6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7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7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7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725"/>
              <p:cNvGrpSpPr>
                <a:grpSpLocks noChangeAspect="1"/>
              </p:cNvGrpSpPr>
              <p:nvPr/>
            </p:nvGrpSpPr>
            <p:grpSpPr bwMode="auto">
              <a:xfrm>
                <a:off x="9360" y="10444"/>
                <a:ext cx="900" cy="1903"/>
                <a:chOff x="9360" y="10084"/>
                <a:chExt cx="900" cy="1903"/>
              </a:xfrm>
            </p:grpSpPr>
            <p:sp>
              <p:nvSpPr>
                <p:cNvPr id="5397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7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7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7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7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731"/>
              <p:cNvGrpSpPr>
                <a:grpSpLocks noChangeAspect="1"/>
              </p:cNvGrpSpPr>
              <p:nvPr/>
            </p:nvGrpSpPr>
            <p:grpSpPr bwMode="auto">
              <a:xfrm>
                <a:off x="9360" y="12244"/>
                <a:ext cx="900" cy="1903"/>
                <a:chOff x="9360" y="10084"/>
                <a:chExt cx="900" cy="1903"/>
              </a:xfrm>
            </p:grpSpPr>
            <p:sp>
              <p:nvSpPr>
                <p:cNvPr id="5398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8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8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8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8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737"/>
            <p:cNvGrpSpPr>
              <a:grpSpLocks noChangeAspect="1"/>
            </p:cNvGrpSpPr>
            <p:nvPr/>
          </p:nvGrpSpPr>
          <p:grpSpPr bwMode="auto">
            <a:xfrm>
              <a:off x="7281" y="8104"/>
              <a:ext cx="1502" cy="2566"/>
              <a:chOff x="4221" y="2209"/>
              <a:chExt cx="1502" cy="2566"/>
            </a:xfrm>
          </p:grpSpPr>
          <p:sp>
            <p:nvSpPr>
              <p:cNvPr id="53986" name="AutoShape 738"/>
              <p:cNvSpPr>
                <a:spLocks noChangeAspect="1" noChangeArrowheads="1"/>
              </p:cNvSpPr>
              <p:nvPr/>
            </p:nvSpPr>
            <p:spPr bwMode="auto">
              <a:xfrm rot="1667815">
                <a:off x="4221" y="4235"/>
                <a:ext cx="1440" cy="54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739"/>
              <p:cNvGrpSpPr>
                <a:grpSpLocks noChangeAspect="1"/>
              </p:cNvGrpSpPr>
              <p:nvPr/>
            </p:nvGrpSpPr>
            <p:grpSpPr bwMode="auto">
              <a:xfrm>
                <a:off x="4859" y="2209"/>
                <a:ext cx="864" cy="2051"/>
                <a:chOff x="4859" y="2209"/>
                <a:chExt cx="864" cy="2051"/>
              </a:xfrm>
            </p:grpSpPr>
            <p:grpSp>
              <p:nvGrpSpPr>
                <p:cNvPr id="24" name="Group 740"/>
                <p:cNvGrpSpPr>
                  <a:grpSpLocks noChangeAspect="1"/>
                </p:cNvGrpSpPr>
                <p:nvPr/>
              </p:nvGrpSpPr>
              <p:grpSpPr bwMode="auto">
                <a:xfrm>
                  <a:off x="4894" y="2524"/>
                  <a:ext cx="720" cy="1736"/>
                  <a:chOff x="8737" y="4684"/>
                  <a:chExt cx="720" cy="1736"/>
                </a:xfrm>
              </p:grpSpPr>
              <p:grpSp>
                <p:nvGrpSpPr>
                  <p:cNvPr id="25" name="Group 7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737" y="4684"/>
                    <a:ext cx="720" cy="1736"/>
                    <a:chOff x="2421" y="5906"/>
                    <a:chExt cx="720" cy="1736"/>
                  </a:xfrm>
                </p:grpSpPr>
                <p:sp>
                  <p:nvSpPr>
                    <p:cNvPr id="53990" name="AutoShape 7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20" y="7498"/>
                      <a:ext cx="144" cy="144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" name="Group 74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1" y="7384"/>
                      <a:ext cx="720" cy="144"/>
                      <a:chOff x="2421" y="7384"/>
                      <a:chExt cx="720" cy="144"/>
                    </a:xfrm>
                  </p:grpSpPr>
                  <p:sp>
                    <p:nvSpPr>
                      <p:cNvPr id="53992" name="Rectangle 7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1" y="7384"/>
                        <a:ext cx="720" cy="1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7" name="Group 7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48" y="7409"/>
                        <a:ext cx="661" cy="72"/>
                        <a:chOff x="2421" y="7564"/>
                        <a:chExt cx="661" cy="72"/>
                      </a:xfrm>
                    </p:grpSpPr>
                    <p:grpSp>
                      <p:nvGrpSpPr>
                        <p:cNvPr id="28" name="Group 74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7564"/>
                          <a:ext cx="437" cy="72"/>
                          <a:chOff x="4041" y="7744"/>
                          <a:chExt cx="437" cy="72"/>
                        </a:xfrm>
                      </p:grpSpPr>
                      <p:sp>
                        <p:nvSpPr>
                          <p:cNvPr id="53995" name="AutoShape 74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118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3996" name="AutoShape 74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041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3997" name="AutoShape 74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190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3998" name="AutoShape 75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262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3999" name="AutoShape 75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334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4000" name="AutoShape 75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406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54001" name="AutoShape 75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2938" y="756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002" name="AutoShape 75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2866" y="756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003" name="AutoShape 75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3010" y="756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9" name="Group 7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1" y="5906"/>
                      <a:ext cx="720" cy="1478"/>
                      <a:chOff x="2421" y="5906"/>
                      <a:chExt cx="720" cy="1478"/>
                    </a:xfrm>
                  </p:grpSpPr>
                  <p:sp>
                    <p:nvSpPr>
                      <p:cNvPr id="54005" name="Rectangle 7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5906"/>
                        <a:ext cx="540" cy="360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30" name="Group 7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6304"/>
                        <a:ext cx="720" cy="1080"/>
                        <a:chOff x="2421" y="6304"/>
                        <a:chExt cx="720" cy="1080"/>
                      </a:xfrm>
                    </p:grpSpPr>
                    <p:sp>
                      <p:nvSpPr>
                        <p:cNvPr id="54007" name="Rectangle 75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6304"/>
                          <a:ext cx="720" cy="10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008" name="Rectangle 76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48" y="6335"/>
                          <a:ext cx="662" cy="102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54009" name="Rectangle 7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762" y="5044"/>
                    <a:ext cx="662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762"/>
                <p:cNvGrpSpPr>
                  <a:grpSpLocks noChangeAspect="1"/>
                </p:cNvGrpSpPr>
                <p:nvPr/>
              </p:nvGrpSpPr>
              <p:grpSpPr bwMode="auto">
                <a:xfrm>
                  <a:off x="4859" y="2209"/>
                  <a:ext cx="864" cy="313"/>
                  <a:chOff x="4859" y="2209"/>
                  <a:chExt cx="864" cy="313"/>
                </a:xfrm>
              </p:grpSpPr>
              <p:sp>
                <p:nvSpPr>
                  <p:cNvPr id="54011" name="Line 7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083" y="2226"/>
                    <a:ext cx="18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012" name="Line 764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5285" y="2342"/>
                    <a:ext cx="18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013" name="Line 765"/>
                  <p:cNvSpPr>
                    <a:spLocks noChangeAspect="1" noChangeShapeType="1"/>
                  </p:cNvSpPr>
                  <p:nvPr/>
                </p:nvSpPr>
                <p:spPr bwMode="auto">
                  <a:xfrm rot="445304">
                    <a:off x="4859" y="2209"/>
                    <a:ext cx="864" cy="18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3985" name="Group 766"/>
            <p:cNvGrpSpPr>
              <a:grpSpLocks noChangeAspect="1"/>
            </p:cNvGrpSpPr>
            <p:nvPr/>
          </p:nvGrpSpPr>
          <p:grpSpPr bwMode="auto">
            <a:xfrm>
              <a:off x="8721" y="8356"/>
              <a:ext cx="360" cy="1260"/>
              <a:chOff x="9360" y="10084"/>
              <a:chExt cx="900" cy="1903"/>
            </a:xfrm>
          </p:grpSpPr>
          <p:sp>
            <p:nvSpPr>
              <p:cNvPr id="5401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10084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1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10444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1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10804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1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11164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1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11524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987" name="Group 772"/>
            <p:cNvGrpSpPr>
              <a:grpSpLocks noChangeAspect="1"/>
            </p:cNvGrpSpPr>
            <p:nvPr/>
          </p:nvGrpSpPr>
          <p:grpSpPr bwMode="auto">
            <a:xfrm>
              <a:off x="8721" y="9544"/>
              <a:ext cx="360" cy="1260"/>
              <a:chOff x="9360" y="10084"/>
              <a:chExt cx="900" cy="1903"/>
            </a:xfrm>
          </p:grpSpPr>
          <p:sp>
            <p:nvSpPr>
              <p:cNvPr id="5402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10084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2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10444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2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10804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2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11164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2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11524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4027" name="Rectangle 779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  <a:noFill/>
          <a:ln/>
        </p:spPr>
        <p:txBody>
          <a:bodyPr/>
          <a:lstStyle/>
          <a:p>
            <a:r>
              <a:rPr lang="en-US" sz="3200" b="1"/>
              <a:t>PLOWING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POINTS TO REMEMBER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391400" cy="39624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Always give bridges and ramps special attention.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Salt the high sides of curves.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Do not over-use salt.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Use just enough to get the job done.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sz="3200" b="1"/>
              <a:t>ROADWAYS AND SURFACES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0010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/>
              <a:t>TWO-LANE ROADWAYS</a:t>
            </a:r>
            <a:endParaRPr lang="en-US" sz="2800" b="1">
              <a:latin typeface="Times New Roman" pitchFamily="18" charset="0"/>
            </a:endParaRPr>
          </a:p>
        </p:txBody>
      </p:sp>
      <p:pic>
        <p:nvPicPr>
          <p:cNvPr id="140292" name="Picture 4" descr="Two%20lane%20road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828800"/>
            <a:ext cx="4876800" cy="2747963"/>
          </a:xfrm>
          <a:noFill/>
          <a:ln/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762000" y="4648200"/>
            <a:ext cx="7848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 Four passes needed to clear the entire road.</a:t>
            </a:r>
          </a:p>
          <a:p>
            <a:pPr>
              <a:buFontTx/>
              <a:buChar char="•"/>
            </a:pPr>
            <a:endParaRPr lang="en-US" sz="2800" b="1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Clear road shoulders.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z="3200" b="1"/>
              <a:t>POINTS TO REMEMBER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Salt loses most of its effectiveness at temperatures below 20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F.</a:t>
            </a:r>
          </a:p>
          <a:p>
            <a:endParaRPr lang="en-US" sz="1600" b="1">
              <a:latin typeface="Times New Roman" pitchFamily="18" charset="0"/>
              <a:sym typeface="Symbol" pitchFamily="18" charset="2"/>
            </a:endParaRPr>
          </a:p>
          <a:p>
            <a:r>
              <a:rPr lang="en-US" b="1">
                <a:latin typeface="Times New Roman" pitchFamily="18" charset="0"/>
                <a:sym typeface="Symbol" pitchFamily="18" charset="2"/>
              </a:rPr>
              <a:t>Salt stops working altogether at - 6F.</a:t>
            </a:r>
          </a:p>
          <a:p>
            <a:endParaRPr lang="en-US" sz="1600" b="1">
              <a:latin typeface="Times New Roman" pitchFamily="18" charset="0"/>
              <a:sym typeface="Symbol" pitchFamily="18" charset="2"/>
            </a:endParaRPr>
          </a:p>
          <a:p>
            <a:r>
              <a:rPr lang="en-US" b="1">
                <a:latin typeface="Times New Roman" pitchFamily="18" charset="0"/>
                <a:sym typeface="Symbol" pitchFamily="18" charset="2"/>
              </a:rPr>
              <a:t>Adding more salt to an already salted roadway can actually cause the brine solution to freeze.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z="3200" b="1"/>
              <a:t>POINTS TO REMEMBER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467600" cy="4602163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Salt mixed with calcium chloride melts snow and ice down to minus 67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F.</a:t>
            </a:r>
          </a:p>
          <a:p>
            <a:endParaRPr lang="en-US" sz="1800">
              <a:latin typeface="Times New Roman" pitchFamily="18" charset="0"/>
              <a:sym typeface="Symbol" pitchFamily="18" charset="2"/>
            </a:endParaRPr>
          </a:p>
          <a:p>
            <a:r>
              <a:rPr lang="en-US" b="1">
                <a:latin typeface="Times New Roman" pitchFamily="18" charset="0"/>
                <a:sym typeface="Symbol" pitchFamily="18" charset="2"/>
              </a:rPr>
              <a:t>Maintain 300 to 500 pounds salt distribution per lane mile.</a:t>
            </a:r>
          </a:p>
          <a:p>
            <a:endParaRPr lang="en-US" sz="1800" b="1">
              <a:latin typeface="Times New Roman" pitchFamily="18" charset="0"/>
              <a:sym typeface="Symbol" pitchFamily="18" charset="2"/>
            </a:endParaRPr>
          </a:p>
          <a:p>
            <a:r>
              <a:rPr lang="en-US" b="1">
                <a:latin typeface="Times New Roman" pitchFamily="18" charset="0"/>
                <a:sym typeface="Symbol" pitchFamily="18" charset="2"/>
              </a:rPr>
              <a:t>Do not use “Manual”, “Stationary Unload”, or “Blast” unless absolutely necessary.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z="3200" b="1"/>
              <a:t>POINTS TO REMEMBER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Use left spinner setting when spreading salt on two lane flat roadways.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 rot="-27000000">
            <a:off x="2823369" y="1596231"/>
            <a:ext cx="3665538" cy="5959475"/>
            <a:chOff x="6741" y="8644"/>
            <a:chExt cx="3542" cy="5760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6741" y="8644"/>
              <a:ext cx="3542" cy="5760"/>
              <a:chOff x="6741" y="2704"/>
              <a:chExt cx="3542" cy="6840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6741" y="2704"/>
                <a:ext cx="3542" cy="6840"/>
                <a:chOff x="6741" y="2344"/>
                <a:chExt cx="3542" cy="6840"/>
              </a:xfrm>
            </p:grpSpPr>
            <p:sp>
              <p:nvSpPr>
                <p:cNvPr id="147463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6741" y="2344"/>
                  <a:ext cx="3542" cy="68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64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8453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65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8568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66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7272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67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9734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468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9081" y="8284"/>
                <a:ext cx="180" cy="54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9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7821" y="8284"/>
                <a:ext cx="180" cy="54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 noChangeAspect="1"/>
            </p:cNvGrpSpPr>
            <p:nvPr/>
          </p:nvGrpSpPr>
          <p:grpSpPr bwMode="auto">
            <a:xfrm>
              <a:off x="7848" y="10084"/>
              <a:ext cx="1502" cy="2566"/>
              <a:chOff x="4221" y="2209"/>
              <a:chExt cx="1502" cy="2566"/>
            </a:xfrm>
          </p:grpSpPr>
          <p:sp>
            <p:nvSpPr>
              <p:cNvPr id="147471" name="AutoShape 15"/>
              <p:cNvSpPr>
                <a:spLocks noChangeAspect="1" noChangeArrowheads="1"/>
              </p:cNvSpPr>
              <p:nvPr/>
            </p:nvSpPr>
            <p:spPr bwMode="auto">
              <a:xfrm rot="1667815">
                <a:off x="4221" y="4235"/>
                <a:ext cx="1440" cy="54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16"/>
              <p:cNvGrpSpPr>
                <a:grpSpLocks noChangeAspect="1"/>
              </p:cNvGrpSpPr>
              <p:nvPr/>
            </p:nvGrpSpPr>
            <p:grpSpPr bwMode="auto">
              <a:xfrm>
                <a:off x="4859" y="2209"/>
                <a:ext cx="864" cy="2051"/>
                <a:chOff x="4859" y="2209"/>
                <a:chExt cx="864" cy="2051"/>
              </a:xfrm>
            </p:grpSpPr>
            <p:grpSp>
              <p:nvGrpSpPr>
                <p:cNvPr id="7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4894" y="2524"/>
                  <a:ext cx="720" cy="1736"/>
                  <a:chOff x="8737" y="4684"/>
                  <a:chExt cx="720" cy="1736"/>
                </a:xfrm>
              </p:grpSpPr>
              <p:grpSp>
                <p:nvGrpSpPr>
                  <p:cNvPr id="8" name="Group 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737" y="4684"/>
                    <a:ext cx="720" cy="1736"/>
                    <a:chOff x="2421" y="5906"/>
                    <a:chExt cx="720" cy="1736"/>
                  </a:xfrm>
                </p:grpSpPr>
                <p:sp>
                  <p:nvSpPr>
                    <p:cNvPr id="147475" name="AutoShape 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20" y="7498"/>
                      <a:ext cx="144" cy="144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" name="Group 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1" y="7384"/>
                      <a:ext cx="720" cy="144"/>
                      <a:chOff x="2421" y="7384"/>
                      <a:chExt cx="720" cy="144"/>
                    </a:xfrm>
                  </p:grpSpPr>
                  <p:sp>
                    <p:nvSpPr>
                      <p:cNvPr id="147477" name="Rectangle 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1" y="7384"/>
                        <a:ext cx="720" cy="1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0" name="Group 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48" y="7409"/>
                        <a:ext cx="661" cy="72"/>
                        <a:chOff x="2421" y="7564"/>
                        <a:chExt cx="661" cy="72"/>
                      </a:xfrm>
                    </p:grpSpPr>
                    <p:grpSp>
                      <p:nvGrpSpPr>
                        <p:cNvPr id="11" name="Group 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7564"/>
                          <a:ext cx="437" cy="72"/>
                          <a:chOff x="4041" y="7744"/>
                          <a:chExt cx="437" cy="72"/>
                        </a:xfrm>
                      </p:grpSpPr>
                      <p:sp>
                        <p:nvSpPr>
                          <p:cNvPr id="147480" name="AutoShape 2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118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7481" name="AutoShape 2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041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7482" name="AutoShape 2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190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7483" name="AutoShape 2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262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7484" name="AutoShape 2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334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7485" name="AutoShape 2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406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47486" name="AutoShape 3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2938" y="756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7487" name="AutoShape 3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2866" y="756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7488" name="AutoShape 3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3010" y="756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" name="Group 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1" y="5906"/>
                      <a:ext cx="720" cy="1478"/>
                      <a:chOff x="2421" y="5906"/>
                      <a:chExt cx="720" cy="1478"/>
                    </a:xfrm>
                  </p:grpSpPr>
                  <p:sp>
                    <p:nvSpPr>
                      <p:cNvPr id="147490" name="Rectangle 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5906"/>
                        <a:ext cx="540" cy="360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" name="Group 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6304"/>
                        <a:ext cx="720" cy="1080"/>
                        <a:chOff x="2421" y="6304"/>
                        <a:chExt cx="720" cy="1080"/>
                      </a:xfrm>
                    </p:grpSpPr>
                    <p:sp>
                      <p:nvSpPr>
                        <p:cNvPr id="147492" name="Rectangle 3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6304"/>
                          <a:ext cx="720" cy="10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7493" name="Rectangle 3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48" y="6335"/>
                          <a:ext cx="662" cy="102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147494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762" y="5044"/>
                    <a:ext cx="662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4859" y="2209"/>
                  <a:ext cx="864" cy="313"/>
                  <a:chOff x="4859" y="2209"/>
                  <a:chExt cx="864" cy="313"/>
                </a:xfrm>
              </p:grpSpPr>
              <p:sp>
                <p:nvSpPr>
                  <p:cNvPr id="147496" name="Line 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083" y="2226"/>
                    <a:ext cx="18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7" name="Line 41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5285" y="2342"/>
                    <a:ext cx="18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8" name="Line 42"/>
                  <p:cNvSpPr>
                    <a:spLocks noChangeAspect="1" noChangeShapeType="1"/>
                  </p:cNvSpPr>
                  <p:nvPr/>
                </p:nvSpPr>
                <p:spPr bwMode="auto">
                  <a:xfrm rot="445304">
                    <a:off x="4859" y="2209"/>
                    <a:ext cx="864" cy="18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5" name="Group 43"/>
            <p:cNvGrpSpPr>
              <a:grpSpLocks noChangeAspect="1"/>
            </p:cNvGrpSpPr>
            <p:nvPr/>
          </p:nvGrpSpPr>
          <p:grpSpPr bwMode="auto">
            <a:xfrm>
              <a:off x="8541" y="8847"/>
              <a:ext cx="1719" cy="5503"/>
              <a:chOff x="8541" y="8847"/>
              <a:chExt cx="1719" cy="5503"/>
            </a:xfrm>
          </p:grpSpPr>
          <p:grpSp>
            <p:nvGrpSpPr>
              <p:cNvPr id="16" name="Group 44"/>
              <p:cNvGrpSpPr>
                <a:grpSpLocks noChangeAspect="1"/>
              </p:cNvGrpSpPr>
              <p:nvPr/>
            </p:nvGrpSpPr>
            <p:grpSpPr bwMode="auto">
              <a:xfrm>
                <a:off x="8541" y="8847"/>
                <a:ext cx="1719" cy="1183"/>
                <a:chOff x="9360" y="8847"/>
                <a:chExt cx="900" cy="1183"/>
              </a:xfrm>
            </p:grpSpPr>
            <p:sp>
              <p:nvSpPr>
                <p:cNvPr id="14750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8847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0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9207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0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9567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50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9927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10287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50"/>
              <p:cNvGrpSpPr>
                <a:grpSpLocks noChangeAspect="1"/>
              </p:cNvGrpSpPr>
              <p:nvPr/>
            </p:nvGrpSpPr>
            <p:grpSpPr bwMode="auto">
              <a:xfrm>
                <a:off x="9360" y="10647"/>
                <a:ext cx="900" cy="1903"/>
                <a:chOff x="9360" y="10084"/>
                <a:chExt cx="900" cy="1903"/>
              </a:xfrm>
            </p:grpSpPr>
            <p:sp>
              <p:nvSpPr>
                <p:cNvPr id="14750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0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0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1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1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6"/>
              <p:cNvGrpSpPr>
                <a:grpSpLocks noChangeAspect="1"/>
              </p:cNvGrpSpPr>
              <p:nvPr/>
            </p:nvGrpSpPr>
            <p:grpSpPr bwMode="auto">
              <a:xfrm>
                <a:off x="9360" y="12447"/>
                <a:ext cx="900" cy="1903"/>
                <a:chOff x="9360" y="10084"/>
                <a:chExt cx="900" cy="1903"/>
              </a:xfrm>
            </p:grpSpPr>
            <p:sp>
              <p:nvSpPr>
                <p:cNvPr id="14751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1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1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1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1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62"/>
            <p:cNvGrpSpPr>
              <a:grpSpLocks noChangeAspect="1"/>
            </p:cNvGrpSpPr>
            <p:nvPr/>
          </p:nvGrpSpPr>
          <p:grpSpPr bwMode="auto">
            <a:xfrm flipV="1">
              <a:off x="6741" y="8775"/>
              <a:ext cx="900" cy="5503"/>
              <a:chOff x="9360" y="8644"/>
              <a:chExt cx="900" cy="5503"/>
            </a:xfrm>
          </p:grpSpPr>
          <p:grpSp>
            <p:nvGrpSpPr>
              <p:cNvPr id="20" name="Group 63"/>
              <p:cNvGrpSpPr>
                <a:grpSpLocks noChangeAspect="1"/>
              </p:cNvGrpSpPr>
              <p:nvPr/>
            </p:nvGrpSpPr>
            <p:grpSpPr bwMode="auto">
              <a:xfrm>
                <a:off x="9360" y="8644"/>
                <a:ext cx="900" cy="1903"/>
                <a:chOff x="9360" y="10084"/>
                <a:chExt cx="900" cy="1903"/>
              </a:xfrm>
            </p:grpSpPr>
            <p:sp>
              <p:nvSpPr>
                <p:cNvPr id="14752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2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2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2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2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69"/>
              <p:cNvGrpSpPr>
                <a:grpSpLocks noChangeAspect="1"/>
              </p:cNvGrpSpPr>
              <p:nvPr/>
            </p:nvGrpSpPr>
            <p:grpSpPr bwMode="auto">
              <a:xfrm>
                <a:off x="9360" y="10444"/>
                <a:ext cx="900" cy="1903"/>
                <a:chOff x="9360" y="10084"/>
                <a:chExt cx="900" cy="1903"/>
              </a:xfrm>
            </p:grpSpPr>
            <p:sp>
              <p:nvSpPr>
                <p:cNvPr id="14752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2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2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2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3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75"/>
              <p:cNvGrpSpPr>
                <a:grpSpLocks noChangeAspect="1"/>
              </p:cNvGrpSpPr>
              <p:nvPr/>
            </p:nvGrpSpPr>
            <p:grpSpPr bwMode="auto">
              <a:xfrm>
                <a:off x="9360" y="12244"/>
                <a:ext cx="900" cy="1903"/>
                <a:chOff x="9360" y="10084"/>
                <a:chExt cx="900" cy="1903"/>
              </a:xfrm>
            </p:grpSpPr>
            <p:sp>
              <p:nvSpPr>
                <p:cNvPr id="14753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3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3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3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3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sz="3200" b="1"/>
              <a:t>POINTS TO REMEMBER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5410200"/>
            <a:ext cx="7848600" cy="83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b="1">
              <a:latin typeface="Times New Roman" pitchFamily="18" charset="0"/>
            </a:endParaRPr>
          </a:p>
        </p:txBody>
      </p:sp>
      <p:pic>
        <p:nvPicPr>
          <p:cNvPr id="65839" name="Picture 303" descr="Curve%20ramp%20with%20high%20sid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143000"/>
            <a:ext cx="4800600" cy="3025775"/>
          </a:xfrm>
          <a:noFill/>
          <a:ln/>
        </p:spPr>
      </p:pic>
      <p:sp>
        <p:nvSpPr>
          <p:cNvPr id="65842" name="Rectangle 306"/>
          <p:cNvSpPr>
            <a:spLocks noChangeArrowheads="1"/>
          </p:cNvSpPr>
          <p:nvPr/>
        </p:nvSpPr>
        <p:spPr bwMode="auto">
          <a:xfrm>
            <a:off x="685800" y="4343400"/>
            <a:ext cx="81534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 Spread salt on high side of banked curves.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b="1"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 Adjust spinner setting to correct for wind velocity and 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PLOWING TIPS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96200" cy="4373563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Never drive faster than speed limit.</a:t>
            </a:r>
          </a:p>
          <a:p>
            <a:endParaRPr lang="en-US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Use a lower gear than normal driving.</a:t>
            </a:r>
          </a:p>
          <a:p>
            <a:endParaRPr lang="en-US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Use extra care plowing curves.</a:t>
            </a:r>
          </a:p>
          <a:p>
            <a:endParaRPr lang="en-US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Plow with direction of traffic.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PLOWING TIPS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latin typeface="Times New Roman" pitchFamily="18" charset="0"/>
              </a:rPr>
              <a:t>Do not block radiator with plow when traveling.</a:t>
            </a:r>
          </a:p>
          <a:p>
            <a:pPr>
              <a:lnSpc>
                <a:spcPct val="9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Times New Roman" pitchFamily="18" charset="0"/>
              </a:rPr>
              <a:t>Plow from centerline out to shoulder.</a:t>
            </a:r>
          </a:p>
          <a:p>
            <a:pPr>
              <a:lnSpc>
                <a:spcPct val="9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Times New Roman" pitchFamily="18" charset="0"/>
              </a:rPr>
              <a:t>Plow towards low side of ramps or curves.</a:t>
            </a:r>
          </a:p>
          <a:p>
            <a:pPr>
              <a:lnSpc>
                <a:spcPct val="9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Times New Roman" pitchFamily="18" charset="0"/>
              </a:rPr>
              <a:t>Plow away from wind when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PLOWING TIPS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525963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Raise blade before making sharp turns.</a:t>
            </a:r>
          </a:p>
          <a:p>
            <a:endParaRPr lang="en-US" sz="28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Don’t leave windrow across an intersection.</a:t>
            </a:r>
          </a:p>
          <a:p>
            <a:endParaRPr lang="en-US" sz="28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Know your turn around points.</a:t>
            </a:r>
          </a:p>
          <a:p>
            <a:endParaRPr lang="en-US" sz="28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Refuel with meal breaks or reloading.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SINGLE VEHICLE PLOWING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609600"/>
          </a:xfrm>
        </p:spPr>
        <p:txBody>
          <a:bodyPr/>
          <a:lstStyle/>
          <a:p>
            <a:pPr algn="ctr">
              <a:buFontTx/>
              <a:buNone/>
            </a:pPr>
            <a:endParaRPr lang="en-US" sz="2400" b="1"/>
          </a:p>
          <a:p>
            <a:endParaRPr lang="en-US" sz="2400" b="1"/>
          </a:p>
        </p:txBody>
      </p:sp>
      <p:sp>
        <p:nvSpPr>
          <p:cNvPr id="69719" name="Rectangle 87"/>
          <p:cNvSpPr>
            <a:spLocks noGrp="1" noChangeArrowheads="1"/>
          </p:cNvSpPr>
          <p:nvPr>
            <p:ph sz="half" idx="2"/>
          </p:nvPr>
        </p:nvSpPr>
        <p:spPr>
          <a:xfrm>
            <a:off x="457200" y="2438400"/>
            <a:ext cx="3962400" cy="3687763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Plow lane in one direction and drop salt behind truck.</a:t>
            </a:r>
          </a:p>
          <a:p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029200" y="1905000"/>
            <a:ext cx="2833688" cy="4610100"/>
            <a:chOff x="6741" y="2284"/>
            <a:chExt cx="3542" cy="5760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6741" y="2284"/>
              <a:ext cx="3542" cy="5760"/>
              <a:chOff x="6741" y="2704"/>
              <a:chExt cx="3542" cy="6840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6741" y="2704"/>
                <a:ext cx="3542" cy="6840"/>
                <a:chOff x="6741" y="2344"/>
                <a:chExt cx="3542" cy="6840"/>
              </a:xfrm>
            </p:grpSpPr>
            <p:sp>
              <p:nvSpPr>
                <p:cNvPr id="69639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6741" y="2344"/>
                  <a:ext cx="3542" cy="68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0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8453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1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8568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2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7272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3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9734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644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9081" y="8284"/>
                <a:ext cx="180" cy="54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5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7821" y="8284"/>
                <a:ext cx="180" cy="54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 noChangeAspect="1"/>
            </p:cNvGrpSpPr>
            <p:nvPr/>
          </p:nvGrpSpPr>
          <p:grpSpPr bwMode="auto">
            <a:xfrm>
              <a:off x="8424" y="3724"/>
              <a:ext cx="926" cy="2498"/>
              <a:chOff x="8424" y="3604"/>
              <a:chExt cx="926" cy="2498"/>
            </a:xfrm>
          </p:grpSpPr>
          <p:sp>
            <p:nvSpPr>
              <p:cNvPr id="69647" name="AutoShape 15"/>
              <p:cNvSpPr>
                <a:spLocks noChangeAspect="1" noChangeArrowheads="1"/>
              </p:cNvSpPr>
              <p:nvPr/>
            </p:nvSpPr>
            <p:spPr bwMode="auto">
              <a:xfrm rot="-1634400">
                <a:off x="8424" y="5624"/>
                <a:ext cx="753" cy="47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16"/>
              <p:cNvGrpSpPr>
                <a:grpSpLocks noChangeAspect="1"/>
              </p:cNvGrpSpPr>
              <p:nvPr/>
            </p:nvGrpSpPr>
            <p:grpSpPr bwMode="auto">
              <a:xfrm>
                <a:off x="8486" y="3604"/>
                <a:ext cx="864" cy="2051"/>
                <a:chOff x="4859" y="2209"/>
                <a:chExt cx="864" cy="2051"/>
              </a:xfrm>
            </p:grpSpPr>
            <p:grpSp>
              <p:nvGrpSpPr>
                <p:cNvPr id="7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4894" y="2524"/>
                  <a:ext cx="720" cy="1736"/>
                  <a:chOff x="8737" y="4684"/>
                  <a:chExt cx="720" cy="1736"/>
                </a:xfrm>
              </p:grpSpPr>
              <p:grpSp>
                <p:nvGrpSpPr>
                  <p:cNvPr id="8" name="Group 1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737" y="4684"/>
                    <a:ext cx="720" cy="1736"/>
                    <a:chOff x="2421" y="5906"/>
                    <a:chExt cx="720" cy="1736"/>
                  </a:xfrm>
                </p:grpSpPr>
                <p:sp>
                  <p:nvSpPr>
                    <p:cNvPr id="69651" name="AutoShape 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20" y="7498"/>
                      <a:ext cx="144" cy="144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" name="Group 2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1" y="7384"/>
                      <a:ext cx="720" cy="144"/>
                      <a:chOff x="2421" y="7384"/>
                      <a:chExt cx="720" cy="144"/>
                    </a:xfrm>
                  </p:grpSpPr>
                  <p:sp>
                    <p:nvSpPr>
                      <p:cNvPr id="69653" name="Rectangle 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1" y="7384"/>
                        <a:ext cx="720" cy="1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0" name="Group 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48" y="7409"/>
                        <a:ext cx="661" cy="72"/>
                        <a:chOff x="2421" y="7564"/>
                        <a:chExt cx="661" cy="72"/>
                      </a:xfrm>
                    </p:grpSpPr>
                    <p:grpSp>
                      <p:nvGrpSpPr>
                        <p:cNvPr id="11" name="Group 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7564"/>
                          <a:ext cx="437" cy="72"/>
                          <a:chOff x="4041" y="7744"/>
                          <a:chExt cx="437" cy="72"/>
                        </a:xfrm>
                      </p:grpSpPr>
                      <p:sp>
                        <p:nvSpPr>
                          <p:cNvPr id="69656" name="AutoShape 2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118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9657" name="AutoShape 2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041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9658" name="AutoShape 2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190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9659" name="AutoShape 2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262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9660" name="AutoShape 2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334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69661" name="AutoShape 2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406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9662" name="AutoShape 3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2938" y="756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63" name="AutoShape 3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2866" y="756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64" name="AutoShape 3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3010" y="756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" name="Group 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1" y="5906"/>
                      <a:ext cx="720" cy="1478"/>
                      <a:chOff x="2421" y="5906"/>
                      <a:chExt cx="720" cy="1478"/>
                    </a:xfrm>
                  </p:grpSpPr>
                  <p:sp>
                    <p:nvSpPr>
                      <p:cNvPr id="69666" name="Rectangle 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5906"/>
                        <a:ext cx="540" cy="360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" name="Group 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6304"/>
                        <a:ext cx="720" cy="1080"/>
                        <a:chOff x="2421" y="6304"/>
                        <a:chExt cx="720" cy="1080"/>
                      </a:xfrm>
                    </p:grpSpPr>
                    <p:sp>
                      <p:nvSpPr>
                        <p:cNvPr id="69668" name="Rectangle 3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6304"/>
                          <a:ext cx="720" cy="10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69" name="Rectangle 3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48" y="6335"/>
                          <a:ext cx="662" cy="102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69670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762" y="5044"/>
                    <a:ext cx="662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4859" y="2209"/>
                  <a:ext cx="864" cy="313"/>
                  <a:chOff x="4859" y="2209"/>
                  <a:chExt cx="864" cy="313"/>
                </a:xfrm>
              </p:grpSpPr>
              <p:sp>
                <p:nvSpPr>
                  <p:cNvPr id="69672" name="Line 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083" y="2226"/>
                    <a:ext cx="18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3" name="Line 41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5285" y="2342"/>
                    <a:ext cx="18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4" name="Line 42"/>
                  <p:cNvSpPr>
                    <a:spLocks noChangeAspect="1" noChangeShapeType="1"/>
                  </p:cNvSpPr>
                  <p:nvPr/>
                </p:nvSpPr>
                <p:spPr bwMode="auto">
                  <a:xfrm rot="445304">
                    <a:off x="4859" y="2209"/>
                    <a:ext cx="864" cy="18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5" name="Group 43"/>
            <p:cNvGrpSpPr>
              <a:grpSpLocks noChangeAspect="1"/>
            </p:cNvGrpSpPr>
            <p:nvPr/>
          </p:nvGrpSpPr>
          <p:grpSpPr bwMode="auto">
            <a:xfrm flipV="1">
              <a:off x="6741" y="2404"/>
              <a:ext cx="1719" cy="5503"/>
              <a:chOff x="9360" y="8644"/>
              <a:chExt cx="900" cy="5503"/>
            </a:xfrm>
          </p:grpSpPr>
          <p:grpSp>
            <p:nvGrpSpPr>
              <p:cNvPr id="16" name="Group 44"/>
              <p:cNvGrpSpPr>
                <a:grpSpLocks noChangeAspect="1"/>
              </p:cNvGrpSpPr>
              <p:nvPr/>
            </p:nvGrpSpPr>
            <p:grpSpPr bwMode="auto">
              <a:xfrm>
                <a:off x="9360" y="8644"/>
                <a:ext cx="900" cy="1903"/>
                <a:chOff x="9360" y="10084"/>
                <a:chExt cx="900" cy="1903"/>
              </a:xfrm>
            </p:grpSpPr>
            <p:sp>
              <p:nvSpPr>
                <p:cNvPr id="6967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7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7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8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8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50"/>
              <p:cNvGrpSpPr>
                <a:grpSpLocks noChangeAspect="1"/>
              </p:cNvGrpSpPr>
              <p:nvPr/>
            </p:nvGrpSpPr>
            <p:grpSpPr bwMode="auto">
              <a:xfrm>
                <a:off x="9360" y="10444"/>
                <a:ext cx="900" cy="1903"/>
                <a:chOff x="9360" y="10084"/>
                <a:chExt cx="900" cy="1903"/>
              </a:xfrm>
            </p:grpSpPr>
            <p:sp>
              <p:nvSpPr>
                <p:cNvPr id="6968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8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8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8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8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6"/>
              <p:cNvGrpSpPr>
                <a:grpSpLocks noChangeAspect="1"/>
              </p:cNvGrpSpPr>
              <p:nvPr/>
            </p:nvGrpSpPr>
            <p:grpSpPr bwMode="auto">
              <a:xfrm>
                <a:off x="9360" y="12244"/>
                <a:ext cx="900" cy="1903"/>
                <a:chOff x="9360" y="10084"/>
                <a:chExt cx="900" cy="1903"/>
              </a:xfrm>
            </p:grpSpPr>
            <p:sp>
              <p:nvSpPr>
                <p:cNvPr id="6968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62"/>
            <p:cNvGrpSpPr>
              <a:grpSpLocks noChangeAspect="1"/>
            </p:cNvGrpSpPr>
            <p:nvPr/>
          </p:nvGrpSpPr>
          <p:grpSpPr bwMode="auto">
            <a:xfrm>
              <a:off x="9360" y="2464"/>
              <a:ext cx="900" cy="5503"/>
              <a:chOff x="9360" y="8644"/>
              <a:chExt cx="900" cy="5503"/>
            </a:xfrm>
          </p:grpSpPr>
          <p:grpSp>
            <p:nvGrpSpPr>
              <p:cNvPr id="20" name="Group 63"/>
              <p:cNvGrpSpPr>
                <a:grpSpLocks noChangeAspect="1"/>
              </p:cNvGrpSpPr>
              <p:nvPr/>
            </p:nvGrpSpPr>
            <p:grpSpPr bwMode="auto">
              <a:xfrm>
                <a:off x="9360" y="8644"/>
                <a:ext cx="900" cy="1903"/>
                <a:chOff x="9360" y="10084"/>
                <a:chExt cx="900" cy="1903"/>
              </a:xfrm>
            </p:grpSpPr>
            <p:sp>
              <p:nvSpPr>
                <p:cNvPr id="6969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0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69"/>
              <p:cNvGrpSpPr>
                <a:grpSpLocks noChangeAspect="1"/>
              </p:cNvGrpSpPr>
              <p:nvPr/>
            </p:nvGrpSpPr>
            <p:grpSpPr bwMode="auto">
              <a:xfrm>
                <a:off x="9360" y="10444"/>
                <a:ext cx="900" cy="1903"/>
                <a:chOff x="9360" y="10084"/>
                <a:chExt cx="900" cy="1903"/>
              </a:xfrm>
            </p:grpSpPr>
            <p:sp>
              <p:nvSpPr>
                <p:cNvPr id="6970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0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0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0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0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75"/>
              <p:cNvGrpSpPr>
                <a:grpSpLocks noChangeAspect="1"/>
              </p:cNvGrpSpPr>
              <p:nvPr/>
            </p:nvGrpSpPr>
            <p:grpSpPr bwMode="auto">
              <a:xfrm>
                <a:off x="9360" y="12244"/>
                <a:ext cx="900" cy="1903"/>
                <a:chOff x="9360" y="10084"/>
                <a:chExt cx="900" cy="1903"/>
              </a:xfrm>
            </p:grpSpPr>
            <p:sp>
              <p:nvSpPr>
                <p:cNvPr id="6970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0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1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1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1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81"/>
            <p:cNvGrpSpPr>
              <a:grpSpLocks noChangeAspect="1"/>
            </p:cNvGrpSpPr>
            <p:nvPr/>
          </p:nvGrpSpPr>
          <p:grpSpPr bwMode="auto">
            <a:xfrm>
              <a:off x="8541" y="2464"/>
              <a:ext cx="900" cy="1183"/>
              <a:chOff x="8541" y="8824"/>
              <a:chExt cx="900" cy="1183"/>
            </a:xfrm>
          </p:grpSpPr>
          <p:sp>
            <p:nvSpPr>
              <p:cNvPr id="6971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8541" y="8824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8541" y="9184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6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8541" y="9544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SINGLE VEHICLE PLOWING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4267200" cy="3992563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Plow lane in one direction, turn at end of route, plow lane in opposite direction and salt both lanes.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 rot="-10800000">
            <a:off x="5029200" y="1524000"/>
            <a:ext cx="2816225" cy="4579938"/>
            <a:chOff x="6741" y="8644"/>
            <a:chExt cx="3542" cy="5760"/>
          </a:xfrm>
        </p:grpSpPr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6741" y="8644"/>
              <a:ext cx="3542" cy="5760"/>
              <a:chOff x="6741" y="2704"/>
              <a:chExt cx="3542" cy="6840"/>
            </a:xfrm>
          </p:grpSpPr>
          <p:grpSp>
            <p:nvGrpSpPr>
              <p:cNvPr id="4" name="Group 8"/>
              <p:cNvGrpSpPr>
                <a:grpSpLocks noChangeAspect="1"/>
              </p:cNvGrpSpPr>
              <p:nvPr/>
            </p:nvGrpSpPr>
            <p:grpSpPr bwMode="auto">
              <a:xfrm>
                <a:off x="6741" y="2704"/>
                <a:ext cx="3542" cy="6840"/>
                <a:chOff x="6741" y="2344"/>
                <a:chExt cx="3542" cy="6840"/>
              </a:xfrm>
            </p:grpSpPr>
            <p:sp>
              <p:nvSpPr>
                <p:cNvPr id="73737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6741" y="2344"/>
                  <a:ext cx="3542" cy="68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38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8453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39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8568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40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7272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41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734" y="2344"/>
                  <a:ext cx="58" cy="68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742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9081" y="8284"/>
                <a:ext cx="180" cy="54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7821" y="8284"/>
                <a:ext cx="180" cy="54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 noChangeAspect="1"/>
            </p:cNvGrpSpPr>
            <p:nvPr/>
          </p:nvGrpSpPr>
          <p:grpSpPr bwMode="auto">
            <a:xfrm>
              <a:off x="7848" y="10084"/>
              <a:ext cx="1502" cy="2566"/>
              <a:chOff x="4221" y="2209"/>
              <a:chExt cx="1502" cy="2566"/>
            </a:xfrm>
          </p:grpSpPr>
          <p:sp>
            <p:nvSpPr>
              <p:cNvPr id="73745" name="AutoShape 17"/>
              <p:cNvSpPr>
                <a:spLocks noChangeAspect="1" noChangeArrowheads="1"/>
              </p:cNvSpPr>
              <p:nvPr/>
            </p:nvSpPr>
            <p:spPr bwMode="auto">
              <a:xfrm rot="1667815">
                <a:off x="4221" y="4235"/>
                <a:ext cx="1440" cy="54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18"/>
              <p:cNvGrpSpPr>
                <a:grpSpLocks noChangeAspect="1"/>
              </p:cNvGrpSpPr>
              <p:nvPr/>
            </p:nvGrpSpPr>
            <p:grpSpPr bwMode="auto">
              <a:xfrm>
                <a:off x="4859" y="2209"/>
                <a:ext cx="864" cy="2051"/>
                <a:chOff x="4859" y="2209"/>
                <a:chExt cx="864" cy="2051"/>
              </a:xfrm>
            </p:grpSpPr>
            <p:grpSp>
              <p:nvGrpSpPr>
                <p:cNvPr id="7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4894" y="2524"/>
                  <a:ext cx="720" cy="1736"/>
                  <a:chOff x="8737" y="4684"/>
                  <a:chExt cx="720" cy="1736"/>
                </a:xfrm>
              </p:grpSpPr>
              <p:grpSp>
                <p:nvGrpSpPr>
                  <p:cNvPr id="8" name="Group 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737" y="4684"/>
                    <a:ext cx="720" cy="1736"/>
                    <a:chOff x="2421" y="5906"/>
                    <a:chExt cx="720" cy="1736"/>
                  </a:xfrm>
                </p:grpSpPr>
                <p:sp>
                  <p:nvSpPr>
                    <p:cNvPr id="73749" name="AutoShape 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20" y="7498"/>
                      <a:ext cx="144" cy="144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" name="Group 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1" y="7384"/>
                      <a:ext cx="720" cy="144"/>
                      <a:chOff x="2421" y="7384"/>
                      <a:chExt cx="720" cy="144"/>
                    </a:xfrm>
                  </p:grpSpPr>
                  <p:sp>
                    <p:nvSpPr>
                      <p:cNvPr id="73751" name="Rectangle 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1" y="7384"/>
                        <a:ext cx="720" cy="1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0" name="Group 2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48" y="7409"/>
                        <a:ext cx="661" cy="72"/>
                        <a:chOff x="2421" y="7564"/>
                        <a:chExt cx="661" cy="72"/>
                      </a:xfrm>
                    </p:grpSpPr>
                    <p:grpSp>
                      <p:nvGrpSpPr>
                        <p:cNvPr id="11" name="Group 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7564"/>
                          <a:ext cx="437" cy="72"/>
                          <a:chOff x="4041" y="7744"/>
                          <a:chExt cx="437" cy="72"/>
                        </a:xfrm>
                      </p:grpSpPr>
                      <p:sp>
                        <p:nvSpPr>
                          <p:cNvPr id="73754" name="AutoShape 2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118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3755" name="AutoShape 2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041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3756" name="AutoShape 2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190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3757" name="AutoShape 2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262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3758" name="AutoShape 3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334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3759" name="AutoShape 3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4406" y="774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3760" name="AutoShape 3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2938" y="756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761" name="AutoShape 3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2866" y="756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762" name="AutoShape 3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5400000">
                          <a:off x="3010" y="7564"/>
                          <a:ext cx="72" cy="72"/>
                        </a:xfrm>
                        <a:prstGeom prst="flowChartCollate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2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21" y="5906"/>
                      <a:ext cx="720" cy="1478"/>
                      <a:chOff x="2421" y="5906"/>
                      <a:chExt cx="720" cy="1478"/>
                    </a:xfrm>
                  </p:grpSpPr>
                  <p:sp>
                    <p:nvSpPr>
                      <p:cNvPr id="73764" name="Rectangle 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5906"/>
                        <a:ext cx="540" cy="360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" name="Group 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6304"/>
                        <a:ext cx="720" cy="1080"/>
                        <a:chOff x="2421" y="6304"/>
                        <a:chExt cx="720" cy="1080"/>
                      </a:xfrm>
                    </p:grpSpPr>
                    <p:sp>
                      <p:nvSpPr>
                        <p:cNvPr id="73766" name="Rectangle 3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6304"/>
                          <a:ext cx="720" cy="10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767" name="Rectangle 3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48" y="6335"/>
                          <a:ext cx="662" cy="102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73768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762" y="5044"/>
                    <a:ext cx="662" cy="28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4859" y="2209"/>
                  <a:ext cx="864" cy="313"/>
                  <a:chOff x="4859" y="2209"/>
                  <a:chExt cx="864" cy="313"/>
                </a:xfrm>
              </p:grpSpPr>
              <p:sp>
                <p:nvSpPr>
                  <p:cNvPr id="73770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083" y="2226"/>
                    <a:ext cx="18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71" name="Line 43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5285" y="2342"/>
                    <a:ext cx="18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72" name="Line 44"/>
                  <p:cNvSpPr>
                    <a:spLocks noChangeAspect="1" noChangeShapeType="1"/>
                  </p:cNvSpPr>
                  <p:nvPr/>
                </p:nvSpPr>
                <p:spPr bwMode="auto">
                  <a:xfrm rot="445304">
                    <a:off x="4859" y="2209"/>
                    <a:ext cx="864" cy="18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5" name="Group 45"/>
            <p:cNvGrpSpPr>
              <a:grpSpLocks noChangeAspect="1"/>
            </p:cNvGrpSpPr>
            <p:nvPr/>
          </p:nvGrpSpPr>
          <p:grpSpPr bwMode="auto">
            <a:xfrm>
              <a:off x="8541" y="8847"/>
              <a:ext cx="1719" cy="5503"/>
              <a:chOff x="8541" y="8847"/>
              <a:chExt cx="1719" cy="5503"/>
            </a:xfrm>
          </p:grpSpPr>
          <p:grpSp>
            <p:nvGrpSpPr>
              <p:cNvPr id="16" name="Group 46"/>
              <p:cNvGrpSpPr>
                <a:grpSpLocks noChangeAspect="1"/>
              </p:cNvGrpSpPr>
              <p:nvPr/>
            </p:nvGrpSpPr>
            <p:grpSpPr bwMode="auto">
              <a:xfrm>
                <a:off x="8541" y="8847"/>
                <a:ext cx="1719" cy="1183"/>
                <a:chOff x="9360" y="8847"/>
                <a:chExt cx="900" cy="1183"/>
              </a:xfrm>
            </p:grpSpPr>
            <p:sp>
              <p:nvSpPr>
                <p:cNvPr id="7377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8847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7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9207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7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9567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778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9927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360" y="10287"/>
                <a:ext cx="900" cy="46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52"/>
              <p:cNvGrpSpPr>
                <a:grpSpLocks noChangeAspect="1"/>
              </p:cNvGrpSpPr>
              <p:nvPr/>
            </p:nvGrpSpPr>
            <p:grpSpPr bwMode="auto">
              <a:xfrm>
                <a:off x="9360" y="10647"/>
                <a:ext cx="900" cy="1903"/>
                <a:chOff x="9360" y="10084"/>
                <a:chExt cx="900" cy="1903"/>
              </a:xfrm>
            </p:grpSpPr>
            <p:sp>
              <p:nvSpPr>
                <p:cNvPr id="7378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8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8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8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8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8"/>
              <p:cNvGrpSpPr>
                <a:grpSpLocks noChangeAspect="1"/>
              </p:cNvGrpSpPr>
              <p:nvPr/>
            </p:nvGrpSpPr>
            <p:grpSpPr bwMode="auto">
              <a:xfrm>
                <a:off x="9360" y="12447"/>
                <a:ext cx="900" cy="1903"/>
                <a:chOff x="9360" y="10084"/>
                <a:chExt cx="900" cy="1903"/>
              </a:xfrm>
            </p:grpSpPr>
            <p:sp>
              <p:nvSpPr>
                <p:cNvPr id="7378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8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8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9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9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64"/>
            <p:cNvGrpSpPr>
              <a:grpSpLocks noChangeAspect="1"/>
            </p:cNvGrpSpPr>
            <p:nvPr/>
          </p:nvGrpSpPr>
          <p:grpSpPr bwMode="auto">
            <a:xfrm flipV="1">
              <a:off x="6741" y="8775"/>
              <a:ext cx="900" cy="5503"/>
              <a:chOff x="9360" y="8644"/>
              <a:chExt cx="900" cy="5503"/>
            </a:xfrm>
          </p:grpSpPr>
          <p:grpSp>
            <p:nvGrpSpPr>
              <p:cNvPr id="20" name="Group 65"/>
              <p:cNvGrpSpPr>
                <a:grpSpLocks noChangeAspect="1"/>
              </p:cNvGrpSpPr>
              <p:nvPr/>
            </p:nvGrpSpPr>
            <p:grpSpPr bwMode="auto">
              <a:xfrm>
                <a:off x="9360" y="8644"/>
                <a:ext cx="900" cy="1903"/>
                <a:chOff x="9360" y="10084"/>
                <a:chExt cx="900" cy="1903"/>
              </a:xfrm>
            </p:grpSpPr>
            <p:sp>
              <p:nvSpPr>
                <p:cNvPr id="7379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9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9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9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9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71"/>
              <p:cNvGrpSpPr>
                <a:grpSpLocks noChangeAspect="1"/>
              </p:cNvGrpSpPr>
              <p:nvPr/>
            </p:nvGrpSpPr>
            <p:grpSpPr bwMode="auto">
              <a:xfrm>
                <a:off x="9360" y="10444"/>
                <a:ext cx="900" cy="1903"/>
                <a:chOff x="9360" y="10084"/>
                <a:chExt cx="900" cy="1903"/>
              </a:xfrm>
            </p:grpSpPr>
            <p:sp>
              <p:nvSpPr>
                <p:cNvPr id="7380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77"/>
              <p:cNvGrpSpPr>
                <a:grpSpLocks noChangeAspect="1"/>
              </p:cNvGrpSpPr>
              <p:nvPr/>
            </p:nvGrpSpPr>
            <p:grpSpPr bwMode="auto">
              <a:xfrm>
                <a:off x="9360" y="12244"/>
                <a:ext cx="900" cy="1903"/>
                <a:chOff x="9360" y="10084"/>
                <a:chExt cx="900" cy="1903"/>
              </a:xfrm>
            </p:grpSpPr>
            <p:sp>
              <p:nvSpPr>
                <p:cNvPr id="7380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0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4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08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1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1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9360" y="115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MULTI-VEHICLE PLOWING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525963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The width of the road determines how many plows are needed to clear the snow.</a:t>
            </a:r>
          </a:p>
          <a:p>
            <a:endParaRPr lang="en-US" sz="20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Minimum overlap of any “plow train” should be about 1 foot.</a:t>
            </a:r>
          </a:p>
          <a:p>
            <a:endParaRPr lang="en-US" sz="20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Distance between plow trucks should be around 150 feet.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MULTI-LANE HIGHWAYS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4267200"/>
            <a:ext cx="7239000" cy="1935163"/>
          </a:xfrm>
        </p:spPr>
        <p:txBody>
          <a:bodyPr/>
          <a:lstStyle/>
          <a:p>
            <a:r>
              <a:rPr lang="en-US" sz="2800" b="1">
                <a:latin typeface="Times New Roman" pitchFamily="18" charset="0"/>
              </a:rPr>
              <a:t>Multiple lanes traveling in both directions.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Road width determines the number of plow trucks needed.</a:t>
            </a:r>
          </a:p>
        </p:txBody>
      </p:sp>
      <p:pic>
        <p:nvPicPr>
          <p:cNvPr id="141316" name="Picture 4" descr="Multila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219200"/>
            <a:ext cx="6197600" cy="2803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MULTI-VEHICLE PLOWING</a:t>
            </a:r>
            <a:r>
              <a:rPr lang="en-US" sz="2400" b="1"/>
              <a:t/>
            </a:r>
            <a:br>
              <a:rPr lang="en-US" sz="2400" b="1"/>
            </a:br>
            <a:endParaRPr lang="en-US" sz="2400" b="1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248400" cy="4800600"/>
          </a:xfrm>
        </p:spPr>
        <p:txBody>
          <a:bodyPr/>
          <a:lstStyle/>
          <a:p>
            <a:r>
              <a:rPr lang="en-US" sz="2800" b="1">
                <a:latin typeface="Times New Roman" pitchFamily="18" charset="0"/>
              </a:rPr>
              <a:t>The deeper the snow, the more overlap needed to avoid leaving a windrow.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First truck clears 8 feet of the left traffic lane, leaving 4 feet for second truck.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Second truck overlaps 1 foot clearing 4 feet of first lane and 3 feet of second lane, leaving 9 feet for third truck.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705600" y="1219200"/>
            <a:ext cx="2174875" cy="5240338"/>
            <a:chOff x="4176" y="2164"/>
            <a:chExt cx="5085" cy="12247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4221" y="2164"/>
              <a:ext cx="5040" cy="12240"/>
              <a:chOff x="4221" y="2164"/>
              <a:chExt cx="5040" cy="12240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4221" y="2164"/>
                <a:ext cx="5040" cy="12240"/>
                <a:chOff x="4221" y="2164"/>
                <a:chExt cx="5040" cy="12240"/>
              </a:xfrm>
            </p:grpSpPr>
            <p:sp>
              <p:nvSpPr>
                <p:cNvPr id="76807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21" y="2164"/>
                  <a:ext cx="5040" cy="122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08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5041" y="2164"/>
                  <a:ext cx="45" cy="122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5924" y="2547"/>
                  <a:ext cx="0" cy="11475"/>
                  <a:chOff x="6561" y="1984"/>
                  <a:chExt cx="0" cy="7920"/>
                </a:xfrm>
              </p:grpSpPr>
              <p:sp>
                <p:nvSpPr>
                  <p:cNvPr id="76810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73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11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630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12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522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13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41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14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30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15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84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16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19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17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95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6779" y="2547"/>
                  <a:ext cx="0" cy="11475"/>
                  <a:chOff x="6561" y="1984"/>
                  <a:chExt cx="0" cy="7920"/>
                </a:xfrm>
              </p:grpSpPr>
              <p:sp>
                <p:nvSpPr>
                  <p:cNvPr id="76819" name="Line 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73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20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630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21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522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22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41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23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30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24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84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25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19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26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95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7613" y="2547"/>
                  <a:ext cx="0" cy="11475"/>
                  <a:chOff x="6561" y="1984"/>
                  <a:chExt cx="0" cy="7920"/>
                </a:xfrm>
              </p:grpSpPr>
              <p:sp>
                <p:nvSpPr>
                  <p:cNvPr id="76828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73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29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630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30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522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31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41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32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30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33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84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34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19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35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95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5440" y="10420"/>
                  <a:ext cx="2629" cy="725"/>
                  <a:chOff x="5760" y="8824"/>
                  <a:chExt cx="3321" cy="683"/>
                </a:xfrm>
              </p:grpSpPr>
              <p:sp>
                <p:nvSpPr>
                  <p:cNvPr id="76837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40" y="8824"/>
                    <a:ext cx="180" cy="683"/>
                  </a:xfrm>
                  <a:prstGeom prst="upArrow">
                    <a:avLst>
                      <a:gd name="adj1" fmla="val 50000"/>
                      <a:gd name="adj2" fmla="val 94861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38" name="AutoShape 38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760" y="8824"/>
                    <a:ext cx="180" cy="683"/>
                  </a:xfrm>
                  <a:prstGeom prst="downArrow">
                    <a:avLst>
                      <a:gd name="adj1" fmla="val 50000"/>
                      <a:gd name="adj2" fmla="val 94861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39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48" y="8824"/>
                    <a:ext cx="180" cy="683"/>
                  </a:xfrm>
                  <a:prstGeom prst="upArrow">
                    <a:avLst>
                      <a:gd name="adj1" fmla="val 50000"/>
                      <a:gd name="adj2" fmla="val 94861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840" name="AutoShap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901" y="8824"/>
                    <a:ext cx="180" cy="683"/>
                  </a:xfrm>
                  <a:prstGeom prst="upArrow">
                    <a:avLst>
                      <a:gd name="adj1" fmla="val 50000"/>
                      <a:gd name="adj2" fmla="val 94861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6841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8438" y="2164"/>
                  <a:ext cx="29" cy="122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2"/>
              <p:cNvGrpSpPr>
                <a:grpSpLocks noChangeAspect="1"/>
              </p:cNvGrpSpPr>
              <p:nvPr/>
            </p:nvGrpSpPr>
            <p:grpSpPr bwMode="auto">
              <a:xfrm>
                <a:off x="5121" y="2344"/>
                <a:ext cx="3346" cy="11451"/>
                <a:chOff x="5121" y="2344"/>
                <a:chExt cx="3346" cy="11451"/>
              </a:xfrm>
            </p:grpSpPr>
            <p:grpSp>
              <p:nvGrpSpPr>
                <p:cNvPr id="10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7243" y="11704"/>
                  <a:ext cx="1224" cy="2091"/>
                  <a:chOff x="4221" y="2209"/>
                  <a:chExt cx="1502" cy="2566"/>
                </a:xfrm>
              </p:grpSpPr>
              <p:sp>
                <p:nvSpPr>
                  <p:cNvPr id="76844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 rot="1667815">
                    <a:off x="4221" y="4235"/>
                    <a:ext cx="1440" cy="5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" name="Group 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2051"/>
                    <a:chOff x="4859" y="2209"/>
                    <a:chExt cx="864" cy="2051"/>
                  </a:xfrm>
                </p:grpSpPr>
                <p:grpSp>
                  <p:nvGrpSpPr>
                    <p:cNvPr id="12" name="Group 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94" y="2524"/>
                      <a:ext cx="720" cy="1736"/>
                      <a:chOff x="8737" y="4684"/>
                      <a:chExt cx="720" cy="1736"/>
                    </a:xfrm>
                  </p:grpSpPr>
                  <p:grpSp>
                    <p:nvGrpSpPr>
                      <p:cNvPr id="13" name="Group 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737" y="4684"/>
                        <a:ext cx="720" cy="1736"/>
                        <a:chOff x="2421" y="5906"/>
                        <a:chExt cx="720" cy="1736"/>
                      </a:xfrm>
                    </p:grpSpPr>
                    <p:sp>
                      <p:nvSpPr>
                        <p:cNvPr id="76848" name="AutoShape 4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7498"/>
                          <a:ext cx="144" cy="144"/>
                        </a:xfrm>
                        <a:prstGeom prst="sun">
                          <a:avLst>
                            <a:gd name="adj" fmla="val 25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4" name="Group 4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7384"/>
                          <a:ext cx="720" cy="144"/>
                          <a:chOff x="2421" y="7384"/>
                          <a:chExt cx="720" cy="144"/>
                        </a:xfrm>
                      </p:grpSpPr>
                      <p:sp>
                        <p:nvSpPr>
                          <p:cNvPr id="76850" name="Rectangle 5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7384"/>
                            <a:ext cx="720" cy="144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5" name="Group 51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48" y="7409"/>
                            <a:ext cx="661" cy="72"/>
                            <a:chOff x="2421" y="7564"/>
                            <a:chExt cx="661" cy="72"/>
                          </a:xfrm>
                        </p:grpSpPr>
                        <p:grpSp>
                          <p:nvGrpSpPr>
                            <p:cNvPr id="16" name="Group 5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421" y="7564"/>
                              <a:ext cx="437" cy="72"/>
                              <a:chOff x="4041" y="7744"/>
                              <a:chExt cx="437" cy="72"/>
                            </a:xfrm>
                          </p:grpSpPr>
                          <p:sp>
                            <p:nvSpPr>
                              <p:cNvPr id="76853" name="AutoShape 53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854" name="AutoShape 5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041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855" name="AutoShape 5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90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856" name="AutoShape 5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262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857" name="AutoShape 5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334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858" name="AutoShape 58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406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76859" name="AutoShape 5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938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860" name="AutoShape 6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866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861" name="AutoShape 6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3010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17" name="Group 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5906"/>
                          <a:ext cx="720" cy="1478"/>
                          <a:chOff x="2421" y="5906"/>
                          <a:chExt cx="720" cy="1478"/>
                        </a:xfrm>
                      </p:grpSpPr>
                      <p:sp>
                        <p:nvSpPr>
                          <p:cNvPr id="76863" name="Rectangle 6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520" y="5906"/>
                            <a:ext cx="540" cy="36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8" name="Group 6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6304"/>
                            <a:ext cx="720" cy="1080"/>
                            <a:chOff x="2421" y="6304"/>
                            <a:chExt cx="720" cy="1080"/>
                          </a:xfrm>
                        </p:grpSpPr>
                        <p:sp>
                          <p:nvSpPr>
                            <p:cNvPr id="76865" name="Rectangle 6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21" y="6304"/>
                              <a:ext cx="720" cy="1080"/>
                            </a:xfrm>
                            <a:prstGeom prst="rect">
                              <a:avLst/>
                            </a:prstGeom>
                            <a:solidFill>
                              <a:srgbClr val="C0C0C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866" name="Rectangle 6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48" y="6335"/>
                              <a:ext cx="662" cy="1022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76867" name="Rectangle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62" y="5044"/>
                        <a:ext cx="662" cy="2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" name="Group 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59" y="2209"/>
                      <a:ext cx="864" cy="313"/>
                      <a:chOff x="4859" y="2209"/>
                      <a:chExt cx="864" cy="313"/>
                    </a:xfrm>
                  </p:grpSpPr>
                  <p:sp>
                    <p:nvSpPr>
                      <p:cNvPr id="76869" name="Line 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83" y="2226"/>
                        <a:ext cx="180" cy="28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6870" name="Line 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5285" y="2342"/>
                        <a:ext cx="180" cy="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6871" name="Line 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445304">
                        <a:off x="4859" y="2209"/>
                        <a:ext cx="864" cy="1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" name="Group 72"/>
                <p:cNvGrpSpPr>
                  <a:grpSpLocks noChangeAspect="1"/>
                </p:cNvGrpSpPr>
                <p:nvPr/>
              </p:nvGrpSpPr>
              <p:grpSpPr bwMode="auto">
                <a:xfrm>
                  <a:off x="6021" y="11704"/>
                  <a:ext cx="1224" cy="2091"/>
                  <a:chOff x="4221" y="2209"/>
                  <a:chExt cx="1502" cy="2566"/>
                </a:xfrm>
              </p:grpSpPr>
              <p:sp>
                <p:nvSpPr>
                  <p:cNvPr id="76873" name="AutoShape 73"/>
                  <p:cNvSpPr>
                    <a:spLocks noChangeAspect="1" noChangeArrowheads="1"/>
                  </p:cNvSpPr>
                  <p:nvPr/>
                </p:nvSpPr>
                <p:spPr bwMode="auto">
                  <a:xfrm rot="1667815">
                    <a:off x="4221" y="4235"/>
                    <a:ext cx="1440" cy="5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" name="Group 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2051"/>
                    <a:chOff x="4859" y="2209"/>
                    <a:chExt cx="864" cy="2051"/>
                  </a:xfrm>
                </p:grpSpPr>
                <p:grpSp>
                  <p:nvGrpSpPr>
                    <p:cNvPr id="22" name="Group 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94" y="2524"/>
                      <a:ext cx="720" cy="1736"/>
                      <a:chOff x="8737" y="4684"/>
                      <a:chExt cx="720" cy="1736"/>
                    </a:xfrm>
                  </p:grpSpPr>
                  <p:grpSp>
                    <p:nvGrpSpPr>
                      <p:cNvPr id="23" name="Group 7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737" y="4684"/>
                        <a:ext cx="720" cy="1736"/>
                        <a:chOff x="2421" y="5906"/>
                        <a:chExt cx="720" cy="1736"/>
                      </a:xfrm>
                    </p:grpSpPr>
                    <p:sp>
                      <p:nvSpPr>
                        <p:cNvPr id="76877" name="AutoShape 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7498"/>
                          <a:ext cx="144" cy="144"/>
                        </a:xfrm>
                        <a:prstGeom prst="sun">
                          <a:avLst>
                            <a:gd name="adj" fmla="val 25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4" name="Group 7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7384"/>
                          <a:ext cx="720" cy="144"/>
                          <a:chOff x="2421" y="7384"/>
                          <a:chExt cx="720" cy="144"/>
                        </a:xfrm>
                      </p:grpSpPr>
                      <p:sp>
                        <p:nvSpPr>
                          <p:cNvPr id="76879" name="Rectangle 7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7384"/>
                            <a:ext cx="720" cy="144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25" name="Group 8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48" y="7409"/>
                            <a:ext cx="661" cy="72"/>
                            <a:chOff x="2421" y="7564"/>
                            <a:chExt cx="661" cy="72"/>
                          </a:xfrm>
                        </p:grpSpPr>
                        <p:grpSp>
                          <p:nvGrpSpPr>
                            <p:cNvPr id="26" name="Group 8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421" y="7564"/>
                              <a:ext cx="437" cy="72"/>
                              <a:chOff x="4041" y="7744"/>
                              <a:chExt cx="437" cy="72"/>
                            </a:xfrm>
                          </p:grpSpPr>
                          <p:sp>
                            <p:nvSpPr>
                              <p:cNvPr id="76882" name="AutoShape 82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883" name="AutoShape 83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041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884" name="AutoShape 8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90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885" name="AutoShape 8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262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886" name="AutoShape 8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334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887" name="AutoShape 8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406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76888" name="AutoShape 8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938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889" name="AutoShape 8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866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890" name="AutoShape 9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3010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27" name="Group 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5906"/>
                          <a:ext cx="720" cy="1478"/>
                          <a:chOff x="2421" y="5906"/>
                          <a:chExt cx="720" cy="1478"/>
                        </a:xfrm>
                      </p:grpSpPr>
                      <p:sp>
                        <p:nvSpPr>
                          <p:cNvPr id="76892" name="Rectangle 9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520" y="5906"/>
                            <a:ext cx="540" cy="36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28" name="Group 9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6304"/>
                            <a:ext cx="720" cy="1080"/>
                            <a:chOff x="2421" y="6304"/>
                            <a:chExt cx="720" cy="1080"/>
                          </a:xfrm>
                        </p:grpSpPr>
                        <p:sp>
                          <p:nvSpPr>
                            <p:cNvPr id="76894" name="Rectangle 9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21" y="6304"/>
                              <a:ext cx="720" cy="1080"/>
                            </a:xfrm>
                            <a:prstGeom prst="rect">
                              <a:avLst/>
                            </a:prstGeom>
                            <a:solidFill>
                              <a:srgbClr val="C0C0C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895" name="Rectangle 9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48" y="6335"/>
                              <a:ext cx="662" cy="1022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76896" name="Rectangle 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62" y="5044"/>
                        <a:ext cx="662" cy="2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9" name="Group 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59" y="2209"/>
                      <a:ext cx="864" cy="313"/>
                      <a:chOff x="4859" y="2209"/>
                      <a:chExt cx="864" cy="313"/>
                    </a:xfrm>
                  </p:grpSpPr>
                  <p:sp>
                    <p:nvSpPr>
                      <p:cNvPr id="76898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83" y="2226"/>
                        <a:ext cx="180" cy="28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6899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5285" y="2342"/>
                        <a:ext cx="180" cy="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6900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445304">
                        <a:off x="4859" y="2209"/>
                        <a:ext cx="864" cy="1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0" name="Group 101"/>
                <p:cNvGrpSpPr>
                  <a:grpSpLocks noChangeAspect="1"/>
                </p:cNvGrpSpPr>
                <p:nvPr/>
              </p:nvGrpSpPr>
              <p:grpSpPr bwMode="auto">
                <a:xfrm>
                  <a:off x="7281" y="9724"/>
                  <a:ext cx="706" cy="1677"/>
                  <a:chOff x="4859" y="2209"/>
                  <a:chExt cx="864" cy="2051"/>
                </a:xfrm>
              </p:grpSpPr>
              <p:grpSp>
                <p:nvGrpSpPr>
                  <p:cNvPr id="31" name="Group 1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94" y="2524"/>
                    <a:ext cx="720" cy="1736"/>
                    <a:chOff x="8737" y="4684"/>
                    <a:chExt cx="720" cy="1736"/>
                  </a:xfrm>
                </p:grpSpPr>
                <p:grpSp>
                  <p:nvGrpSpPr>
                    <p:cNvPr id="76800" name="Group 10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37" y="4684"/>
                      <a:ext cx="720" cy="1736"/>
                      <a:chOff x="2421" y="5906"/>
                      <a:chExt cx="720" cy="1736"/>
                    </a:xfrm>
                  </p:grpSpPr>
                  <p:sp>
                    <p:nvSpPr>
                      <p:cNvPr id="76904" name="AutoShape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7498"/>
                        <a:ext cx="144" cy="144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6801" name="Group 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7384"/>
                        <a:ext cx="720" cy="144"/>
                        <a:chOff x="2421" y="7384"/>
                        <a:chExt cx="720" cy="144"/>
                      </a:xfrm>
                    </p:grpSpPr>
                    <p:sp>
                      <p:nvSpPr>
                        <p:cNvPr id="76906" name="Rectangle 10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7384"/>
                          <a:ext cx="720" cy="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6804" name="Group 10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48" y="7409"/>
                          <a:ext cx="661" cy="72"/>
                          <a:chOff x="2421" y="7564"/>
                          <a:chExt cx="661" cy="72"/>
                        </a:xfrm>
                      </p:grpSpPr>
                      <p:grpSp>
                        <p:nvGrpSpPr>
                          <p:cNvPr id="76805" name="Group 10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7564"/>
                            <a:ext cx="437" cy="72"/>
                            <a:chOff x="4041" y="7744"/>
                            <a:chExt cx="437" cy="72"/>
                          </a:xfrm>
                        </p:grpSpPr>
                        <p:sp>
                          <p:nvSpPr>
                            <p:cNvPr id="76909" name="AutoShape 10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18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10" name="AutoShape 11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041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11" name="AutoShape 1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90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12" name="AutoShape 11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262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13" name="AutoShape 11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334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14" name="AutoShape 11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406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76915" name="AutoShape 11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938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6916" name="AutoShape 11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866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6917" name="AutoShape 11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3010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76806" name="Group 11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5906"/>
                        <a:ext cx="720" cy="1478"/>
                        <a:chOff x="2421" y="5906"/>
                        <a:chExt cx="720" cy="1478"/>
                      </a:xfrm>
                    </p:grpSpPr>
                    <p:sp>
                      <p:nvSpPr>
                        <p:cNvPr id="76919" name="Rectangle 11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5906"/>
                          <a:ext cx="540" cy="36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6809" name="Group 1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6304"/>
                          <a:ext cx="720" cy="1080"/>
                          <a:chOff x="2421" y="6304"/>
                          <a:chExt cx="720" cy="1080"/>
                        </a:xfrm>
                      </p:grpSpPr>
                      <p:sp>
                        <p:nvSpPr>
                          <p:cNvPr id="76921" name="Rectangle 12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6304"/>
                            <a:ext cx="720" cy="10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6922" name="Rectangle 12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48" y="6335"/>
                            <a:ext cx="662" cy="10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76923" name="Rectangle 1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762" y="5044"/>
                      <a:ext cx="662" cy="288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6818" name="Group 1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313"/>
                    <a:chOff x="4859" y="2209"/>
                    <a:chExt cx="864" cy="313"/>
                  </a:xfrm>
                </p:grpSpPr>
                <p:sp>
                  <p:nvSpPr>
                    <p:cNvPr id="76925" name="Line 1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83" y="2226"/>
                      <a:ext cx="18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26" name="Line 12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5285" y="2342"/>
                      <a:ext cx="180" cy="1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27" name="Line 12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45304">
                      <a:off x="4859" y="2209"/>
                      <a:ext cx="864" cy="1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6827" name="Group 128"/>
                <p:cNvGrpSpPr>
                  <a:grpSpLocks noChangeAspect="1"/>
                </p:cNvGrpSpPr>
                <p:nvPr/>
              </p:nvGrpSpPr>
              <p:grpSpPr bwMode="auto">
                <a:xfrm>
                  <a:off x="6741" y="7924"/>
                  <a:ext cx="706" cy="1677"/>
                  <a:chOff x="4859" y="2209"/>
                  <a:chExt cx="864" cy="2051"/>
                </a:xfrm>
              </p:grpSpPr>
              <p:grpSp>
                <p:nvGrpSpPr>
                  <p:cNvPr id="76836" name="Group 1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94" y="2524"/>
                    <a:ext cx="720" cy="1736"/>
                    <a:chOff x="8737" y="4684"/>
                    <a:chExt cx="720" cy="1736"/>
                  </a:xfrm>
                </p:grpSpPr>
                <p:grpSp>
                  <p:nvGrpSpPr>
                    <p:cNvPr id="76842" name="Group 1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37" y="4684"/>
                      <a:ext cx="720" cy="1736"/>
                      <a:chOff x="2421" y="5906"/>
                      <a:chExt cx="720" cy="1736"/>
                    </a:xfrm>
                  </p:grpSpPr>
                  <p:sp>
                    <p:nvSpPr>
                      <p:cNvPr id="76931" name="AutoShape 1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7498"/>
                        <a:ext cx="144" cy="144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6843" name="Group 1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7384"/>
                        <a:ext cx="720" cy="144"/>
                        <a:chOff x="2421" y="7384"/>
                        <a:chExt cx="720" cy="144"/>
                      </a:xfrm>
                    </p:grpSpPr>
                    <p:sp>
                      <p:nvSpPr>
                        <p:cNvPr id="76933" name="Rectangle 13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7384"/>
                          <a:ext cx="720" cy="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6845" name="Group 13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48" y="7409"/>
                          <a:ext cx="661" cy="72"/>
                          <a:chOff x="2421" y="7564"/>
                          <a:chExt cx="661" cy="72"/>
                        </a:xfrm>
                      </p:grpSpPr>
                      <p:grpSp>
                        <p:nvGrpSpPr>
                          <p:cNvPr id="76846" name="Group 13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7564"/>
                            <a:ext cx="437" cy="72"/>
                            <a:chOff x="4041" y="7744"/>
                            <a:chExt cx="437" cy="72"/>
                          </a:xfrm>
                        </p:grpSpPr>
                        <p:sp>
                          <p:nvSpPr>
                            <p:cNvPr id="76936" name="AutoShape 13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18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37" name="AutoShape 13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041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38" name="AutoShape 13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90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39" name="AutoShape 13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262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40" name="AutoShape 14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334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41" name="AutoShape 14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406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76942" name="AutoShape 14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938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6943" name="AutoShape 14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866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6944" name="AutoShape 14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3010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76847" name="Group 1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5906"/>
                        <a:ext cx="720" cy="1478"/>
                        <a:chOff x="2421" y="5906"/>
                        <a:chExt cx="720" cy="1478"/>
                      </a:xfrm>
                    </p:grpSpPr>
                    <p:sp>
                      <p:nvSpPr>
                        <p:cNvPr id="76946" name="Rectangle 14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5906"/>
                          <a:ext cx="540" cy="36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6849" name="Group 1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6304"/>
                          <a:ext cx="720" cy="1080"/>
                          <a:chOff x="2421" y="6304"/>
                          <a:chExt cx="720" cy="1080"/>
                        </a:xfrm>
                      </p:grpSpPr>
                      <p:sp>
                        <p:nvSpPr>
                          <p:cNvPr id="76948" name="Rectangle 14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6304"/>
                            <a:ext cx="720" cy="10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6949" name="Rectangle 14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48" y="6335"/>
                            <a:ext cx="662" cy="10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76950" name="Rectangle 1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762" y="5044"/>
                      <a:ext cx="662" cy="288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6851" name="Group 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313"/>
                    <a:chOff x="4859" y="2209"/>
                    <a:chExt cx="864" cy="313"/>
                  </a:xfrm>
                </p:grpSpPr>
                <p:sp>
                  <p:nvSpPr>
                    <p:cNvPr id="76952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83" y="2226"/>
                      <a:ext cx="18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53" name="Line 15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5285" y="2342"/>
                      <a:ext cx="180" cy="1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54" name="Line 15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45304">
                      <a:off x="4859" y="2209"/>
                      <a:ext cx="864" cy="1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6852" name="Group 155"/>
                <p:cNvGrpSpPr>
                  <a:grpSpLocks noChangeAspect="1"/>
                </p:cNvGrpSpPr>
                <p:nvPr/>
              </p:nvGrpSpPr>
              <p:grpSpPr bwMode="auto">
                <a:xfrm>
                  <a:off x="6201" y="6124"/>
                  <a:ext cx="706" cy="1677"/>
                  <a:chOff x="4859" y="2209"/>
                  <a:chExt cx="864" cy="2051"/>
                </a:xfrm>
              </p:grpSpPr>
              <p:grpSp>
                <p:nvGrpSpPr>
                  <p:cNvPr id="76862" name="Group 1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94" y="2524"/>
                    <a:ext cx="720" cy="1736"/>
                    <a:chOff x="8737" y="4684"/>
                    <a:chExt cx="720" cy="1736"/>
                  </a:xfrm>
                </p:grpSpPr>
                <p:grpSp>
                  <p:nvGrpSpPr>
                    <p:cNvPr id="76864" name="Group 1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37" y="4684"/>
                      <a:ext cx="720" cy="1736"/>
                      <a:chOff x="2421" y="5906"/>
                      <a:chExt cx="720" cy="1736"/>
                    </a:xfrm>
                  </p:grpSpPr>
                  <p:sp>
                    <p:nvSpPr>
                      <p:cNvPr id="76958" name="AutoShape 1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7498"/>
                        <a:ext cx="144" cy="144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6868" name="Group 1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7384"/>
                        <a:ext cx="720" cy="144"/>
                        <a:chOff x="2421" y="7384"/>
                        <a:chExt cx="720" cy="144"/>
                      </a:xfrm>
                    </p:grpSpPr>
                    <p:sp>
                      <p:nvSpPr>
                        <p:cNvPr id="76960" name="Rectangle 16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7384"/>
                          <a:ext cx="720" cy="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6872" name="Group 1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48" y="7409"/>
                          <a:ext cx="661" cy="72"/>
                          <a:chOff x="2421" y="7564"/>
                          <a:chExt cx="661" cy="72"/>
                        </a:xfrm>
                      </p:grpSpPr>
                      <p:grpSp>
                        <p:nvGrpSpPr>
                          <p:cNvPr id="76874" name="Group 16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7564"/>
                            <a:ext cx="437" cy="72"/>
                            <a:chOff x="4041" y="7744"/>
                            <a:chExt cx="437" cy="72"/>
                          </a:xfrm>
                        </p:grpSpPr>
                        <p:sp>
                          <p:nvSpPr>
                            <p:cNvPr id="76963" name="AutoShape 16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18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64" name="AutoShape 16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041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65" name="AutoShape 16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90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66" name="AutoShape 16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262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67" name="AutoShape 16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334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68" name="AutoShape 16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406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76969" name="AutoShape 16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938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6970" name="AutoShape 17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866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6971" name="AutoShape 17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3010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76875" name="Group 1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5906"/>
                        <a:ext cx="720" cy="1478"/>
                        <a:chOff x="2421" y="5906"/>
                        <a:chExt cx="720" cy="1478"/>
                      </a:xfrm>
                    </p:grpSpPr>
                    <p:sp>
                      <p:nvSpPr>
                        <p:cNvPr id="76973" name="Rectangle 17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5906"/>
                          <a:ext cx="540" cy="36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6876" name="Group 17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6304"/>
                          <a:ext cx="720" cy="1080"/>
                          <a:chOff x="2421" y="6304"/>
                          <a:chExt cx="720" cy="1080"/>
                        </a:xfrm>
                      </p:grpSpPr>
                      <p:sp>
                        <p:nvSpPr>
                          <p:cNvPr id="76975" name="Rectangle 17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6304"/>
                            <a:ext cx="720" cy="10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6976" name="Rectangle 17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48" y="6335"/>
                            <a:ext cx="662" cy="10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76977" name="Rectangle 1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762" y="5044"/>
                      <a:ext cx="662" cy="288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6878" name="Group 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313"/>
                    <a:chOff x="4859" y="2209"/>
                    <a:chExt cx="864" cy="313"/>
                  </a:xfrm>
                </p:grpSpPr>
                <p:sp>
                  <p:nvSpPr>
                    <p:cNvPr id="76979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83" y="2226"/>
                      <a:ext cx="18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80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5285" y="2342"/>
                      <a:ext cx="180" cy="1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81" name="Line 18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45304">
                      <a:off x="4859" y="2209"/>
                      <a:ext cx="864" cy="1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6880" name="Group 182"/>
                <p:cNvGrpSpPr>
                  <a:grpSpLocks noChangeAspect="1"/>
                </p:cNvGrpSpPr>
                <p:nvPr/>
              </p:nvGrpSpPr>
              <p:grpSpPr bwMode="auto">
                <a:xfrm>
                  <a:off x="5121" y="4144"/>
                  <a:ext cx="1224" cy="2091"/>
                  <a:chOff x="4221" y="2209"/>
                  <a:chExt cx="1502" cy="2566"/>
                </a:xfrm>
              </p:grpSpPr>
              <p:sp>
                <p:nvSpPr>
                  <p:cNvPr id="76983" name="AutoShape 183"/>
                  <p:cNvSpPr>
                    <a:spLocks noChangeAspect="1" noChangeArrowheads="1"/>
                  </p:cNvSpPr>
                  <p:nvPr/>
                </p:nvSpPr>
                <p:spPr bwMode="auto">
                  <a:xfrm rot="1667815">
                    <a:off x="4221" y="4235"/>
                    <a:ext cx="1440" cy="5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6881" name="Group 1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2051"/>
                    <a:chOff x="4859" y="2209"/>
                    <a:chExt cx="864" cy="2051"/>
                  </a:xfrm>
                </p:grpSpPr>
                <p:grpSp>
                  <p:nvGrpSpPr>
                    <p:cNvPr id="76891" name="Group 1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94" y="2524"/>
                      <a:ext cx="720" cy="1736"/>
                      <a:chOff x="8737" y="4684"/>
                      <a:chExt cx="720" cy="1736"/>
                    </a:xfrm>
                  </p:grpSpPr>
                  <p:grpSp>
                    <p:nvGrpSpPr>
                      <p:cNvPr id="76893" name="Group 1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737" y="4684"/>
                        <a:ext cx="720" cy="1736"/>
                        <a:chOff x="2421" y="5906"/>
                        <a:chExt cx="720" cy="1736"/>
                      </a:xfrm>
                    </p:grpSpPr>
                    <p:sp>
                      <p:nvSpPr>
                        <p:cNvPr id="76987" name="AutoShape 18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7498"/>
                          <a:ext cx="144" cy="144"/>
                        </a:xfrm>
                        <a:prstGeom prst="sun">
                          <a:avLst>
                            <a:gd name="adj" fmla="val 25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6897" name="Group 1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7384"/>
                          <a:ext cx="720" cy="144"/>
                          <a:chOff x="2421" y="7384"/>
                          <a:chExt cx="720" cy="144"/>
                        </a:xfrm>
                      </p:grpSpPr>
                      <p:sp>
                        <p:nvSpPr>
                          <p:cNvPr id="76989" name="Rectangle 18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7384"/>
                            <a:ext cx="720" cy="144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76901" name="Group 19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48" y="7409"/>
                            <a:ext cx="661" cy="72"/>
                            <a:chOff x="2421" y="7564"/>
                            <a:chExt cx="661" cy="72"/>
                          </a:xfrm>
                        </p:grpSpPr>
                        <p:grpSp>
                          <p:nvGrpSpPr>
                            <p:cNvPr id="76902" name="Group 19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421" y="7564"/>
                              <a:ext cx="437" cy="72"/>
                              <a:chOff x="4041" y="7744"/>
                              <a:chExt cx="437" cy="72"/>
                            </a:xfrm>
                          </p:grpSpPr>
                          <p:sp>
                            <p:nvSpPr>
                              <p:cNvPr id="76992" name="AutoShape 192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993" name="AutoShape 193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041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994" name="AutoShape 19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90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995" name="AutoShape 19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262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996" name="AutoShape 19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334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6997" name="AutoShape 19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406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76998" name="AutoShape 19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938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6999" name="AutoShape 19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866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000" name="AutoShape 20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3010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76903" name="Group 2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5906"/>
                          <a:ext cx="720" cy="1478"/>
                          <a:chOff x="2421" y="5906"/>
                          <a:chExt cx="720" cy="1478"/>
                        </a:xfrm>
                      </p:grpSpPr>
                      <p:sp>
                        <p:nvSpPr>
                          <p:cNvPr id="77002" name="Rectangle 20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520" y="5906"/>
                            <a:ext cx="540" cy="36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76905" name="Group 20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6304"/>
                            <a:ext cx="720" cy="1080"/>
                            <a:chOff x="2421" y="6304"/>
                            <a:chExt cx="720" cy="1080"/>
                          </a:xfrm>
                        </p:grpSpPr>
                        <p:sp>
                          <p:nvSpPr>
                            <p:cNvPr id="77004" name="Rectangle 20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21" y="6304"/>
                              <a:ext cx="720" cy="1080"/>
                            </a:xfrm>
                            <a:prstGeom prst="rect">
                              <a:avLst/>
                            </a:prstGeom>
                            <a:solidFill>
                              <a:srgbClr val="C0C0C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005" name="Rectangle 20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48" y="6335"/>
                              <a:ext cx="662" cy="1022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77006" name="Rectangle 2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62" y="5044"/>
                        <a:ext cx="662" cy="2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6907" name="Group 20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59" y="2209"/>
                      <a:ext cx="864" cy="313"/>
                      <a:chOff x="4859" y="2209"/>
                      <a:chExt cx="864" cy="313"/>
                    </a:xfrm>
                  </p:grpSpPr>
                  <p:sp>
                    <p:nvSpPr>
                      <p:cNvPr id="77008" name="Line 2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83" y="2226"/>
                        <a:ext cx="180" cy="28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7009" name="Line 2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5285" y="2342"/>
                        <a:ext cx="180" cy="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7010" name="Line 2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445304">
                        <a:off x="4859" y="2209"/>
                        <a:ext cx="864" cy="1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6908" name="Group 211"/>
                <p:cNvGrpSpPr>
                  <a:grpSpLocks noChangeAspect="1"/>
                </p:cNvGrpSpPr>
                <p:nvPr/>
              </p:nvGrpSpPr>
              <p:grpSpPr bwMode="auto">
                <a:xfrm>
                  <a:off x="5121" y="2344"/>
                  <a:ext cx="706" cy="1677"/>
                  <a:chOff x="4320" y="12604"/>
                  <a:chExt cx="864" cy="2051"/>
                </a:xfrm>
              </p:grpSpPr>
              <p:grpSp>
                <p:nvGrpSpPr>
                  <p:cNvPr id="76918" name="Group 2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36" y="12919"/>
                    <a:ext cx="720" cy="1736"/>
                    <a:chOff x="8737" y="4684"/>
                    <a:chExt cx="720" cy="1736"/>
                  </a:xfrm>
                </p:grpSpPr>
                <p:grpSp>
                  <p:nvGrpSpPr>
                    <p:cNvPr id="76920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37" y="4684"/>
                      <a:ext cx="720" cy="1736"/>
                      <a:chOff x="2421" y="5906"/>
                      <a:chExt cx="720" cy="1736"/>
                    </a:xfrm>
                  </p:grpSpPr>
                  <p:sp>
                    <p:nvSpPr>
                      <p:cNvPr id="77014" name="AutoShape 2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7498"/>
                        <a:ext cx="144" cy="144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6924" name="Group 2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7384"/>
                        <a:ext cx="720" cy="144"/>
                        <a:chOff x="2421" y="7384"/>
                        <a:chExt cx="720" cy="144"/>
                      </a:xfrm>
                    </p:grpSpPr>
                    <p:sp>
                      <p:nvSpPr>
                        <p:cNvPr id="77016" name="Rectangle 21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7384"/>
                          <a:ext cx="720" cy="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6928" name="Group 2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48" y="7409"/>
                          <a:ext cx="661" cy="72"/>
                          <a:chOff x="2421" y="7564"/>
                          <a:chExt cx="661" cy="72"/>
                        </a:xfrm>
                      </p:grpSpPr>
                      <p:grpSp>
                        <p:nvGrpSpPr>
                          <p:cNvPr id="76929" name="Group 21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7564"/>
                            <a:ext cx="437" cy="72"/>
                            <a:chOff x="4041" y="7744"/>
                            <a:chExt cx="437" cy="72"/>
                          </a:xfrm>
                        </p:grpSpPr>
                        <p:sp>
                          <p:nvSpPr>
                            <p:cNvPr id="77019" name="AutoShape 21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18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020" name="AutoShape 22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041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021" name="AutoShape 22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90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022" name="AutoShape 22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262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023" name="AutoShape 22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334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024" name="AutoShape 22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406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77025" name="AutoShape 22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938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026" name="AutoShape 22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866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027" name="AutoShape 22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3010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76930" name="Group 22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5906"/>
                        <a:ext cx="720" cy="1478"/>
                        <a:chOff x="2421" y="5906"/>
                        <a:chExt cx="720" cy="1478"/>
                      </a:xfrm>
                    </p:grpSpPr>
                    <p:sp>
                      <p:nvSpPr>
                        <p:cNvPr id="77029" name="Rectangle 22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5906"/>
                          <a:ext cx="540" cy="36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6932" name="Group 23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6304"/>
                          <a:ext cx="720" cy="1080"/>
                          <a:chOff x="2421" y="6304"/>
                          <a:chExt cx="720" cy="1080"/>
                        </a:xfrm>
                      </p:grpSpPr>
                      <p:sp>
                        <p:nvSpPr>
                          <p:cNvPr id="77031" name="Rectangle 23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6304"/>
                            <a:ext cx="720" cy="10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032" name="Rectangle 23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48" y="6335"/>
                            <a:ext cx="662" cy="10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77033" name="Rectangle 2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762" y="5044"/>
                      <a:ext cx="662" cy="288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6934" name="Group 234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320" y="12604"/>
                    <a:ext cx="864" cy="313"/>
                    <a:chOff x="4859" y="2209"/>
                    <a:chExt cx="864" cy="313"/>
                  </a:xfrm>
                </p:grpSpPr>
                <p:sp>
                  <p:nvSpPr>
                    <p:cNvPr id="77035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83" y="2226"/>
                      <a:ext cx="18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36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5285" y="2342"/>
                      <a:ext cx="180" cy="1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37" name="Line 23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45304">
                      <a:off x="4859" y="2209"/>
                      <a:ext cx="864" cy="1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6935" name="Group 238"/>
            <p:cNvGrpSpPr>
              <a:grpSpLocks noChangeAspect="1"/>
            </p:cNvGrpSpPr>
            <p:nvPr/>
          </p:nvGrpSpPr>
          <p:grpSpPr bwMode="auto">
            <a:xfrm>
              <a:off x="4176" y="2344"/>
              <a:ext cx="900" cy="11995"/>
              <a:chOff x="4176" y="2344"/>
              <a:chExt cx="900" cy="11995"/>
            </a:xfrm>
          </p:grpSpPr>
          <p:grpSp>
            <p:nvGrpSpPr>
              <p:cNvPr id="76945" name="Group 239"/>
              <p:cNvGrpSpPr>
                <a:grpSpLocks noChangeAspect="1"/>
              </p:cNvGrpSpPr>
              <p:nvPr/>
            </p:nvGrpSpPr>
            <p:grpSpPr bwMode="auto">
              <a:xfrm flipV="1">
                <a:off x="4176" y="8836"/>
                <a:ext cx="900" cy="5503"/>
                <a:chOff x="9360" y="8644"/>
                <a:chExt cx="900" cy="5503"/>
              </a:xfrm>
            </p:grpSpPr>
            <p:grpSp>
              <p:nvGrpSpPr>
                <p:cNvPr id="76947" name="Group 240"/>
                <p:cNvGrpSpPr>
                  <a:grpSpLocks noChangeAspect="1"/>
                </p:cNvGrpSpPr>
                <p:nvPr/>
              </p:nvGrpSpPr>
              <p:grpSpPr bwMode="auto">
                <a:xfrm>
                  <a:off x="9360" y="86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77041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42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4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44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45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951" name="Group 246"/>
                <p:cNvGrpSpPr>
                  <a:grpSpLocks noChangeAspect="1"/>
                </p:cNvGrpSpPr>
                <p:nvPr/>
              </p:nvGrpSpPr>
              <p:grpSpPr bwMode="auto">
                <a:xfrm>
                  <a:off x="9360" y="104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77047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48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49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50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51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955" name="Group 252"/>
                <p:cNvGrpSpPr>
                  <a:grpSpLocks noChangeAspect="1"/>
                </p:cNvGrpSpPr>
                <p:nvPr/>
              </p:nvGrpSpPr>
              <p:grpSpPr bwMode="auto">
                <a:xfrm>
                  <a:off x="9360" y="122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7705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54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55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56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57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6956" name="Group 258"/>
              <p:cNvGrpSpPr>
                <a:grpSpLocks noChangeAspect="1"/>
              </p:cNvGrpSpPr>
              <p:nvPr/>
            </p:nvGrpSpPr>
            <p:grpSpPr bwMode="auto">
              <a:xfrm flipV="1">
                <a:off x="4176" y="3424"/>
                <a:ext cx="900" cy="5503"/>
                <a:chOff x="9360" y="8644"/>
                <a:chExt cx="900" cy="5503"/>
              </a:xfrm>
            </p:grpSpPr>
            <p:grpSp>
              <p:nvGrpSpPr>
                <p:cNvPr id="76957" name="Group 259"/>
                <p:cNvGrpSpPr>
                  <a:grpSpLocks noChangeAspect="1"/>
                </p:cNvGrpSpPr>
                <p:nvPr/>
              </p:nvGrpSpPr>
              <p:grpSpPr bwMode="auto">
                <a:xfrm>
                  <a:off x="9360" y="86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77060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61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62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6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64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959" name="Group 265"/>
                <p:cNvGrpSpPr>
                  <a:grpSpLocks noChangeAspect="1"/>
                </p:cNvGrpSpPr>
                <p:nvPr/>
              </p:nvGrpSpPr>
              <p:grpSpPr bwMode="auto">
                <a:xfrm>
                  <a:off x="9360" y="104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77066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67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68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69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70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961" name="Group 271"/>
                <p:cNvGrpSpPr>
                  <a:grpSpLocks noChangeAspect="1"/>
                </p:cNvGrpSpPr>
                <p:nvPr/>
              </p:nvGrpSpPr>
              <p:grpSpPr bwMode="auto">
                <a:xfrm>
                  <a:off x="9360" y="122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77072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7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74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75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076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6962" name="Group 277"/>
              <p:cNvGrpSpPr>
                <a:grpSpLocks noChangeAspect="1"/>
              </p:cNvGrpSpPr>
              <p:nvPr/>
            </p:nvGrpSpPr>
            <p:grpSpPr bwMode="auto">
              <a:xfrm flipV="1">
                <a:off x="4176" y="2344"/>
                <a:ext cx="900" cy="1183"/>
                <a:chOff x="8541" y="8824"/>
                <a:chExt cx="900" cy="1183"/>
              </a:xfrm>
            </p:grpSpPr>
            <p:sp>
              <p:nvSpPr>
                <p:cNvPr id="7707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7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8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972" name="Group 281"/>
            <p:cNvGrpSpPr>
              <a:grpSpLocks noChangeAspect="1"/>
            </p:cNvGrpSpPr>
            <p:nvPr/>
          </p:nvGrpSpPr>
          <p:grpSpPr bwMode="auto">
            <a:xfrm>
              <a:off x="5841" y="2164"/>
              <a:ext cx="3420" cy="1903"/>
              <a:chOff x="6921" y="2164"/>
              <a:chExt cx="900" cy="1903"/>
            </a:xfrm>
          </p:grpSpPr>
          <p:grpSp>
            <p:nvGrpSpPr>
              <p:cNvPr id="76974" name="Group 282"/>
              <p:cNvGrpSpPr>
                <a:grpSpLocks noChangeAspect="1"/>
              </p:cNvGrpSpPr>
              <p:nvPr/>
            </p:nvGrpSpPr>
            <p:grpSpPr bwMode="auto">
              <a:xfrm flipV="1">
                <a:off x="6921" y="2884"/>
                <a:ext cx="900" cy="1183"/>
                <a:chOff x="8541" y="8824"/>
                <a:chExt cx="900" cy="1183"/>
              </a:xfrm>
            </p:grpSpPr>
            <p:sp>
              <p:nvSpPr>
                <p:cNvPr id="7708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8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8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6978" name="Group 286"/>
              <p:cNvGrpSpPr>
                <a:grpSpLocks noChangeAspect="1"/>
              </p:cNvGrpSpPr>
              <p:nvPr/>
            </p:nvGrpSpPr>
            <p:grpSpPr bwMode="auto">
              <a:xfrm>
                <a:off x="6921" y="2164"/>
                <a:ext cx="900" cy="823"/>
                <a:chOff x="6741" y="3604"/>
                <a:chExt cx="900" cy="823"/>
              </a:xfrm>
            </p:grpSpPr>
            <p:sp>
              <p:nvSpPr>
                <p:cNvPr id="77087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741" y="39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88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741" y="36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982" name="Group 289"/>
            <p:cNvGrpSpPr>
              <a:grpSpLocks noChangeAspect="1"/>
            </p:cNvGrpSpPr>
            <p:nvPr/>
          </p:nvGrpSpPr>
          <p:grpSpPr bwMode="auto">
            <a:xfrm>
              <a:off x="6381" y="4012"/>
              <a:ext cx="2880" cy="1903"/>
              <a:chOff x="6381" y="3964"/>
              <a:chExt cx="900" cy="1903"/>
            </a:xfrm>
          </p:grpSpPr>
          <p:grpSp>
            <p:nvGrpSpPr>
              <p:cNvPr id="76984" name="Group 290"/>
              <p:cNvGrpSpPr>
                <a:grpSpLocks noChangeAspect="1"/>
              </p:cNvGrpSpPr>
              <p:nvPr/>
            </p:nvGrpSpPr>
            <p:grpSpPr bwMode="auto">
              <a:xfrm>
                <a:off x="6381" y="5044"/>
                <a:ext cx="900" cy="823"/>
                <a:chOff x="6381" y="5584"/>
                <a:chExt cx="900" cy="823"/>
              </a:xfrm>
            </p:grpSpPr>
            <p:sp>
              <p:nvSpPr>
                <p:cNvPr id="77091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92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6985" name="Group 293"/>
              <p:cNvGrpSpPr>
                <a:grpSpLocks noChangeAspect="1"/>
              </p:cNvGrpSpPr>
              <p:nvPr/>
            </p:nvGrpSpPr>
            <p:grpSpPr bwMode="auto">
              <a:xfrm flipV="1">
                <a:off x="6381" y="3964"/>
                <a:ext cx="900" cy="1183"/>
                <a:chOff x="8541" y="8824"/>
                <a:chExt cx="900" cy="1183"/>
              </a:xfrm>
            </p:grpSpPr>
            <p:sp>
              <p:nvSpPr>
                <p:cNvPr id="7709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9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9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986" name="Group 297"/>
            <p:cNvGrpSpPr>
              <a:grpSpLocks noChangeAspect="1"/>
            </p:cNvGrpSpPr>
            <p:nvPr/>
          </p:nvGrpSpPr>
          <p:grpSpPr bwMode="auto">
            <a:xfrm>
              <a:off x="6921" y="5944"/>
              <a:ext cx="2340" cy="1903"/>
              <a:chOff x="6381" y="3964"/>
              <a:chExt cx="900" cy="1903"/>
            </a:xfrm>
          </p:grpSpPr>
          <p:grpSp>
            <p:nvGrpSpPr>
              <p:cNvPr id="76988" name="Group 298"/>
              <p:cNvGrpSpPr>
                <a:grpSpLocks noChangeAspect="1"/>
              </p:cNvGrpSpPr>
              <p:nvPr/>
            </p:nvGrpSpPr>
            <p:grpSpPr bwMode="auto">
              <a:xfrm>
                <a:off x="6381" y="5044"/>
                <a:ext cx="900" cy="823"/>
                <a:chOff x="6381" y="5584"/>
                <a:chExt cx="900" cy="823"/>
              </a:xfrm>
            </p:grpSpPr>
            <p:sp>
              <p:nvSpPr>
                <p:cNvPr id="77099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00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6990" name="Group 301"/>
              <p:cNvGrpSpPr>
                <a:grpSpLocks noChangeAspect="1"/>
              </p:cNvGrpSpPr>
              <p:nvPr/>
            </p:nvGrpSpPr>
            <p:grpSpPr bwMode="auto">
              <a:xfrm flipV="1">
                <a:off x="6381" y="3964"/>
                <a:ext cx="900" cy="1183"/>
                <a:chOff x="8541" y="8824"/>
                <a:chExt cx="900" cy="1183"/>
              </a:xfrm>
            </p:grpSpPr>
            <p:sp>
              <p:nvSpPr>
                <p:cNvPr id="7710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0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0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991" name="Group 305"/>
            <p:cNvGrpSpPr>
              <a:grpSpLocks noChangeAspect="1"/>
            </p:cNvGrpSpPr>
            <p:nvPr/>
          </p:nvGrpSpPr>
          <p:grpSpPr bwMode="auto">
            <a:xfrm>
              <a:off x="7461" y="7828"/>
              <a:ext cx="1800" cy="1903"/>
              <a:chOff x="6381" y="3964"/>
              <a:chExt cx="900" cy="1903"/>
            </a:xfrm>
          </p:grpSpPr>
          <p:grpSp>
            <p:nvGrpSpPr>
              <p:cNvPr id="77001" name="Group 306"/>
              <p:cNvGrpSpPr>
                <a:grpSpLocks noChangeAspect="1"/>
              </p:cNvGrpSpPr>
              <p:nvPr/>
            </p:nvGrpSpPr>
            <p:grpSpPr bwMode="auto">
              <a:xfrm>
                <a:off x="6381" y="5044"/>
                <a:ext cx="900" cy="823"/>
                <a:chOff x="6381" y="5584"/>
                <a:chExt cx="900" cy="823"/>
              </a:xfrm>
            </p:grpSpPr>
            <p:sp>
              <p:nvSpPr>
                <p:cNvPr id="77107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08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003" name="Group 309"/>
              <p:cNvGrpSpPr>
                <a:grpSpLocks noChangeAspect="1"/>
              </p:cNvGrpSpPr>
              <p:nvPr/>
            </p:nvGrpSpPr>
            <p:grpSpPr bwMode="auto">
              <a:xfrm flipV="1">
                <a:off x="6381" y="3964"/>
                <a:ext cx="900" cy="1183"/>
                <a:chOff x="8541" y="8824"/>
                <a:chExt cx="900" cy="1183"/>
              </a:xfrm>
            </p:grpSpPr>
            <p:sp>
              <p:nvSpPr>
                <p:cNvPr id="7711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1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1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7007" name="Group 313"/>
            <p:cNvGrpSpPr>
              <a:grpSpLocks noChangeAspect="1"/>
            </p:cNvGrpSpPr>
            <p:nvPr/>
          </p:nvGrpSpPr>
          <p:grpSpPr bwMode="auto">
            <a:xfrm>
              <a:off x="8035" y="9700"/>
              <a:ext cx="1224" cy="2088"/>
              <a:chOff x="6381" y="3964"/>
              <a:chExt cx="900" cy="1903"/>
            </a:xfrm>
          </p:grpSpPr>
          <p:grpSp>
            <p:nvGrpSpPr>
              <p:cNvPr id="77011" name="Group 314"/>
              <p:cNvGrpSpPr>
                <a:grpSpLocks noChangeAspect="1"/>
              </p:cNvGrpSpPr>
              <p:nvPr/>
            </p:nvGrpSpPr>
            <p:grpSpPr bwMode="auto">
              <a:xfrm>
                <a:off x="6381" y="5044"/>
                <a:ext cx="900" cy="823"/>
                <a:chOff x="6381" y="5584"/>
                <a:chExt cx="900" cy="823"/>
              </a:xfrm>
            </p:grpSpPr>
            <p:sp>
              <p:nvSpPr>
                <p:cNvPr id="77115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16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012" name="Group 317"/>
              <p:cNvGrpSpPr>
                <a:grpSpLocks noChangeAspect="1"/>
              </p:cNvGrpSpPr>
              <p:nvPr/>
            </p:nvGrpSpPr>
            <p:grpSpPr bwMode="auto">
              <a:xfrm flipV="1">
                <a:off x="6381" y="3964"/>
                <a:ext cx="900" cy="1183"/>
                <a:chOff x="8541" y="8824"/>
                <a:chExt cx="900" cy="1183"/>
              </a:xfrm>
            </p:grpSpPr>
            <p:sp>
              <p:nvSpPr>
                <p:cNvPr id="7711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1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2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7013" name="Group 321"/>
            <p:cNvGrpSpPr>
              <a:grpSpLocks noChangeAspect="1"/>
            </p:cNvGrpSpPr>
            <p:nvPr/>
          </p:nvGrpSpPr>
          <p:grpSpPr bwMode="auto">
            <a:xfrm>
              <a:off x="8541" y="11788"/>
              <a:ext cx="720" cy="2623"/>
              <a:chOff x="8541" y="11704"/>
              <a:chExt cx="720" cy="2623"/>
            </a:xfrm>
          </p:grpSpPr>
          <p:grpSp>
            <p:nvGrpSpPr>
              <p:cNvPr id="77015" name="Group 322"/>
              <p:cNvGrpSpPr>
                <a:grpSpLocks noChangeAspect="1"/>
              </p:cNvGrpSpPr>
              <p:nvPr/>
            </p:nvGrpSpPr>
            <p:grpSpPr bwMode="auto">
              <a:xfrm>
                <a:off x="8541" y="12424"/>
                <a:ext cx="720" cy="1903"/>
                <a:chOff x="6381" y="3964"/>
                <a:chExt cx="900" cy="1903"/>
              </a:xfrm>
            </p:grpSpPr>
            <p:grpSp>
              <p:nvGrpSpPr>
                <p:cNvPr id="77017" name="Group 323"/>
                <p:cNvGrpSpPr>
                  <a:grpSpLocks noChangeAspect="1"/>
                </p:cNvGrpSpPr>
                <p:nvPr/>
              </p:nvGrpSpPr>
              <p:grpSpPr bwMode="auto">
                <a:xfrm>
                  <a:off x="6381" y="5044"/>
                  <a:ext cx="900" cy="823"/>
                  <a:chOff x="6381" y="5584"/>
                  <a:chExt cx="900" cy="823"/>
                </a:xfrm>
              </p:grpSpPr>
              <p:sp>
                <p:nvSpPr>
                  <p:cNvPr id="77124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 flipV="1">
                    <a:off x="6381" y="59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125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 flipV="1">
                    <a:off x="6381" y="55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018" name="Group 326"/>
                <p:cNvGrpSpPr>
                  <a:grpSpLocks noChangeAspect="1"/>
                </p:cNvGrpSpPr>
                <p:nvPr/>
              </p:nvGrpSpPr>
              <p:grpSpPr bwMode="auto">
                <a:xfrm flipV="1">
                  <a:off x="6381" y="3964"/>
                  <a:ext cx="900" cy="1183"/>
                  <a:chOff x="8541" y="8824"/>
                  <a:chExt cx="900" cy="1183"/>
                </a:xfrm>
              </p:grpSpPr>
              <p:sp>
                <p:nvSpPr>
                  <p:cNvPr id="77127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8541" y="88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128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8541" y="91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129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8541" y="95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028" name="Group 330"/>
              <p:cNvGrpSpPr>
                <a:grpSpLocks noChangeAspect="1"/>
              </p:cNvGrpSpPr>
              <p:nvPr/>
            </p:nvGrpSpPr>
            <p:grpSpPr bwMode="auto">
              <a:xfrm>
                <a:off x="8541" y="11704"/>
                <a:ext cx="720" cy="823"/>
                <a:chOff x="6381" y="5584"/>
                <a:chExt cx="900" cy="823"/>
              </a:xfrm>
            </p:grpSpPr>
            <p:sp>
              <p:nvSpPr>
                <p:cNvPr id="77131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32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MULTI-VEHICLE PLOWING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sz="2800" b="1">
                <a:latin typeface="Times New Roman" pitchFamily="18" charset="0"/>
              </a:rPr>
              <a:t>Third truck overlaps 1 foot clearing 7 feet of  second lane, leaving 2 feet for fourth truck.</a:t>
            </a:r>
          </a:p>
          <a:p>
            <a:endParaRPr lang="en-US" sz="18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Fourth truck overlaps 1 foot clearing 2 feet of second lane and 5 feet of shoulder.</a:t>
            </a:r>
          </a:p>
          <a:p>
            <a:endParaRPr lang="en-US" sz="20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One more truck would be required if a third lane was present.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705600" y="1219200"/>
            <a:ext cx="2174875" cy="5240338"/>
            <a:chOff x="4176" y="2164"/>
            <a:chExt cx="5085" cy="12247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4221" y="2164"/>
              <a:ext cx="5040" cy="12240"/>
              <a:chOff x="4221" y="2164"/>
              <a:chExt cx="5040" cy="12240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4221" y="2164"/>
                <a:ext cx="5040" cy="12240"/>
                <a:chOff x="4221" y="2164"/>
                <a:chExt cx="5040" cy="12240"/>
              </a:xfrm>
            </p:grpSpPr>
            <p:sp>
              <p:nvSpPr>
                <p:cNvPr id="77831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21" y="2164"/>
                  <a:ext cx="5040" cy="122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32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5041" y="2164"/>
                  <a:ext cx="45" cy="122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5924" y="2547"/>
                  <a:ext cx="0" cy="11475"/>
                  <a:chOff x="6561" y="1984"/>
                  <a:chExt cx="0" cy="7920"/>
                </a:xfrm>
              </p:grpSpPr>
              <p:sp>
                <p:nvSpPr>
                  <p:cNvPr id="77834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73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35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630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36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522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37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41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38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30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39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84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40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19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41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95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6779" y="2547"/>
                  <a:ext cx="0" cy="11475"/>
                  <a:chOff x="6561" y="1984"/>
                  <a:chExt cx="0" cy="7920"/>
                </a:xfrm>
              </p:grpSpPr>
              <p:sp>
                <p:nvSpPr>
                  <p:cNvPr id="77843" name="Line 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73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44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630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45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522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46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41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47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30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48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84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49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19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50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95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7613" y="2547"/>
                  <a:ext cx="0" cy="11475"/>
                  <a:chOff x="6561" y="1984"/>
                  <a:chExt cx="0" cy="7920"/>
                </a:xfrm>
              </p:grpSpPr>
              <p:sp>
                <p:nvSpPr>
                  <p:cNvPr id="77852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73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53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630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54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522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55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41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56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30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57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84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58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19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59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95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5440" y="10420"/>
                  <a:ext cx="2629" cy="725"/>
                  <a:chOff x="5760" y="8824"/>
                  <a:chExt cx="3321" cy="683"/>
                </a:xfrm>
              </p:grpSpPr>
              <p:sp>
                <p:nvSpPr>
                  <p:cNvPr id="77861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40" y="8824"/>
                    <a:ext cx="180" cy="683"/>
                  </a:xfrm>
                  <a:prstGeom prst="upArrow">
                    <a:avLst>
                      <a:gd name="adj1" fmla="val 50000"/>
                      <a:gd name="adj2" fmla="val 94861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62" name="AutoShape 38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760" y="8824"/>
                    <a:ext cx="180" cy="683"/>
                  </a:xfrm>
                  <a:prstGeom prst="downArrow">
                    <a:avLst>
                      <a:gd name="adj1" fmla="val 50000"/>
                      <a:gd name="adj2" fmla="val 94861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63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48" y="8824"/>
                    <a:ext cx="180" cy="683"/>
                  </a:xfrm>
                  <a:prstGeom prst="upArrow">
                    <a:avLst>
                      <a:gd name="adj1" fmla="val 50000"/>
                      <a:gd name="adj2" fmla="val 94861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64" name="AutoShap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901" y="8824"/>
                    <a:ext cx="180" cy="683"/>
                  </a:xfrm>
                  <a:prstGeom prst="upArrow">
                    <a:avLst>
                      <a:gd name="adj1" fmla="val 50000"/>
                      <a:gd name="adj2" fmla="val 94861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865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8438" y="2164"/>
                  <a:ext cx="29" cy="122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2"/>
              <p:cNvGrpSpPr>
                <a:grpSpLocks noChangeAspect="1"/>
              </p:cNvGrpSpPr>
              <p:nvPr/>
            </p:nvGrpSpPr>
            <p:grpSpPr bwMode="auto">
              <a:xfrm>
                <a:off x="5121" y="2344"/>
                <a:ext cx="3346" cy="11451"/>
                <a:chOff x="5121" y="2344"/>
                <a:chExt cx="3346" cy="11451"/>
              </a:xfrm>
            </p:grpSpPr>
            <p:grpSp>
              <p:nvGrpSpPr>
                <p:cNvPr id="10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7243" y="11704"/>
                  <a:ext cx="1224" cy="2091"/>
                  <a:chOff x="4221" y="2209"/>
                  <a:chExt cx="1502" cy="2566"/>
                </a:xfrm>
              </p:grpSpPr>
              <p:sp>
                <p:nvSpPr>
                  <p:cNvPr id="77868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 rot="1667815">
                    <a:off x="4221" y="4235"/>
                    <a:ext cx="1440" cy="5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" name="Group 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2051"/>
                    <a:chOff x="4859" y="2209"/>
                    <a:chExt cx="864" cy="2051"/>
                  </a:xfrm>
                </p:grpSpPr>
                <p:grpSp>
                  <p:nvGrpSpPr>
                    <p:cNvPr id="12" name="Group 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94" y="2524"/>
                      <a:ext cx="720" cy="1736"/>
                      <a:chOff x="8737" y="4684"/>
                      <a:chExt cx="720" cy="1736"/>
                    </a:xfrm>
                  </p:grpSpPr>
                  <p:grpSp>
                    <p:nvGrpSpPr>
                      <p:cNvPr id="13" name="Group 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737" y="4684"/>
                        <a:ext cx="720" cy="1736"/>
                        <a:chOff x="2421" y="5906"/>
                        <a:chExt cx="720" cy="1736"/>
                      </a:xfrm>
                    </p:grpSpPr>
                    <p:sp>
                      <p:nvSpPr>
                        <p:cNvPr id="77872" name="AutoShape 4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7498"/>
                          <a:ext cx="144" cy="144"/>
                        </a:xfrm>
                        <a:prstGeom prst="sun">
                          <a:avLst>
                            <a:gd name="adj" fmla="val 25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4" name="Group 4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7384"/>
                          <a:ext cx="720" cy="144"/>
                          <a:chOff x="2421" y="7384"/>
                          <a:chExt cx="720" cy="144"/>
                        </a:xfrm>
                      </p:grpSpPr>
                      <p:sp>
                        <p:nvSpPr>
                          <p:cNvPr id="77874" name="Rectangle 5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7384"/>
                            <a:ext cx="720" cy="144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5" name="Group 51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48" y="7409"/>
                            <a:ext cx="661" cy="72"/>
                            <a:chOff x="2421" y="7564"/>
                            <a:chExt cx="661" cy="72"/>
                          </a:xfrm>
                        </p:grpSpPr>
                        <p:grpSp>
                          <p:nvGrpSpPr>
                            <p:cNvPr id="16" name="Group 5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421" y="7564"/>
                              <a:ext cx="437" cy="72"/>
                              <a:chOff x="4041" y="7744"/>
                              <a:chExt cx="437" cy="72"/>
                            </a:xfrm>
                          </p:grpSpPr>
                          <p:sp>
                            <p:nvSpPr>
                              <p:cNvPr id="77877" name="AutoShape 53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7878" name="AutoShape 5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041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7879" name="AutoShape 5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90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7880" name="AutoShape 5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262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7881" name="AutoShape 5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334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7882" name="AutoShape 58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406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77883" name="AutoShape 5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938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884" name="AutoShape 6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866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885" name="AutoShape 6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3010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17" name="Group 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5906"/>
                          <a:ext cx="720" cy="1478"/>
                          <a:chOff x="2421" y="5906"/>
                          <a:chExt cx="720" cy="1478"/>
                        </a:xfrm>
                      </p:grpSpPr>
                      <p:sp>
                        <p:nvSpPr>
                          <p:cNvPr id="77887" name="Rectangle 6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520" y="5906"/>
                            <a:ext cx="540" cy="36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8" name="Group 6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6304"/>
                            <a:ext cx="720" cy="1080"/>
                            <a:chOff x="2421" y="6304"/>
                            <a:chExt cx="720" cy="1080"/>
                          </a:xfrm>
                        </p:grpSpPr>
                        <p:sp>
                          <p:nvSpPr>
                            <p:cNvPr id="77889" name="Rectangle 6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21" y="6304"/>
                              <a:ext cx="720" cy="1080"/>
                            </a:xfrm>
                            <a:prstGeom prst="rect">
                              <a:avLst/>
                            </a:prstGeom>
                            <a:solidFill>
                              <a:srgbClr val="C0C0C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890" name="Rectangle 6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48" y="6335"/>
                              <a:ext cx="662" cy="1022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77891" name="Rectangle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62" y="5044"/>
                        <a:ext cx="662" cy="2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" name="Group 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59" y="2209"/>
                      <a:ext cx="864" cy="313"/>
                      <a:chOff x="4859" y="2209"/>
                      <a:chExt cx="864" cy="313"/>
                    </a:xfrm>
                  </p:grpSpPr>
                  <p:sp>
                    <p:nvSpPr>
                      <p:cNvPr id="77893" name="Line 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83" y="2226"/>
                        <a:ext cx="180" cy="28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7894" name="Line 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5285" y="2342"/>
                        <a:ext cx="180" cy="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7895" name="Line 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445304">
                        <a:off x="4859" y="2209"/>
                        <a:ext cx="864" cy="1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" name="Group 72"/>
                <p:cNvGrpSpPr>
                  <a:grpSpLocks noChangeAspect="1"/>
                </p:cNvGrpSpPr>
                <p:nvPr/>
              </p:nvGrpSpPr>
              <p:grpSpPr bwMode="auto">
                <a:xfrm>
                  <a:off x="6021" y="11704"/>
                  <a:ext cx="1224" cy="2091"/>
                  <a:chOff x="4221" y="2209"/>
                  <a:chExt cx="1502" cy="2566"/>
                </a:xfrm>
              </p:grpSpPr>
              <p:sp>
                <p:nvSpPr>
                  <p:cNvPr id="77897" name="AutoShape 73"/>
                  <p:cNvSpPr>
                    <a:spLocks noChangeAspect="1" noChangeArrowheads="1"/>
                  </p:cNvSpPr>
                  <p:nvPr/>
                </p:nvSpPr>
                <p:spPr bwMode="auto">
                  <a:xfrm rot="1667815">
                    <a:off x="4221" y="4235"/>
                    <a:ext cx="1440" cy="5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" name="Group 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2051"/>
                    <a:chOff x="4859" y="2209"/>
                    <a:chExt cx="864" cy="2051"/>
                  </a:xfrm>
                </p:grpSpPr>
                <p:grpSp>
                  <p:nvGrpSpPr>
                    <p:cNvPr id="22" name="Group 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94" y="2524"/>
                      <a:ext cx="720" cy="1736"/>
                      <a:chOff x="8737" y="4684"/>
                      <a:chExt cx="720" cy="1736"/>
                    </a:xfrm>
                  </p:grpSpPr>
                  <p:grpSp>
                    <p:nvGrpSpPr>
                      <p:cNvPr id="23" name="Group 7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737" y="4684"/>
                        <a:ext cx="720" cy="1736"/>
                        <a:chOff x="2421" y="5906"/>
                        <a:chExt cx="720" cy="1736"/>
                      </a:xfrm>
                    </p:grpSpPr>
                    <p:sp>
                      <p:nvSpPr>
                        <p:cNvPr id="77901" name="AutoShape 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7498"/>
                          <a:ext cx="144" cy="144"/>
                        </a:xfrm>
                        <a:prstGeom prst="sun">
                          <a:avLst>
                            <a:gd name="adj" fmla="val 25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4" name="Group 7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7384"/>
                          <a:ext cx="720" cy="144"/>
                          <a:chOff x="2421" y="7384"/>
                          <a:chExt cx="720" cy="144"/>
                        </a:xfrm>
                      </p:grpSpPr>
                      <p:sp>
                        <p:nvSpPr>
                          <p:cNvPr id="77903" name="Rectangle 7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7384"/>
                            <a:ext cx="720" cy="144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25" name="Group 8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48" y="7409"/>
                            <a:ext cx="661" cy="72"/>
                            <a:chOff x="2421" y="7564"/>
                            <a:chExt cx="661" cy="72"/>
                          </a:xfrm>
                        </p:grpSpPr>
                        <p:grpSp>
                          <p:nvGrpSpPr>
                            <p:cNvPr id="26" name="Group 8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421" y="7564"/>
                              <a:ext cx="437" cy="72"/>
                              <a:chOff x="4041" y="7744"/>
                              <a:chExt cx="437" cy="72"/>
                            </a:xfrm>
                          </p:grpSpPr>
                          <p:sp>
                            <p:nvSpPr>
                              <p:cNvPr id="77906" name="AutoShape 82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7907" name="AutoShape 83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041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7908" name="AutoShape 8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90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7909" name="AutoShape 8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262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7910" name="AutoShape 8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334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7911" name="AutoShape 8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406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77912" name="AutoShape 8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938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13" name="AutoShape 8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866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14" name="AutoShape 9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3010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27" name="Group 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5906"/>
                          <a:ext cx="720" cy="1478"/>
                          <a:chOff x="2421" y="5906"/>
                          <a:chExt cx="720" cy="1478"/>
                        </a:xfrm>
                      </p:grpSpPr>
                      <p:sp>
                        <p:nvSpPr>
                          <p:cNvPr id="77916" name="Rectangle 9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520" y="5906"/>
                            <a:ext cx="540" cy="36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28" name="Group 9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6304"/>
                            <a:ext cx="720" cy="1080"/>
                            <a:chOff x="2421" y="6304"/>
                            <a:chExt cx="720" cy="1080"/>
                          </a:xfrm>
                        </p:grpSpPr>
                        <p:sp>
                          <p:nvSpPr>
                            <p:cNvPr id="77918" name="Rectangle 9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21" y="6304"/>
                              <a:ext cx="720" cy="1080"/>
                            </a:xfrm>
                            <a:prstGeom prst="rect">
                              <a:avLst/>
                            </a:prstGeom>
                            <a:solidFill>
                              <a:srgbClr val="C0C0C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19" name="Rectangle 9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48" y="6335"/>
                              <a:ext cx="662" cy="1022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77920" name="Rectangle 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62" y="5044"/>
                        <a:ext cx="662" cy="2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9" name="Group 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59" y="2209"/>
                      <a:ext cx="864" cy="313"/>
                      <a:chOff x="4859" y="2209"/>
                      <a:chExt cx="864" cy="313"/>
                    </a:xfrm>
                  </p:grpSpPr>
                  <p:sp>
                    <p:nvSpPr>
                      <p:cNvPr id="77922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83" y="2226"/>
                        <a:ext cx="180" cy="28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7923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5285" y="2342"/>
                        <a:ext cx="180" cy="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7924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445304">
                        <a:off x="4859" y="2209"/>
                        <a:ext cx="864" cy="1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0" name="Group 101"/>
                <p:cNvGrpSpPr>
                  <a:grpSpLocks noChangeAspect="1"/>
                </p:cNvGrpSpPr>
                <p:nvPr/>
              </p:nvGrpSpPr>
              <p:grpSpPr bwMode="auto">
                <a:xfrm>
                  <a:off x="7281" y="9724"/>
                  <a:ext cx="706" cy="1677"/>
                  <a:chOff x="4859" y="2209"/>
                  <a:chExt cx="864" cy="2051"/>
                </a:xfrm>
              </p:grpSpPr>
              <p:grpSp>
                <p:nvGrpSpPr>
                  <p:cNvPr id="31" name="Group 1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94" y="2524"/>
                    <a:ext cx="720" cy="1736"/>
                    <a:chOff x="8737" y="4684"/>
                    <a:chExt cx="720" cy="1736"/>
                  </a:xfrm>
                </p:grpSpPr>
                <p:grpSp>
                  <p:nvGrpSpPr>
                    <p:cNvPr id="78025" name="Group 10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37" y="4684"/>
                      <a:ext cx="720" cy="1736"/>
                      <a:chOff x="2421" y="5906"/>
                      <a:chExt cx="720" cy="1736"/>
                    </a:xfrm>
                  </p:grpSpPr>
                  <p:sp>
                    <p:nvSpPr>
                      <p:cNvPr id="77928" name="AutoShape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7498"/>
                        <a:ext cx="144" cy="144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8027" name="Group 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7384"/>
                        <a:ext cx="720" cy="144"/>
                        <a:chOff x="2421" y="7384"/>
                        <a:chExt cx="720" cy="144"/>
                      </a:xfrm>
                    </p:grpSpPr>
                    <p:sp>
                      <p:nvSpPr>
                        <p:cNvPr id="77930" name="Rectangle 10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7384"/>
                          <a:ext cx="720" cy="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8031" name="Group 10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48" y="7409"/>
                          <a:ext cx="661" cy="72"/>
                          <a:chOff x="2421" y="7564"/>
                          <a:chExt cx="661" cy="72"/>
                        </a:xfrm>
                      </p:grpSpPr>
                      <p:grpSp>
                        <p:nvGrpSpPr>
                          <p:cNvPr id="78035" name="Group 10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7564"/>
                            <a:ext cx="437" cy="72"/>
                            <a:chOff x="4041" y="7744"/>
                            <a:chExt cx="437" cy="72"/>
                          </a:xfrm>
                        </p:grpSpPr>
                        <p:sp>
                          <p:nvSpPr>
                            <p:cNvPr id="77933" name="AutoShape 10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18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34" name="AutoShape 11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041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35" name="AutoShape 1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90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36" name="AutoShape 11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262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37" name="AutoShape 11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334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38" name="AutoShape 11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406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77939" name="AutoShape 11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938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940" name="AutoShape 11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866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941" name="AutoShape 11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3010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78036" name="Group 11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5906"/>
                        <a:ext cx="720" cy="1478"/>
                        <a:chOff x="2421" y="5906"/>
                        <a:chExt cx="720" cy="1478"/>
                      </a:xfrm>
                    </p:grpSpPr>
                    <p:sp>
                      <p:nvSpPr>
                        <p:cNvPr id="77943" name="Rectangle 11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5906"/>
                          <a:ext cx="540" cy="36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8037" name="Group 1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6304"/>
                          <a:ext cx="720" cy="1080"/>
                          <a:chOff x="2421" y="6304"/>
                          <a:chExt cx="720" cy="1080"/>
                        </a:xfrm>
                      </p:grpSpPr>
                      <p:sp>
                        <p:nvSpPr>
                          <p:cNvPr id="77945" name="Rectangle 12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6304"/>
                            <a:ext cx="720" cy="10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946" name="Rectangle 12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48" y="6335"/>
                            <a:ext cx="662" cy="10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77947" name="Rectangle 1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762" y="5044"/>
                      <a:ext cx="662" cy="288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8039" name="Group 1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313"/>
                    <a:chOff x="4859" y="2209"/>
                    <a:chExt cx="864" cy="313"/>
                  </a:xfrm>
                </p:grpSpPr>
                <p:sp>
                  <p:nvSpPr>
                    <p:cNvPr id="77949" name="Line 1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83" y="2226"/>
                      <a:ext cx="18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950" name="Line 12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5285" y="2342"/>
                      <a:ext cx="180" cy="1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951" name="Line 12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45304">
                      <a:off x="4859" y="2209"/>
                      <a:ext cx="864" cy="1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8041" name="Group 128"/>
                <p:cNvGrpSpPr>
                  <a:grpSpLocks noChangeAspect="1"/>
                </p:cNvGrpSpPr>
                <p:nvPr/>
              </p:nvGrpSpPr>
              <p:grpSpPr bwMode="auto">
                <a:xfrm>
                  <a:off x="6741" y="7924"/>
                  <a:ext cx="706" cy="1677"/>
                  <a:chOff x="4859" y="2209"/>
                  <a:chExt cx="864" cy="2051"/>
                </a:xfrm>
              </p:grpSpPr>
              <p:grpSp>
                <p:nvGrpSpPr>
                  <p:cNvPr id="78042" name="Group 1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94" y="2524"/>
                    <a:ext cx="720" cy="1736"/>
                    <a:chOff x="8737" y="4684"/>
                    <a:chExt cx="720" cy="1736"/>
                  </a:xfrm>
                </p:grpSpPr>
                <p:grpSp>
                  <p:nvGrpSpPr>
                    <p:cNvPr id="78052" name="Group 1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37" y="4684"/>
                      <a:ext cx="720" cy="1736"/>
                      <a:chOff x="2421" y="5906"/>
                      <a:chExt cx="720" cy="1736"/>
                    </a:xfrm>
                  </p:grpSpPr>
                  <p:sp>
                    <p:nvSpPr>
                      <p:cNvPr id="77955" name="AutoShape 1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7498"/>
                        <a:ext cx="144" cy="144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8054" name="Group 1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7384"/>
                        <a:ext cx="720" cy="144"/>
                        <a:chOff x="2421" y="7384"/>
                        <a:chExt cx="720" cy="144"/>
                      </a:xfrm>
                    </p:grpSpPr>
                    <p:sp>
                      <p:nvSpPr>
                        <p:cNvPr id="77957" name="Rectangle 13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7384"/>
                          <a:ext cx="720" cy="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8058" name="Group 13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48" y="7409"/>
                          <a:ext cx="661" cy="72"/>
                          <a:chOff x="2421" y="7564"/>
                          <a:chExt cx="661" cy="72"/>
                        </a:xfrm>
                      </p:grpSpPr>
                      <p:grpSp>
                        <p:nvGrpSpPr>
                          <p:cNvPr id="78062" name="Group 13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7564"/>
                            <a:ext cx="437" cy="72"/>
                            <a:chOff x="4041" y="7744"/>
                            <a:chExt cx="437" cy="72"/>
                          </a:xfrm>
                        </p:grpSpPr>
                        <p:sp>
                          <p:nvSpPr>
                            <p:cNvPr id="77960" name="AutoShape 13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18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61" name="AutoShape 13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041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62" name="AutoShape 13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90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63" name="AutoShape 13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262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64" name="AutoShape 14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334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65" name="AutoShape 14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406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77966" name="AutoShape 14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938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967" name="AutoShape 14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866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968" name="AutoShape 14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3010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78063" name="Group 1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5906"/>
                        <a:ext cx="720" cy="1478"/>
                        <a:chOff x="2421" y="5906"/>
                        <a:chExt cx="720" cy="1478"/>
                      </a:xfrm>
                    </p:grpSpPr>
                    <p:sp>
                      <p:nvSpPr>
                        <p:cNvPr id="77970" name="Rectangle 14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5906"/>
                          <a:ext cx="540" cy="36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8064" name="Group 1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6304"/>
                          <a:ext cx="720" cy="1080"/>
                          <a:chOff x="2421" y="6304"/>
                          <a:chExt cx="720" cy="1080"/>
                        </a:xfrm>
                      </p:grpSpPr>
                      <p:sp>
                        <p:nvSpPr>
                          <p:cNvPr id="77972" name="Rectangle 14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6304"/>
                            <a:ext cx="720" cy="10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973" name="Rectangle 14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48" y="6335"/>
                            <a:ext cx="662" cy="10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77974" name="Rectangle 1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762" y="5044"/>
                      <a:ext cx="662" cy="288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8070" name="Group 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313"/>
                    <a:chOff x="4859" y="2209"/>
                    <a:chExt cx="864" cy="313"/>
                  </a:xfrm>
                </p:grpSpPr>
                <p:sp>
                  <p:nvSpPr>
                    <p:cNvPr id="77976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83" y="2226"/>
                      <a:ext cx="18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977" name="Line 15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5285" y="2342"/>
                      <a:ext cx="180" cy="1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978" name="Line 15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45304">
                      <a:off x="4859" y="2209"/>
                      <a:ext cx="864" cy="1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8076" name="Group 155"/>
                <p:cNvGrpSpPr>
                  <a:grpSpLocks noChangeAspect="1"/>
                </p:cNvGrpSpPr>
                <p:nvPr/>
              </p:nvGrpSpPr>
              <p:grpSpPr bwMode="auto">
                <a:xfrm>
                  <a:off x="6201" y="6124"/>
                  <a:ext cx="706" cy="1677"/>
                  <a:chOff x="4859" y="2209"/>
                  <a:chExt cx="864" cy="2051"/>
                </a:xfrm>
              </p:grpSpPr>
              <p:grpSp>
                <p:nvGrpSpPr>
                  <p:cNvPr id="78082" name="Group 1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94" y="2524"/>
                    <a:ext cx="720" cy="1736"/>
                    <a:chOff x="8737" y="4684"/>
                    <a:chExt cx="720" cy="1736"/>
                  </a:xfrm>
                </p:grpSpPr>
                <p:grpSp>
                  <p:nvGrpSpPr>
                    <p:cNvPr id="78083" name="Group 1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37" y="4684"/>
                      <a:ext cx="720" cy="1736"/>
                      <a:chOff x="2421" y="5906"/>
                      <a:chExt cx="720" cy="1736"/>
                    </a:xfrm>
                  </p:grpSpPr>
                  <p:sp>
                    <p:nvSpPr>
                      <p:cNvPr id="77982" name="AutoShape 1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7498"/>
                        <a:ext cx="144" cy="144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8089" name="Group 1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7384"/>
                        <a:ext cx="720" cy="144"/>
                        <a:chOff x="2421" y="7384"/>
                        <a:chExt cx="720" cy="144"/>
                      </a:xfrm>
                    </p:grpSpPr>
                    <p:sp>
                      <p:nvSpPr>
                        <p:cNvPr id="77984" name="Rectangle 16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7384"/>
                          <a:ext cx="720" cy="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8095" name="Group 1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48" y="7409"/>
                          <a:ext cx="661" cy="72"/>
                          <a:chOff x="2421" y="7564"/>
                          <a:chExt cx="661" cy="72"/>
                        </a:xfrm>
                      </p:grpSpPr>
                      <p:grpSp>
                        <p:nvGrpSpPr>
                          <p:cNvPr id="78101" name="Group 16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7564"/>
                            <a:ext cx="437" cy="72"/>
                            <a:chOff x="4041" y="7744"/>
                            <a:chExt cx="437" cy="72"/>
                          </a:xfrm>
                        </p:grpSpPr>
                        <p:sp>
                          <p:nvSpPr>
                            <p:cNvPr id="77987" name="AutoShape 16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18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88" name="AutoShape 16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041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89" name="AutoShape 16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90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90" name="AutoShape 16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262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91" name="AutoShape 16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334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7992" name="AutoShape 16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406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77993" name="AutoShape 16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938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994" name="AutoShape 17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866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995" name="AutoShape 17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3010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78105" name="Group 1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5906"/>
                        <a:ext cx="720" cy="1478"/>
                        <a:chOff x="2421" y="5906"/>
                        <a:chExt cx="720" cy="1478"/>
                      </a:xfrm>
                    </p:grpSpPr>
                    <p:sp>
                      <p:nvSpPr>
                        <p:cNvPr id="77997" name="Rectangle 17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5906"/>
                          <a:ext cx="540" cy="36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8106" name="Group 17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6304"/>
                          <a:ext cx="720" cy="1080"/>
                          <a:chOff x="2421" y="6304"/>
                          <a:chExt cx="720" cy="1080"/>
                        </a:xfrm>
                      </p:grpSpPr>
                      <p:sp>
                        <p:nvSpPr>
                          <p:cNvPr id="77999" name="Rectangle 17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6304"/>
                            <a:ext cx="720" cy="10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000" name="Rectangle 17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48" y="6335"/>
                            <a:ext cx="662" cy="10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78001" name="Rectangle 1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762" y="5044"/>
                      <a:ext cx="662" cy="288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8110" name="Group 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313"/>
                    <a:chOff x="4859" y="2209"/>
                    <a:chExt cx="864" cy="313"/>
                  </a:xfrm>
                </p:grpSpPr>
                <p:sp>
                  <p:nvSpPr>
                    <p:cNvPr id="78003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83" y="2226"/>
                      <a:ext cx="18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004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5285" y="2342"/>
                      <a:ext cx="180" cy="1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005" name="Line 18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45304">
                      <a:off x="4859" y="2209"/>
                      <a:ext cx="864" cy="1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8113" name="Group 182"/>
                <p:cNvGrpSpPr>
                  <a:grpSpLocks noChangeAspect="1"/>
                </p:cNvGrpSpPr>
                <p:nvPr/>
              </p:nvGrpSpPr>
              <p:grpSpPr bwMode="auto">
                <a:xfrm>
                  <a:off x="5121" y="4144"/>
                  <a:ext cx="1224" cy="2091"/>
                  <a:chOff x="4221" y="2209"/>
                  <a:chExt cx="1502" cy="2566"/>
                </a:xfrm>
              </p:grpSpPr>
              <p:sp>
                <p:nvSpPr>
                  <p:cNvPr id="78007" name="AutoShape 183"/>
                  <p:cNvSpPr>
                    <a:spLocks noChangeAspect="1" noChangeArrowheads="1"/>
                  </p:cNvSpPr>
                  <p:nvPr/>
                </p:nvSpPr>
                <p:spPr bwMode="auto">
                  <a:xfrm rot="1667815">
                    <a:off x="4221" y="4235"/>
                    <a:ext cx="1440" cy="5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8114" name="Group 1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2051"/>
                    <a:chOff x="4859" y="2209"/>
                    <a:chExt cx="864" cy="2051"/>
                  </a:xfrm>
                </p:grpSpPr>
                <p:grpSp>
                  <p:nvGrpSpPr>
                    <p:cNvPr id="78117" name="Group 1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94" y="2524"/>
                      <a:ext cx="720" cy="1736"/>
                      <a:chOff x="8737" y="4684"/>
                      <a:chExt cx="720" cy="1736"/>
                    </a:xfrm>
                  </p:grpSpPr>
                  <p:grpSp>
                    <p:nvGrpSpPr>
                      <p:cNvPr id="78121" name="Group 1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737" y="4684"/>
                        <a:ext cx="720" cy="1736"/>
                        <a:chOff x="2421" y="5906"/>
                        <a:chExt cx="720" cy="1736"/>
                      </a:xfrm>
                    </p:grpSpPr>
                    <p:sp>
                      <p:nvSpPr>
                        <p:cNvPr id="78011" name="AutoShape 18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7498"/>
                          <a:ext cx="144" cy="144"/>
                        </a:xfrm>
                        <a:prstGeom prst="sun">
                          <a:avLst>
                            <a:gd name="adj" fmla="val 25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8122" name="Group 1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7384"/>
                          <a:ext cx="720" cy="144"/>
                          <a:chOff x="2421" y="7384"/>
                          <a:chExt cx="720" cy="144"/>
                        </a:xfrm>
                      </p:grpSpPr>
                      <p:sp>
                        <p:nvSpPr>
                          <p:cNvPr id="78013" name="Rectangle 18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7384"/>
                            <a:ext cx="720" cy="144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78125" name="Group 19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48" y="7409"/>
                            <a:ext cx="661" cy="72"/>
                            <a:chOff x="2421" y="7564"/>
                            <a:chExt cx="661" cy="72"/>
                          </a:xfrm>
                        </p:grpSpPr>
                        <p:grpSp>
                          <p:nvGrpSpPr>
                            <p:cNvPr id="78129" name="Group 19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421" y="7564"/>
                              <a:ext cx="437" cy="72"/>
                              <a:chOff x="4041" y="7744"/>
                              <a:chExt cx="437" cy="72"/>
                            </a:xfrm>
                          </p:grpSpPr>
                          <p:sp>
                            <p:nvSpPr>
                              <p:cNvPr id="78016" name="AutoShape 192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8017" name="AutoShape 193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041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8018" name="AutoShape 19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90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8019" name="AutoShape 19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262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8020" name="AutoShape 19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334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78021" name="AutoShape 19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406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78022" name="AutoShape 19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938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8023" name="AutoShape 19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866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8024" name="AutoShape 20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3010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78130" name="Group 2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5906"/>
                          <a:ext cx="720" cy="1478"/>
                          <a:chOff x="2421" y="5906"/>
                          <a:chExt cx="720" cy="1478"/>
                        </a:xfrm>
                      </p:grpSpPr>
                      <p:sp>
                        <p:nvSpPr>
                          <p:cNvPr id="78026" name="Rectangle 20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520" y="5906"/>
                            <a:ext cx="540" cy="36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78133" name="Group 20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6304"/>
                            <a:ext cx="720" cy="1080"/>
                            <a:chOff x="2421" y="6304"/>
                            <a:chExt cx="720" cy="1080"/>
                          </a:xfrm>
                        </p:grpSpPr>
                        <p:sp>
                          <p:nvSpPr>
                            <p:cNvPr id="78028" name="Rectangle 20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21" y="6304"/>
                              <a:ext cx="720" cy="1080"/>
                            </a:xfrm>
                            <a:prstGeom prst="rect">
                              <a:avLst/>
                            </a:prstGeom>
                            <a:solidFill>
                              <a:srgbClr val="C0C0C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8029" name="Rectangle 20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48" y="6335"/>
                              <a:ext cx="662" cy="1022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78030" name="Rectangle 2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62" y="5044"/>
                        <a:ext cx="662" cy="2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8137" name="Group 20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59" y="2209"/>
                      <a:ext cx="864" cy="313"/>
                      <a:chOff x="4859" y="2209"/>
                      <a:chExt cx="864" cy="313"/>
                    </a:xfrm>
                  </p:grpSpPr>
                  <p:sp>
                    <p:nvSpPr>
                      <p:cNvPr id="78032" name="Line 2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83" y="2226"/>
                        <a:ext cx="180" cy="28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033" name="Line 2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5285" y="2342"/>
                        <a:ext cx="180" cy="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034" name="Line 2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445304">
                        <a:off x="4859" y="2209"/>
                        <a:ext cx="864" cy="1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8138" name="Group 211"/>
                <p:cNvGrpSpPr>
                  <a:grpSpLocks noChangeAspect="1"/>
                </p:cNvGrpSpPr>
                <p:nvPr/>
              </p:nvGrpSpPr>
              <p:grpSpPr bwMode="auto">
                <a:xfrm>
                  <a:off x="5121" y="2344"/>
                  <a:ext cx="706" cy="1677"/>
                  <a:chOff x="4320" y="12604"/>
                  <a:chExt cx="864" cy="2051"/>
                </a:xfrm>
              </p:grpSpPr>
              <p:grpSp>
                <p:nvGrpSpPr>
                  <p:cNvPr id="78141" name="Group 2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36" y="12919"/>
                    <a:ext cx="720" cy="1736"/>
                    <a:chOff x="8737" y="4684"/>
                    <a:chExt cx="720" cy="1736"/>
                  </a:xfrm>
                </p:grpSpPr>
                <p:grpSp>
                  <p:nvGrpSpPr>
                    <p:cNvPr id="78145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37" y="4684"/>
                      <a:ext cx="720" cy="1736"/>
                      <a:chOff x="2421" y="5906"/>
                      <a:chExt cx="720" cy="1736"/>
                    </a:xfrm>
                  </p:grpSpPr>
                  <p:sp>
                    <p:nvSpPr>
                      <p:cNvPr id="78038" name="AutoShape 2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7498"/>
                        <a:ext cx="144" cy="144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8146" name="Group 2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7384"/>
                        <a:ext cx="720" cy="144"/>
                        <a:chOff x="2421" y="7384"/>
                        <a:chExt cx="720" cy="144"/>
                      </a:xfrm>
                    </p:grpSpPr>
                    <p:sp>
                      <p:nvSpPr>
                        <p:cNvPr id="78040" name="Rectangle 21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7384"/>
                          <a:ext cx="720" cy="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8147" name="Group 2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48" y="7409"/>
                          <a:ext cx="661" cy="72"/>
                          <a:chOff x="2421" y="7564"/>
                          <a:chExt cx="661" cy="72"/>
                        </a:xfrm>
                      </p:grpSpPr>
                      <p:grpSp>
                        <p:nvGrpSpPr>
                          <p:cNvPr id="78150" name="Group 21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7564"/>
                            <a:ext cx="437" cy="72"/>
                            <a:chOff x="4041" y="7744"/>
                            <a:chExt cx="437" cy="72"/>
                          </a:xfrm>
                        </p:grpSpPr>
                        <p:sp>
                          <p:nvSpPr>
                            <p:cNvPr id="78043" name="AutoShape 21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18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8044" name="AutoShape 22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041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8045" name="AutoShape 22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90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8046" name="AutoShape 22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262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8047" name="AutoShape 22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334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8048" name="AutoShape 22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406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78049" name="AutoShape 22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938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050" name="AutoShape 22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866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051" name="AutoShape 22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3010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78154" name="Group 22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5906"/>
                        <a:ext cx="720" cy="1478"/>
                        <a:chOff x="2421" y="5906"/>
                        <a:chExt cx="720" cy="1478"/>
                      </a:xfrm>
                    </p:grpSpPr>
                    <p:sp>
                      <p:nvSpPr>
                        <p:cNvPr id="78053" name="Rectangle 22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5906"/>
                          <a:ext cx="540" cy="36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8157" name="Group 23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6304"/>
                          <a:ext cx="720" cy="1080"/>
                          <a:chOff x="2421" y="6304"/>
                          <a:chExt cx="720" cy="1080"/>
                        </a:xfrm>
                      </p:grpSpPr>
                      <p:sp>
                        <p:nvSpPr>
                          <p:cNvPr id="78055" name="Rectangle 23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6304"/>
                            <a:ext cx="720" cy="10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056" name="Rectangle 23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48" y="6335"/>
                            <a:ext cx="662" cy="10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78057" name="Rectangle 2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762" y="5044"/>
                      <a:ext cx="662" cy="288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8158" name="Group 234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320" y="12604"/>
                    <a:ext cx="864" cy="313"/>
                    <a:chOff x="4859" y="2209"/>
                    <a:chExt cx="864" cy="313"/>
                  </a:xfrm>
                </p:grpSpPr>
                <p:sp>
                  <p:nvSpPr>
                    <p:cNvPr id="78059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83" y="2226"/>
                      <a:ext cx="18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060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5285" y="2342"/>
                      <a:ext cx="180" cy="1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061" name="Line 23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45304">
                      <a:off x="4859" y="2209"/>
                      <a:ext cx="864" cy="1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8159" name="Group 238"/>
            <p:cNvGrpSpPr>
              <a:grpSpLocks noChangeAspect="1"/>
            </p:cNvGrpSpPr>
            <p:nvPr/>
          </p:nvGrpSpPr>
          <p:grpSpPr bwMode="auto">
            <a:xfrm>
              <a:off x="4176" y="2344"/>
              <a:ext cx="900" cy="11995"/>
              <a:chOff x="4176" y="2344"/>
              <a:chExt cx="900" cy="11995"/>
            </a:xfrm>
          </p:grpSpPr>
          <p:grpSp>
            <p:nvGrpSpPr>
              <p:cNvPr id="78160" name="Group 239"/>
              <p:cNvGrpSpPr>
                <a:grpSpLocks noChangeAspect="1"/>
              </p:cNvGrpSpPr>
              <p:nvPr/>
            </p:nvGrpSpPr>
            <p:grpSpPr bwMode="auto">
              <a:xfrm flipV="1">
                <a:off x="4176" y="8836"/>
                <a:ext cx="900" cy="5503"/>
                <a:chOff x="9360" y="8644"/>
                <a:chExt cx="900" cy="5503"/>
              </a:xfrm>
            </p:grpSpPr>
            <p:grpSp>
              <p:nvGrpSpPr>
                <p:cNvPr id="78161" name="Group 240"/>
                <p:cNvGrpSpPr>
                  <a:grpSpLocks noChangeAspect="1"/>
                </p:cNvGrpSpPr>
                <p:nvPr/>
              </p:nvGrpSpPr>
              <p:grpSpPr bwMode="auto">
                <a:xfrm>
                  <a:off x="9360" y="86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78065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66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67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68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69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162" name="Group 246"/>
                <p:cNvGrpSpPr>
                  <a:grpSpLocks noChangeAspect="1"/>
                </p:cNvGrpSpPr>
                <p:nvPr/>
              </p:nvGrpSpPr>
              <p:grpSpPr bwMode="auto">
                <a:xfrm>
                  <a:off x="9360" y="104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78071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72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7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74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75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163" name="Group 252"/>
                <p:cNvGrpSpPr>
                  <a:grpSpLocks noChangeAspect="1"/>
                </p:cNvGrpSpPr>
                <p:nvPr/>
              </p:nvGrpSpPr>
              <p:grpSpPr bwMode="auto">
                <a:xfrm>
                  <a:off x="9360" y="122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78077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78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79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80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81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8164" name="Group 258"/>
              <p:cNvGrpSpPr>
                <a:grpSpLocks noChangeAspect="1"/>
              </p:cNvGrpSpPr>
              <p:nvPr/>
            </p:nvGrpSpPr>
            <p:grpSpPr bwMode="auto">
              <a:xfrm flipV="1">
                <a:off x="4176" y="3424"/>
                <a:ext cx="900" cy="5503"/>
                <a:chOff x="9360" y="8644"/>
                <a:chExt cx="900" cy="5503"/>
              </a:xfrm>
            </p:grpSpPr>
            <p:grpSp>
              <p:nvGrpSpPr>
                <p:cNvPr id="78165" name="Group 259"/>
                <p:cNvGrpSpPr>
                  <a:grpSpLocks noChangeAspect="1"/>
                </p:cNvGrpSpPr>
                <p:nvPr/>
              </p:nvGrpSpPr>
              <p:grpSpPr bwMode="auto">
                <a:xfrm>
                  <a:off x="9360" y="86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78084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85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86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87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88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166" name="Group 265"/>
                <p:cNvGrpSpPr>
                  <a:grpSpLocks noChangeAspect="1"/>
                </p:cNvGrpSpPr>
                <p:nvPr/>
              </p:nvGrpSpPr>
              <p:grpSpPr bwMode="auto">
                <a:xfrm>
                  <a:off x="9360" y="104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78090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91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92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9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94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167" name="Group 271"/>
                <p:cNvGrpSpPr>
                  <a:grpSpLocks noChangeAspect="1"/>
                </p:cNvGrpSpPr>
                <p:nvPr/>
              </p:nvGrpSpPr>
              <p:grpSpPr bwMode="auto">
                <a:xfrm>
                  <a:off x="9360" y="122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78096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97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98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099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100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8168" name="Group 277"/>
              <p:cNvGrpSpPr>
                <a:grpSpLocks noChangeAspect="1"/>
              </p:cNvGrpSpPr>
              <p:nvPr/>
            </p:nvGrpSpPr>
            <p:grpSpPr bwMode="auto">
              <a:xfrm flipV="1">
                <a:off x="4176" y="2344"/>
                <a:ext cx="900" cy="1183"/>
                <a:chOff x="8541" y="8824"/>
                <a:chExt cx="900" cy="1183"/>
              </a:xfrm>
            </p:grpSpPr>
            <p:sp>
              <p:nvSpPr>
                <p:cNvPr id="7810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0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0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8169" name="Group 281"/>
            <p:cNvGrpSpPr>
              <a:grpSpLocks noChangeAspect="1"/>
            </p:cNvGrpSpPr>
            <p:nvPr/>
          </p:nvGrpSpPr>
          <p:grpSpPr bwMode="auto">
            <a:xfrm>
              <a:off x="5841" y="2164"/>
              <a:ext cx="3420" cy="1903"/>
              <a:chOff x="6921" y="2164"/>
              <a:chExt cx="900" cy="1903"/>
            </a:xfrm>
          </p:grpSpPr>
          <p:grpSp>
            <p:nvGrpSpPr>
              <p:cNvPr id="78170" name="Group 282"/>
              <p:cNvGrpSpPr>
                <a:grpSpLocks noChangeAspect="1"/>
              </p:cNvGrpSpPr>
              <p:nvPr/>
            </p:nvGrpSpPr>
            <p:grpSpPr bwMode="auto">
              <a:xfrm flipV="1">
                <a:off x="6921" y="2884"/>
                <a:ext cx="900" cy="1183"/>
                <a:chOff x="8541" y="8824"/>
                <a:chExt cx="900" cy="1183"/>
              </a:xfrm>
            </p:grpSpPr>
            <p:sp>
              <p:nvSpPr>
                <p:cNvPr id="7810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0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0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8171" name="Group 286"/>
              <p:cNvGrpSpPr>
                <a:grpSpLocks noChangeAspect="1"/>
              </p:cNvGrpSpPr>
              <p:nvPr/>
            </p:nvGrpSpPr>
            <p:grpSpPr bwMode="auto">
              <a:xfrm>
                <a:off x="6921" y="2164"/>
                <a:ext cx="900" cy="823"/>
                <a:chOff x="6741" y="3604"/>
                <a:chExt cx="900" cy="823"/>
              </a:xfrm>
            </p:grpSpPr>
            <p:sp>
              <p:nvSpPr>
                <p:cNvPr id="78111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741" y="39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12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741" y="36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8172" name="Group 289"/>
            <p:cNvGrpSpPr>
              <a:grpSpLocks noChangeAspect="1"/>
            </p:cNvGrpSpPr>
            <p:nvPr/>
          </p:nvGrpSpPr>
          <p:grpSpPr bwMode="auto">
            <a:xfrm>
              <a:off x="6381" y="4012"/>
              <a:ext cx="2880" cy="1903"/>
              <a:chOff x="6381" y="3964"/>
              <a:chExt cx="900" cy="1903"/>
            </a:xfrm>
          </p:grpSpPr>
          <p:grpSp>
            <p:nvGrpSpPr>
              <p:cNvPr id="78173" name="Group 290"/>
              <p:cNvGrpSpPr>
                <a:grpSpLocks noChangeAspect="1"/>
              </p:cNvGrpSpPr>
              <p:nvPr/>
            </p:nvGrpSpPr>
            <p:grpSpPr bwMode="auto">
              <a:xfrm>
                <a:off x="6381" y="5044"/>
                <a:ext cx="900" cy="823"/>
                <a:chOff x="6381" y="5584"/>
                <a:chExt cx="900" cy="823"/>
              </a:xfrm>
            </p:grpSpPr>
            <p:sp>
              <p:nvSpPr>
                <p:cNvPr id="78115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16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8174" name="Group 293"/>
              <p:cNvGrpSpPr>
                <a:grpSpLocks noChangeAspect="1"/>
              </p:cNvGrpSpPr>
              <p:nvPr/>
            </p:nvGrpSpPr>
            <p:grpSpPr bwMode="auto">
              <a:xfrm flipV="1">
                <a:off x="6381" y="3964"/>
                <a:ext cx="900" cy="1183"/>
                <a:chOff x="8541" y="8824"/>
                <a:chExt cx="900" cy="1183"/>
              </a:xfrm>
            </p:grpSpPr>
            <p:sp>
              <p:nvSpPr>
                <p:cNvPr id="7811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1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2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8175" name="Group 297"/>
            <p:cNvGrpSpPr>
              <a:grpSpLocks noChangeAspect="1"/>
            </p:cNvGrpSpPr>
            <p:nvPr/>
          </p:nvGrpSpPr>
          <p:grpSpPr bwMode="auto">
            <a:xfrm>
              <a:off x="6921" y="5944"/>
              <a:ext cx="2340" cy="1903"/>
              <a:chOff x="6381" y="3964"/>
              <a:chExt cx="900" cy="1903"/>
            </a:xfrm>
          </p:grpSpPr>
          <p:grpSp>
            <p:nvGrpSpPr>
              <p:cNvPr id="77824" name="Group 298"/>
              <p:cNvGrpSpPr>
                <a:grpSpLocks noChangeAspect="1"/>
              </p:cNvGrpSpPr>
              <p:nvPr/>
            </p:nvGrpSpPr>
            <p:grpSpPr bwMode="auto">
              <a:xfrm>
                <a:off x="6381" y="5044"/>
                <a:ext cx="900" cy="823"/>
                <a:chOff x="6381" y="5584"/>
                <a:chExt cx="900" cy="823"/>
              </a:xfrm>
            </p:grpSpPr>
            <p:sp>
              <p:nvSpPr>
                <p:cNvPr id="78123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24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825" name="Group 301"/>
              <p:cNvGrpSpPr>
                <a:grpSpLocks noChangeAspect="1"/>
              </p:cNvGrpSpPr>
              <p:nvPr/>
            </p:nvGrpSpPr>
            <p:grpSpPr bwMode="auto">
              <a:xfrm flipV="1">
                <a:off x="6381" y="3964"/>
                <a:ext cx="900" cy="1183"/>
                <a:chOff x="8541" y="8824"/>
                <a:chExt cx="900" cy="1183"/>
              </a:xfrm>
            </p:grpSpPr>
            <p:sp>
              <p:nvSpPr>
                <p:cNvPr id="7812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2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2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7828" name="Group 305"/>
            <p:cNvGrpSpPr>
              <a:grpSpLocks noChangeAspect="1"/>
            </p:cNvGrpSpPr>
            <p:nvPr/>
          </p:nvGrpSpPr>
          <p:grpSpPr bwMode="auto">
            <a:xfrm>
              <a:off x="7461" y="7828"/>
              <a:ext cx="1800" cy="1903"/>
              <a:chOff x="6381" y="3964"/>
              <a:chExt cx="900" cy="1903"/>
            </a:xfrm>
          </p:grpSpPr>
          <p:grpSp>
            <p:nvGrpSpPr>
              <p:cNvPr id="77829" name="Group 306"/>
              <p:cNvGrpSpPr>
                <a:grpSpLocks noChangeAspect="1"/>
              </p:cNvGrpSpPr>
              <p:nvPr/>
            </p:nvGrpSpPr>
            <p:grpSpPr bwMode="auto">
              <a:xfrm>
                <a:off x="6381" y="5044"/>
                <a:ext cx="900" cy="823"/>
                <a:chOff x="6381" y="5584"/>
                <a:chExt cx="900" cy="823"/>
              </a:xfrm>
            </p:grpSpPr>
            <p:sp>
              <p:nvSpPr>
                <p:cNvPr id="78131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32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830" name="Group 309"/>
              <p:cNvGrpSpPr>
                <a:grpSpLocks noChangeAspect="1"/>
              </p:cNvGrpSpPr>
              <p:nvPr/>
            </p:nvGrpSpPr>
            <p:grpSpPr bwMode="auto">
              <a:xfrm flipV="1">
                <a:off x="6381" y="3964"/>
                <a:ext cx="900" cy="1183"/>
                <a:chOff x="8541" y="8824"/>
                <a:chExt cx="900" cy="1183"/>
              </a:xfrm>
            </p:grpSpPr>
            <p:sp>
              <p:nvSpPr>
                <p:cNvPr id="7813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3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3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7833" name="Group 313"/>
            <p:cNvGrpSpPr>
              <a:grpSpLocks noChangeAspect="1"/>
            </p:cNvGrpSpPr>
            <p:nvPr/>
          </p:nvGrpSpPr>
          <p:grpSpPr bwMode="auto">
            <a:xfrm>
              <a:off x="8035" y="9700"/>
              <a:ext cx="1224" cy="2088"/>
              <a:chOff x="6381" y="3964"/>
              <a:chExt cx="900" cy="1903"/>
            </a:xfrm>
          </p:grpSpPr>
          <p:grpSp>
            <p:nvGrpSpPr>
              <p:cNvPr id="77842" name="Group 314"/>
              <p:cNvGrpSpPr>
                <a:grpSpLocks noChangeAspect="1"/>
              </p:cNvGrpSpPr>
              <p:nvPr/>
            </p:nvGrpSpPr>
            <p:grpSpPr bwMode="auto">
              <a:xfrm>
                <a:off x="6381" y="5044"/>
                <a:ext cx="900" cy="823"/>
                <a:chOff x="6381" y="5584"/>
                <a:chExt cx="900" cy="823"/>
              </a:xfrm>
            </p:grpSpPr>
            <p:sp>
              <p:nvSpPr>
                <p:cNvPr id="78139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40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851" name="Group 317"/>
              <p:cNvGrpSpPr>
                <a:grpSpLocks noChangeAspect="1"/>
              </p:cNvGrpSpPr>
              <p:nvPr/>
            </p:nvGrpSpPr>
            <p:grpSpPr bwMode="auto">
              <a:xfrm flipV="1">
                <a:off x="6381" y="3964"/>
                <a:ext cx="900" cy="1183"/>
                <a:chOff x="8541" y="8824"/>
                <a:chExt cx="900" cy="1183"/>
              </a:xfrm>
            </p:grpSpPr>
            <p:sp>
              <p:nvSpPr>
                <p:cNvPr id="7814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4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4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7860" name="Group 321"/>
            <p:cNvGrpSpPr>
              <a:grpSpLocks noChangeAspect="1"/>
            </p:cNvGrpSpPr>
            <p:nvPr/>
          </p:nvGrpSpPr>
          <p:grpSpPr bwMode="auto">
            <a:xfrm>
              <a:off x="8541" y="11788"/>
              <a:ext cx="720" cy="2623"/>
              <a:chOff x="8541" y="11704"/>
              <a:chExt cx="720" cy="2623"/>
            </a:xfrm>
          </p:grpSpPr>
          <p:grpSp>
            <p:nvGrpSpPr>
              <p:cNvPr id="77866" name="Group 322"/>
              <p:cNvGrpSpPr>
                <a:grpSpLocks noChangeAspect="1"/>
              </p:cNvGrpSpPr>
              <p:nvPr/>
            </p:nvGrpSpPr>
            <p:grpSpPr bwMode="auto">
              <a:xfrm>
                <a:off x="8541" y="12424"/>
                <a:ext cx="720" cy="1903"/>
                <a:chOff x="6381" y="3964"/>
                <a:chExt cx="900" cy="1903"/>
              </a:xfrm>
            </p:grpSpPr>
            <p:grpSp>
              <p:nvGrpSpPr>
                <p:cNvPr id="77867" name="Group 323"/>
                <p:cNvGrpSpPr>
                  <a:grpSpLocks noChangeAspect="1"/>
                </p:cNvGrpSpPr>
                <p:nvPr/>
              </p:nvGrpSpPr>
              <p:grpSpPr bwMode="auto">
                <a:xfrm>
                  <a:off x="6381" y="5044"/>
                  <a:ext cx="900" cy="823"/>
                  <a:chOff x="6381" y="5584"/>
                  <a:chExt cx="900" cy="823"/>
                </a:xfrm>
              </p:grpSpPr>
              <p:sp>
                <p:nvSpPr>
                  <p:cNvPr id="78148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 flipV="1">
                    <a:off x="6381" y="59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149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 flipV="1">
                    <a:off x="6381" y="55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69" name="Group 326"/>
                <p:cNvGrpSpPr>
                  <a:grpSpLocks noChangeAspect="1"/>
                </p:cNvGrpSpPr>
                <p:nvPr/>
              </p:nvGrpSpPr>
              <p:grpSpPr bwMode="auto">
                <a:xfrm flipV="1">
                  <a:off x="6381" y="3964"/>
                  <a:ext cx="900" cy="1183"/>
                  <a:chOff x="8541" y="8824"/>
                  <a:chExt cx="900" cy="1183"/>
                </a:xfrm>
              </p:grpSpPr>
              <p:sp>
                <p:nvSpPr>
                  <p:cNvPr id="78151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8541" y="88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152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8541" y="91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15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8541" y="95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870" name="Group 330"/>
              <p:cNvGrpSpPr>
                <a:grpSpLocks noChangeAspect="1"/>
              </p:cNvGrpSpPr>
              <p:nvPr/>
            </p:nvGrpSpPr>
            <p:grpSpPr bwMode="auto">
              <a:xfrm>
                <a:off x="8541" y="11704"/>
                <a:ext cx="720" cy="823"/>
                <a:chOff x="6381" y="5584"/>
                <a:chExt cx="900" cy="823"/>
              </a:xfrm>
            </p:grpSpPr>
            <p:sp>
              <p:nvSpPr>
                <p:cNvPr id="78155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56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838200"/>
          </a:xfrm>
        </p:spPr>
        <p:txBody>
          <a:bodyPr/>
          <a:lstStyle/>
          <a:p>
            <a:r>
              <a:rPr lang="en-US" sz="3200" b="1"/>
              <a:t>MULTI-VEHICLE PLOWING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486400" cy="4373563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Four or more lanes would require more plow trucks.</a:t>
            </a:r>
          </a:p>
          <a:p>
            <a:endParaRPr lang="en-US" sz="24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The larger trucks should be at the end of the train. </a:t>
            </a:r>
          </a:p>
          <a:p>
            <a:endParaRPr lang="en-US" sz="24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The last truck plows ramps.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943600" y="1295400"/>
            <a:ext cx="2174875" cy="5240338"/>
            <a:chOff x="4176" y="2164"/>
            <a:chExt cx="5085" cy="12247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4221" y="2164"/>
              <a:ext cx="5040" cy="12240"/>
              <a:chOff x="4221" y="2164"/>
              <a:chExt cx="5040" cy="12240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4221" y="2164"/>
                <a:ext cx="5040" cy="12240"/>
                <a:chOff x="4221" y="2164"/>
                <a:chExt cx="5040" cy="12240"/>
              </a:xfrm>
            </p:grpSpPr>
            <p:sp>
              <p:nvSpPr>
                <p:cNvPr id="80903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21" y="2164"/>
                  <a:ext cx="5040" cy="122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04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5041" y="2164"/>
                  <a:ext cx="45" cy="122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5924" y="2547"/>
                  <a:ext cx="0" cy="11475"/>
                  <a:chOff x="6561" y="1984"/>
                  <a:chExt cx="0" cy="7920"/>
                </a:xfrm>
              </p:grpSpPr>
              <p:sp>
                <p:nvSpPr>
                  <p:cNvPr id="8090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73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07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630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08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522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09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41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1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30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11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84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12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19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13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95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6779" y="2547"/>
                  <a:ext cx="0" cy="11475"/>
                  <a:chOff x="6561" y="1984"/>
                  <a:chExt cx="0" cy="7920"/>
                </a:xfrm>
              </p:grpSpPr>
              <p:sp>
                <p:nvSpPr>
                  <p:cNvPr id="80915" name="Line 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73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16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630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17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522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18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41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19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30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20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84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21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19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22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95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7613" y="2547"/>
                  <a:ext cx="0" cy="11475"/>
                  <a:chOff x="6561" y="1984"/>
                  <a:chExt cx="0" cy="7920"/>
                </a:xfrm>
              </p:grpSpPr>
              <p:sp>
                <p:nvSpPr>
                  <p:cNvPr id="80924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73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25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630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26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522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27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41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28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30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29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846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30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198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31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561" y="9544"/>
                    <a:ext cx="0" cy="36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5440" y="10420"/>
                  <a:ext cx="2629" cy="725"/>
                  <a:chOff x="5760" y="8824"/>
                  <a:chExt cx="3321" cy="683"/>
                </a:xfrm>
              </p:grpSpPr>
              <p:sp>
                <p:nvSpPr>
                  <p:cNvPr id="80933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840" y="8824"/>
                    <a:ext cx="180" cy="683"/>
                  </a:xfrm>
                  <a:prstGeom prst="upArrow">
                    <a:avLst>
                      <a:gd name="adj1" fmla="val 50000"/>
                      <a:gd name="adj2" fmla="val 94861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34" name="AutoShape 38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760" y="8824"/>
                    <a:ext cx="180" cy="683"/>
                  </a:xfrm>
                  <a:prstGeom prst="downArrow">
                    <a:avLst>
                      <a:gd name="adj1" fmla="val 50000"/>
                      <a:gd name="adj2" fmla="val 94861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35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48" y="8824"/>
                    <a:ext cx="180" cy="683"/>
                  </a:xfrm>
                  <a:prstGeom prst="upArrow">
                    <a:avLst>
                      <a:gd name="adj1" fmla="val 50000"/>
                      <a:gd name="adj2" fmla="val 94861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936" name="AutoShap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901" y="8824"/>
                    <a:ext cx="180" cy="683"/>
                  </a:xfrm>
                  <a:prstGeom prst="upArrow">
                    <a:avLst>
                      <a:gd name="adj1" fmla="val 50000"/>
                      <a:gd name="adj2" fmla="val 94861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0937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8438" y="2164"/>
                  <a:ext cx="29" cy="122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2"/>
              <p:cNvGrpSpPr>
                <a:grpSpLocks noChangeAspect="1"/>
              </p:cNvGrpSpPr>
              <p:nvPr/>
            </p:nvGrpSpPr>
            <p:grpSpPr bwMode="auto">
              <a:xfrm>
                <a:off x="5121" y="2344"/>
                <a:ext cx="3346" cy="11451"/>
                <a:chOff x="5121" y="2344"/>
                <a:chExt cx="3346" cy="11451"/>
              </a:xfrm>
            </p:grpSpPr>
            <p:grpSp>
              <p:nvGrpSpPr>
                <p:cNvPr id="10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7243" y="11704"/>
                  <a:ext cx="1224" cy="2091"/>
                  <a:chOff x="4221" y="2209"/>
                  <a:chExt cx="1502" cy="2566"/>
                </a:xfrm>
              </p:grpSpPr>
              <p:sp>
                <p:nvSpPr>
                  <p:cNvPr id="80940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 rot="1667815">
                    <a:off x="4221" y="4235"/>
                    <a:ext cx="1440" cy="5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" name="Group 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2051"/>
                    <a:chOff x="4859" y="2209"/>
                    <a:chExt cx="864" cy="2051"/>
                  </a:xfrm>
                </p:grpSpPr>
                <p:grpSp>
                  <p:nvGrpSpPr>
                    <p:cNvPr id="12" name="Group 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94" y="2524"/>
                      <a:ext cx="720" cy="1736"/>
                      <a:chOff x="8737" y="4684"/>
                      <a:chExt cx="720" cy="1736"/>
                    </a:xfrm>
                  </p:grpSpPr>
                  <p:grpSp>
                    <p:nvGrpSpPr>
                      <p:cNvPr id="13" name="Group 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737" y="4684"/>
                        <a:ext cx="720" cy="1736"/>
                        <a:chOff x="2421" y="5906"/>
                        <a:chExt cx="720" cy="1736"/>
                      </a:xfrm>
                    </p:grpSpPr>
                    <p:sp>
                      <p:nvSpPr>
                        <p:cNvPr id="80944" name="AutoShape 4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7498"/>
                          <a:ext cx="144" cy="144"/>
                        </a:xfrm>
                        <a:prstGeom prst="sun">
                          <a:avLst>
                            <a:gd name="adj" fmla="val 25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4" name="Group 4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7384"/>
                          <a:ext cx="720" cy="144"/>
                          <a:chOff x="2421" y="7384"/>
                          <a:chExt cx="720" cy="144"/>
                        </a:xfrm>
                      </p:grpSpPr>
                      <p:sp>
                        <p:nvSpPr>
                          <p:cNvPr id="80946" name="Rectangle 5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7384"/>
                            <a:ext cx="720" cy="144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5" name="Group 51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48" y="7409"/>
                            <a:ext cx="661" cy="72"/>
                            <a:chOff x="2421" y="7564"/>
                            <a:chExt cx="661" cy="72"/>
                          </a:xfrm>
                        </p:grpSpPr>
                        <p:grpSp>
                          <p:nvGrpSpPr>
                            <p:cNvPr id="16" name="Group 5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421" y="7564"/>
                              <a:ext cx="437" cy="72"/>
                              <a:chOff x="4041" y="7744"/>
                              <a:chExt cx="437" cy="72"/>
                            </a:xfrm>
                          </p:grpSpPr>
                          <p:sp>
                            <p:nvSpPr>
                              <p:cNvPr id="80949" name="AutoShape 53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0950" name="AutoShape 5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041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0951" name="AutoShape 5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90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0952" name="AutoShape 5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262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0953" name="AutoShape 5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334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0954" name="AutoShape 58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406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80955" name="AutoShape 5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938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0956" name="AutoShape 6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866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0957" name="AutoShape 6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3010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17" name="Group 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5906"/>
                          <a:ext cx="720" cy="1478"/>
                          <a:chOff x="2421" y="5906"/>
                          <a:chExt cx="720" cy="1478"/>
                        </a:xfrm>
                      </p:grpSpPr>
                      <p:sp>
                        <p:nvSpPr>
                          <p:cNvPr id="80959" name="Rectangle 6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520" y="5906"/>
                            <a:ext cx="540" cy="36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8" name="Group 6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6304"/>
                            <a:ext cx="720" cy="1080"/>
                            <a:chOff x="2421" y="6304"/>
                            <a:chExt cx="720" cy="1080"/>
                          </a:xfrm>
                        </p:grpSpPr>
                        <p:sp>
                          <p:nvSpPr>
                            <p:cNvPr id="80961" name="Rectangle 6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21" y="6304"/>
                              <a:ext cx="720" cy="1080"/>
                            </a:xfrm>
                            <a:prstGeom prst="rect">
                              <a:avLst/>
                            </a:prstGeom>
                            <a:solidFill>
                              <a:srgbClr val="C0C0C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0962" name="Rectangle 6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48" y="6335"/>
                              <a:ext cx="662" cy="1022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80963" name="Rectangle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62" y="5044"/>
                        <a:ext cx="662" cy="2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" name="Group 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59" y="2209"/>
                      <a:ext cx="864" cy="313"/>
                      <a:chOff x="4859" y="2209"/>
                      <a:chExt cx="864" cy="313"/>
                    </a:xfrm>
                  </p:grpSpPr>
                  <p:sp>
                    <p:nvSpPr>
                      <p:cNvPr id="80965" name="Line 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83" y="2226"/>
                        <a:ext cx="180" cy="28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966" name="Line 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5285" y="2342"/>
                        <a:ext cx="180" cy="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967" name="Line 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445304">
                        <a:off x="4859" y="2209"/>
                        <a:ext cx="864" cy="1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" name="Group 72"/>
                <p:cNvGrpSpPr>
                  <a:grpSpLocks noChangeAspect="1"/>
                </p:cNvGrpSpPr>
                <p:nvPr/>
              </p:nvGrpSpPr>
              <p:grpSpPr bwMode="auto">
                <a:xfrm>
                  <a:off x="6021" y="11704"/>
                  <a:ext cx="1224" cy="2091"/>
                  <a:chOff x="4221" y="2209"/>
                  <a:chExt cx="1502" cy="2566"/>
                </a:xfrm>
              </p:grpSpPr>
              <p:sp>
                <p:nvSpPr>
                  <p:cNvPr id="80969" name="AutoShape 73"/>
                  <p:cNvSpPr>
                    <a:spLocks noChangeAspect="1" noChangeArrowheads="1"/>
                  </p:cNvSpPr>
                  <p:nvPr/>
                </p:nvSpPr>
                <p:spPr bwMode="auto">
                  <a:xfrm rot="1667815">
                    <a:off x="4221" y="4235"/>
                    <a:ext cx="1440" cy="5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" name="Group 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2051"/>
                    <a:chOff x="4859" y="2209"/>
                    <a:chExt cx="864" cy="2051"/>
                  </a:xfrm>
                </p:grpSpPr>
                <p:grpSp>
                  <p:nvGrpSpPr>
                    <p:cNvPr id="22" name="Group 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94" y="2524"/>
                      <a:ext cx="720" cy="1736"/>
                      <a:chOff x="8737" y="4684"/>
                      <a:chExt cx="720" cy="1736"/>
                    </a:xfrm>
                  </p:grpSpPr>
                  <p:grpSp>
                    <p:nvGrpSpPr>
                      <p:cNvPr id="23" name="Group 7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737" y="4684"/>
                        <a:ext cx="720" cy="1736"/>
                        <a:chOff x="2421" y="5906"/>
                        <a:chExt cx="720" cy="1736"/>
                      </a:xfrm>
                    </p:grpSpPr>
                    <p:sp>
                      <p:nvSpPr>
                        <p:cNvPr id="80973" name="AutoShape 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7498"/>
                          <a:ext cx="144" cy="144"/>
                        </a:xfrm>
                        <a:prstGeom prst="sun">
                          <a:avLst>
                            <a:gd name="adj" fmla="val 25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4" name="Group 7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7384"/>
                          <a:ext cx="720" cy="144"/>
                          <a:chOff x="2421" y="7384"/>
                          <a:chExt cx="720" cy="144"/>
                        </a:xfrm>
                      </p:grpSpPr>
                      <p:sp>
                        <p:nvSpPr>
                          <p:cNvPr id="80975" name="Rectangle 7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7384"/>
                            <a:ext cx="720" cy="144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25" name="Group 8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48" y="7409"/>
                            <a:ext cx="661" cy="72"/>
                            <a:chOff x="2421" y="7564"/>
                            <a:chExt cx="661" cy="72"/>
                          </a:xfrm>
                        </p:grpSpPr>
                        <p:grpSp>
                          <p:nvGrpSpPr>
                            <p:cNvPr id="26" name="Group 8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421" y="7564"/>
                              <a:ext cx="437" cy="72"/>
                              <a:chOff x="4041" y="7744"/>
                              <a:chExt cx="437" cy="72"/>
                            </a:xfrm>
                          </p:grpSpPr>
                          <p:sp>
                            <p:nvSpPr>
                              <p:cNvPr id="80978" name="AutoShape 82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0979" name="AutoShape 83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041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0980" name="AutoShape 8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90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0981" name="AutoShape 8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262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0982" name="AutoShape 8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334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0983" name="AutoShape 8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406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80984" name="AutoShape 8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938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0985" name="AutoShape 8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866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0986" name="AutoShape 9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3010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27" name="Group 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5906"/>
                          <a:ext cx="720" cy="1478"/>
                          <a:chOff x="2421" y="5906"/>
                          <a:chExt cx="720" cy="1478"/>
                        </a:xfrm>
                      </p:grpSpPr>
                      <p:sp>
                        <p:nvSpPr>
                          <p:cNvPr id="80988" name="Rectangle 9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520" y="5906"/>
                            <a:ext cx="540" cy="36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28" name="Group 9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6304"/>
                            <a:ext cx="720" cy="1080"/>
                            <a:chOff x="2421" y="6304"/>
                            <a:chExt cx="720" cy="1080"/>
                          </a:xfrm>
                        </p:grpSpPr>
                        <p:sp>
                          <p:nvSpPr>
                            <p:cNvPr id="80990" name="Rectangle 9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21" y="6304"/>
                              <a:ext cx="720" cy="1080"/>
                            </a:xfrm>
                            <a:prstGeom prst="rect">
                              <a:avLst/>
                            </a:prstGeom>
                            <a:solidFill>
                              <a:srgbClr val="C0C0C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0991" name="Rectangle 9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48" y="6335"/>
                              <a:ext cx="662" cy="1022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80992" name="Rectangle 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62" y="5044"/>
                        <a:ext cx="662" cy="2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9" name="Group 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59" y="2209"/>
                      <a:ext cx="864" cy="313"/>
                      <a:chOff x="4859" y="2209"/>
                      <a:chExt cx="864" cy="313"/>
                    </a:xfrm>
                  </p:grpSpPr>
                  <p:sp>
                    <p:nvSpPr>
                      <p:cNvPr id="80994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83" y="2226"/>
                        <a:ext cx="180" cy="28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995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5285" y="2342"/>
                        <a:ext cx="180" cy="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996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445304">
                        <a:off x="4859" y="2209"/>
                        <a:ext cx="864" cy="1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0" name="Group 101"/>
                <p:cNvGrpSpPr>
                  <a:grpSpLocks noChangeAspect="1"/>
                </p:cNvGrpSpPr>
                <p:nvPr/>
              </p:nvGrpSpPr>
              <p:grpSpPr bwMode="auto">
                <a:xfrm>
                  <a:off x="7281" y="9724"/>
                  <a:ext cx="706" cy="1677"/>
                  <a:chOff x="4859" y="2209"/>
                  <a:chExt cx="864" cy="2051"/>
                </a:xfrm>
              </p:grpSpPr>
              <p:grpSp>
                <p:nvGrpSpPr>
                  <p:cNvPr id="31" name="Group 10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94" y="2524"/>
                    <a:ext cx="720" cy="1736"/>
                    <a:chOff x="8737" y="4684"/>
                    <a:chExt cx="720" cy="1736"/>
                  </a:xfrm>
                </p:grpSpPr>
                <p:grpSp>
                  <p:nvGrpSpPr>
                    <p:cNvPr id="80960" name="Group 10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37" y="4684"/>
                      <a:ext cx="720" cy="1736"/>
                      <a:chOff x="2421" y="5906"/>
                      <a:chExt cx="720" cy="1736"/>
                    </a:xfrm>
                  </p:grpSpPr>
                  <p:sp>
                    <p:nvSpPr>
                      <p:cNvPr id="81000" name="AutoShape 1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7498"/>
                        <a:ext cx="144" cy="144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0964" name="Group 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7384"/>
                        <a:ext cx="720" cy="144"/>
                        <a:chOff x="2421" y="7384"/>
                        <a:chExt cx="720" cy="144"/>
                      </a:xfrm>
                    </p:grpSpPr>
                    <p:sp>
                      <p:nvSpPr>
                        <p:cNvPr id="81002" name="Rectangle 10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7384"/>
                          <a:ext cx="720" cy="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0968" name="Group 10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48" y="7409"/>
                          <a:ext cx="661" cy="72"/>
                          <a:chOff x="2421" y="7564"/>
                          <a:chExt cx="661" cy="72"/>
                        </a:xfrm>
                      </p:grpSpPr>
                      <p:grpSp>
                        <p:nvGrpSpPr>
                          <p:cNvPr id="80970" name="Group 10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7564"/>
                            <a:ext cx="437" cy="72"/>
                            <a:chOff x="4041" y="7744"/>
                            <a:chExt cx="437" cy="72"/>
                          </a:xfrm>
                        </p:grpSpPr>
                        <p:sp>
                          <p:nvSpPr>
                            <p:cNvPr id="81005" name="AutoShape 10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18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06" name="AutoShape 11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041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07" name="AutoShape 1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90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08" name="AutoShape 11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262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09" name="AutoShape 11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334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10" name="AutoShape 11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406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81011" name="AutoShape 11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938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1012" name="AutoShape 11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866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1013" name="AutoShape 11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3010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0971" name="Group 11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5906"/>
                        <a:ext cx="720" cy="1478"/>
                        <a:chOff x="2421" y="5906"/>
                        <a:chExt cx="720" cy="1478"/>
                      </a:xfrm>
                    </p:grpSpPr>
                    <p:sp>
                      <p:nvSpPr>
                        <p:cNvPr id="81015" name="Rectangle 11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5906"/>
                          <a:ext cx="540" cy="36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0972" name="Group 1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6304"/>
                          <a:ext cx="720" cy="1080"/>
                          <a:chOff x="2421" y="6304"/>
                          <a:chExt cx="720" cy="1080"/>
                        </a:xfrm>
                      </p:grpSpPr>
                      <p:sp>
                        <p:nvSpPr>
                          <p:cNvPr id="81017" name="Rectangle 12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6304"/>
                            <a:ext cx="720" cy="10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1018" name="Rectangle 12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48" y="6335"/>
                            <a:ext cx="662" cy="10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81019" name="Rectangle 1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762" y="5044"/>
                      <a:ext cx="662" cy="288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0974" name="Group 1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313"/>
                    <a:chOff x="4859" y="2209"/>
                    <a:chExt cx="864" cy="313"/>
                  </a:xfrm>
                </p:grpSpPr>
                <p:sp>
                  <p:nvSpPr>
                    <p:cNvPr id="81021" name="Line 1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83" y="2226"/>
                      <a:ext cx="18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22" name="Line 12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5285" y="2342"/>
                      <a:ext cx="180" cy="1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23" name="Line 12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45304">
                      <a:off x="4859" y="2209"/>
                      <a:ext cx="864" cy="1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0976" name="Group 128"/>
                <p:cNvGrpSpPr>
                  <a:grpSpLocks noChangeAspect="1"/>
                </p:cNvGrpSpPr>
                <p:nvPr/>
              </p:nvGrpSpPr>
              <p:grpSpPr bwMode="auto">
                <a:xfrm>
                  <a:off x="6741" y="7924"/>
                  <a:ext cx="706" cy="1677"/>
                  <a:chOff x="4859" y="2209"/>
                  <a:chExt cx="864" cy="2051"/>
                </a:xfrm>
              </p:grpSpPr>
              <p:grpSp>
                <p:nvGrpSpPr>
                  <p:cNvPr id="80977" name="Group 1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94" y="2524"/>
                    <a:ext cx="720" cy="1736"/>
                    <a:chOff x="8737" y="4684"/>
                    <a:chExt cx="720" cy="1736"/>
                  </a:xfrm>
                </p:grpSpPr>
                <p:grpSp>
                  <p:nvGrpSpPr>
                    <p:cNvPr id="80987" name="Group 1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37" y="4684"/>
                      <a:ext cx="720" cy="1736"/>
                      <a:chOff x="2421" y="5906"/>
                      <a:chExt cx="720" cy="1736"/>
                    </a:xfrm>
                  </p:grpSpPr>
                  <p:sp>
                    <p:nvSpPr>
                      <p:cNvPr id="81027" name="AutoShape 1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7498"/>
                        <a:ext cx="144" cy="144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0989" name="Group 1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7384"/>
                        <a:ext cx="720" cy="144"/>
                        <a:chOff x="2421" y="7384"/>
                        <a:chExt cx="720" cy="144"/>
                      </a:xfrm>
                    </p:grpSpPr>
                    <p:sp>
                      <p:nvSpPr>
                        <p:cNvPr id="81029" name="Rectangle 13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7384"/>
                          <a:ext cx="720" cy="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0993" name="Group 13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48" y="7409"/>
                          <a:ext cx="661" cy="72"/>
                          <a:chOff x="2421" y="7564"/>
                          <a:chExt cx="661" cy="72"/>
                        </a:xfrm>
                      </p:grpSpPr>
                      <p:grpSp>
                        <p:nvGrpSpPr>
                          <p:cNvPr id="80997" name="Group 13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7564"/>
                            <a:ext cx="437" cy="72"/>
                            <a:chOff x="4041" y="7744"/>
                            <a:chExt cx="437" cy="72"/>
                          </a:xfrm>
                        </p:grpSpPr>
                        <p:sp>
                          <p:nvSpPr>
                            <p:cNvPr id="81032" name="AutoShape 13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18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33" name="AutoShape 13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041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34" name="AutoShape 13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90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35" name="AutoShape 13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262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36" name="AutoShape 14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334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37" name="AutoShape 14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406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81038" name="AutoShape 14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938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1039" name="AutoShape 14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866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1040" name="AutoShape 14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3010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0998" name="Group 1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5906"/>
                        <a:ext cx="720" cy="1478"/>
                        <a:chOff x="2421" y="5906"/>
                        <a:chExt cx="720" cy="1478"/>
                      </a:xfrm>
                    </p:grpSpPr>
                    <p:sp>
                      <p:nvSpPr>
                        <p:cNvPr id="81042" name="Rectangle 14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5906"/>
                          <a:ext cx="540" cy="36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0999" name="Group 1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6304"/>
                          <a:ext cx="720" cy="1080"/>
                          <a:chOff x="2421" y="6304"/>
                          <a:chExt cx="720" cy="1080"/>
                        </a:xfrm>
                      </p:grpSpPr>
                      <p:sp>
                        <p:nvSpPr>
                          <p:cNvPr id="81044" name="Rectangle 14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6304"/>
                            <a:ext cx="720" cy="10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1045" name="Rectangle 14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48" y="6335"/>
                            <a:ext cx="662" cy="10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81046" name="Rectangle 1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762" y="5044"/>
                      <a:ext cx="662" cy="288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001" name="Group 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313"/>
                    <a:chOff x="4859" y="2209"/>
                    <a:chExt cx="864" cy="313"/>
                  </a:xfrm>
                </p:grpSpPr>
                <p:sp>
                  <p:nvSpPr>
                    <p:cNvPr id="81048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83" y="2226"/>
                      <a:ext cx="18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49" name="Line 15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5285" y="2342"/>
                      <a:ext cx="180" cy="1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50" name="Line 15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45304">
                      <a:off x="4859" y="2209"/>
                      <a:ext cx="864" cy="1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1003" name="Group 155"/>
                <p:cNvGrpSpPr>
                  <a:grpSpLocks noChangeAspect="1"/>
                </p:cNvGrpSpPr>
                <p:nvPr/>
              </p:nvGrpSpPr>
              <p:grpSpPr bwMode="auto">
                <a:xfrm>
                  <a:off x="6201" y="6124"/>
                  <a:ext cx="706" cy="1677"/>
                  <a:chOff x="4859" y="2209"/>
                  <a:chExt cx="864" cy="2051"/>
                </a:xfrm>
              </p:grpSpPr>
              <p:grpSp>
                <p:nvGrpSpPr>
                  <p:cNvPr id="81004" name="Group 1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94" y="2524"/>
                    <a:ext cx="720" cy="1736"/>
                    <a:chOff x="8737" y="4684"/>
                    <a:chExt cx="720" cy="1736"/>
                  </a:xfrm>
                </p:grpSpPr>
                <p:grpSp>
                  <p:nvGrpSpPr>
                    <p:cNvPr id="81014" name="Group 1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37" y="4684"/>
                      <a:ext cx="720" cy="1736"/>
                      <a:chOff x="2421" y="5906"/>
                      <a:chExt cx="720" cy="1736"/>
                    </a:xfrm>
                  </p:grpSpPr>
                  <p:sp>
                    <p:nvSpPr>
                      <p:cNvPr id="81054" name="AutoShape 1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7498"/>
                        <a:ext cx="144" cy="144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1016" name="Group 1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7384"/>
                        <a:ext cx="720" cy="144"/>
                        <a:chOff x="2421" y="7384"/>
                        <a:chExt cx="720" cy="144"/>
                      </a:xfrm>
                    </p:grpSpPr>
                    <p:sp>
                      <p:nvSpPr>
                        <p:cNvPr id="81056" name="Rectangle 16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7384"/>
                          <a:ext cx="720" cy="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1020" name="Group 1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48" y="7409"/>
                          <a:ext cx="661" cy="72"/>
                          <a:chOff x="2421" y="7564"/>
                          <a:chExt cx="661" cy="72"/>
                        </a:xfrm>
                      </p:grpSpPr>
                      <p:grpSp>
                        <p:nvGrpSpPr>
                          <p:cNvPr id="81024" name="Group 16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7564"/>
                            <a:ext cx="437" cy="72"/>
                            <a:chOff x="4041" y="7744"/>
                            <a:chExt cx="437" cy="72"/>
                          </a:xfrm>
                        </p:grpSpPr>
                        <p:sp>
                          <p:nvSpPr>
                            <p:cNvPr id="81059" name="AutoShape 16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18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60" name="AutoShape 16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041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61" name="AutoShape 16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90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62" name="AutoShape 16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262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63" name="AutoShape 167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334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64" name="AutoShape 16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406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81065" name="AutoShape 16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938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1066" name="AutoShape 17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866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1067" name="AutoShape 17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3010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1025" name="Group 1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5906"/>
                        <a:ext cx="720" cy="1478"/>
                        <a:chOff x="2421" y="5906"/>
                        <a:chExt cx="720" cy="1478"/>
                      </a:xfrm>
                    </p:grpSpPr>
                    <p:sp>
                      <p:nvSpPr>
                        <p:cNvPr id="81069" name="Rectangle 17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5906"/>
                          <a:ext cx="540" cy="36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1026" name="Group 17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6304"/>
                          <a:ext cx="720" cy="1080"/>
                          <a:chOff x="2421" y="6304"/>
                          <a:chExt cx="720" cy="1080"/>
                        </a:xfrm>
                      </p:grpSpPr>
                      <p:sp>
                        <p:nvSpPr>
                          <p:cNvPr id="81071" name="Rectangle 17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6304"/>
                            <a:ext cx="720" cy="10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1072" name="Rectangle 17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48" y="6335"/>
                            <a:ext cx="662" cy="10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81073" name="Rectangle 1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762" y="5044"/>
                      <a:ext cx="662" cy="288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028" name="Group 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313"/>
                    <a:chOff x="4859" y="2209"/>
                    <a:chExt cx="864" cy="313"/>
                  </a:xfrm>
                </p:grpSpPr>
                <p:sp>
                  <p:nvSpPr>
                    <p:cNvPr id="81075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83" y="2226"/>
                      <a:ext cx="18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76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5285" y="2342"/>
                      <a:ext cx="180" cy="1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77" name="Line 18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45304">
                      <a:off x="4859" y="2209"/>
                      <a:ext cx="864" cy="1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1030" name="Group 182"/>
                <p:cNvGrpSpPr>
                  <a:grpSpLocks noChangeAspect="1"/>
                </p:cNvGrpSpPr>
                <p:nvPr/>
              </p:nvGrpSpPr>
              <p:grpSpPr bwMode="auto">
                <a:xfrm>
                  <a:off x="5121" y="4144"/>
                  <a:ext cx="1224" cy="2091"/>
                  <a:chOff x="4221" y="2209"/>
                  <a:chExt cx="1502" cy="2566"/>
                </a:xfrm>
              </p:grpSpPr>
              <p:sp>
                <p:nvSpPr>
                  <p:cNvPr id="81079" name="AutoShape 183"/>
                  <p:cNvSpPr>
                    <a:spLocks noChangeAspect="1" noChangeArrowheads="1"/>
                  </p:cNvSpPr>
                  <p:nvPr/>
                </p:nvSpPr>
                <p:spPr bwMode="auto">
                  <a:xfrm rot="1667815">
                    <a:off x="4221" y="4235"/>
                    <a:ext cx="1440" cy="5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81031" name="Group 1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59" y="2209"/>
                    <a:ext cx="864" cy="2051"/>
                    <a:chOff x="4859" y="2209"/>
                    <a:chExt cx="864" cy="2051"/>
                  </a:xfrm>
                </p:grpSpPr>
                <p:grpSp>
                  <p:nvGrpSpPr>
                    <p:cNvPr id="81041" name="Group 1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94" y="2524"/>
                      <a:ext cx="720" cy="1736"/>
                      <a:chOff x="8737" y="4684"/>
                      <a:chExt cx="720" cy="1736"/>
                    </a:xfrm>
                  </p:grpSpPr>
                  <p:grpSp>
                    <p:nvGrpSpPr>
                      <p:cNvPr id="81043" name="Group 1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737" y="4684"/>
                        <a:ext cx="720" cy="1736"/>
                        <a:chOff x="2421" y="5906"/>
                        <a:chExt cx="720" cy="1736"/>
                      </a:xfrm>
                    </p:grpSpPr>
                    <p:sp>
                      <p:nvSpPr>
                        <p:cNvPr id="81083" name="AutoShape 18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7498"/>
                          <a:ext cx="144" cy="144"/>
                        </a:xfrm>
                        <a:prstGeom prst="sun">
                          <a:avLst>
                            <a:gd name="adj" fmla="val 25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1047" name="Group 1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7384"/>
                          <a:ext cx="720" cy="144"/>
                          <a:chOff x="2421" y="7384"/>
                          <a:chExt cx="720" cy="144"/>
                        </a:xfrm>
                      </p:grpSpPr>
                      <p:sp>
                        <p:nvSpPr>
                          <p:cNvPr id="81085" name="Rectangle 189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7384"/>
                            <a:ext cx="720" cy="144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81051" name="Group 19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48" y="7409"/>
                            <a:ext cx="661" cy="72"/>
                            <a:chOff x="2421" y="7564"/>
                            <a:chExt cx="661" cy="72"/>
                          </a:xfrm>
                        </p:grpSpPr>
                        <p:grpSp>
                          <p:nvGrpSpPr>
                            <p:cNvPr id="81052" name="Group 19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421" y="7564"/>
                              <a:ext cx="437" cy="72"/>
                              <a:chOff x="4041" y="7744"/>
                              <a:chExt cx="437" cy="72"/>
                            </a:xfrm>
                          </p:grpSpPr>
                          <p:sp>
                            <p:nvSpPr>
                              <p:cNvPr id="81088" name="AutoShape 192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1089" name="AutoShape 193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041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1090" name="AutoShape 19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190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1091" name="AutoShape 19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262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1092" name="AutoShape 19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334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1093" name="AutoShape 19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rot="-5400000">
                                <a:off x="4406" y="7744"/>
                                <a:ext cx="72" cy="72"/>
                              </a:xfrm>
                              <a:prstGeom prst="flowChartCollat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81094" name="AutoShape 198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938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95" name="AutoShape 19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2866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096" name="AutoShape 20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3010" y="756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81053" name="Group 2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5906"/>
                          <a:ext cx="720" cy="1478"/>
                          <a:chOff x="2421" y="5906"/>
                          <a:chExt cx="720" cy="1478"/>
                        </a:xfrm>
                      </p:grpSpPr>
                      <p:sp>
                        <p:nvSpPr>
                          <p:cNvPr id="81098" name="Rectangle 20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520" y="5906"/>
                            <a:ext cx="540" cy="36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81055" name="Group 20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6304"/>
                            <a:ext cx="720" cy="1080"/>
                            <a:chOff x="2421" y="6304"/>
                            <a:chExt cx="720" cy="1080"/>
                          </a:xfrm>
                        </p:grpSpPr>
                        <p:sp>
                          <p:nvSpPr>
                            <p:cNvPr id="81100" name="Rectangle 20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21" y="6304"/>
                              <a:ext cx="720" cy="1080"/>
                            </a:xfrm>
                            <a:prstGeom prst="rect">
                              <a:avLst/>
                            </a:prstGeom>
                            <a:solidFill>
                              <a:srgbClr val="C0C0C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101" name="Rectangle 20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2448" y="6335"/>
                              <a:ext cx="662" cy="1022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81102" name="Rectangle 2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62" y="5044"/>
                        <a:ext cx="662" cy="28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1057" name="Group 20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59" y="2209"/>
                      <a:ext cx="864" cy="313"/>
                      <a:chOff x="4859" y="2209"/>
                      <a:chExt cx="864" cy="313"/>
                    </a:xfrm>
                  </p:grpSpPr>
                  <p:sp>
                    <p:nvSpPr>
                      <p:cNvPr id="81104" name="Line 2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83" y="2226"/>
                        <a:ext cx="180" cy="28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105" name="Line 2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5285" y="2342"/>
                        <a:ext cx="180" cy="18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106" name="Line 2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445304">
                        <a:off x="4859" y="2209"/>
                        <a:ext cx="864" cy="1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1058" name="Group 211"/>
                <p:cNvGrpSpPr>
                  <a:grpSpLocks noChangeAspect="1"/>
                </p:cNvGrpSpPr>
                <p:nvPr/>
              </p:nvGrpSpPr>
              <p:grpSpPr bwMode="auto">
                <a:xfrm>
                  <a:off x="5121" y="2344"/>
                  <a:ext cx="706" cy="1677"/>
                  <a:chOff x="4320" y="12604"/>
                  <a:chExt cx="864" cy="2051"/>
                </a:xfrm>
              </p:grpSpPr>
              <p:grpSp>
                <p:nvGrpSpPr>
                  <p:cNvPr id="81068" name="Group 2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36" y="12919"/>
                    <a:ext cx="720" cy="1736"/>
                    <a:chOff x="8737" y="4684"/>
                    <a:chExt cx="720" cy="1736"/>
                  </a:xfrm>
                </p:grpSpPr>
                <p:grpSp>
                  <p:nvGrpSpPr>
                    <p:cNvPr id="81070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737" y="4684"/>
                      <a:ext cx="720" cy="1736"/>
                      <a:chOff x="2421" y="5906"/>
                      <a:chExt cx="720" cy="1736"/>
                    </a:xfrm>
                  </p:grpSpPr>
                  <p:sp>
                    <p:nvSpPr>
                      <p:cNvPr id="81110" name="AutoShape 2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20" y="7498"/>
                        <a:ext cx="144" cy="144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1074" name="Group 2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7384"/>
                        <a:ext cx="720" cy="144"/>
                        <a:chOff x="2421" y="7384"/>
                        <a:chExt cx="720" cy="144"/>
                      </a:xfrm>
                    </p:grpSpPr>
                    <p:sp>
                      <p:nvSpPr>
                        <p:cNvPr id="81112" name="Rectangle 21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21" y="7384"/>
                          <a:ext cx="720" cy="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1078" name="Group 2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48" y="7409"/>
                          <a:ext cx="661" cy="72"/>
                          <a:chOff x="2421" y="7564"/>
                          <a:chExt cx="661" cy="72"/>
                        </a:xfrm>
                      </p:grpSpPr>
                      <p:grpSp>
                        <p:nvGrpSpPr>
                          <p:cNvPr id="81080" name="Group 21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421" y="7564"/>
                            <a:ext cx="437" cy="72"/>
                            <a:chOff x="4041" y="7744"/>
                            <a:chExt cx="437" cy="72"/>
                          </a:xfrm>
                        </p:grpSpPr>
                        <p:sp>
                          <p:nvSpPr>
                            <p:cNvPr id="81115" name="AutoShape 21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18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116" name="AutoShape 22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041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117" name="AutoShape 22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190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118" name="AutoShape 222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262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119" name="AutoShape 223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334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1120" name="AutoShape 224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rot="-5400000">
                              <a:off x="4406" y="7744"/>
                              <a:ext cx="72" cy="72"/>
                            </a:xfrm>
                            <a:prstGeom prst="flowChartCollat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81121" name="AutoShape 22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938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1122" name="AutoShape 22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2866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1123" name="AutoShape 22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-5400000">
                            <a:off x="3010" y="7564"/>
                            <a:ext cx="72" cy="72"/>
                          </a:xfrm>
                          <a:prstGeom prst="flowChartCollat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81081" name="Group 22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421" y="5906"/>
                        <a:ext cx="720" cy="1478"/>
                        <a:chOff x="2421" y="5906"/>
                        <a:chExt cx="720" cy="1478"/>
                      </a:xfrm>
                    </p:grpSpPr>
                    <p:sp>
                      <p:nvSpPr>
                        <p:cNvPr id="81125" name="Rectangle 22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520" y="5906"/>
                          <a:ext cx="540" cy="36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1082" name="Group 23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2421" y="6304"/>
                          <a:ext cx="720" cy="1080"/>
                          <a:chOff x="2421" y="6304"/>
                          <a:chExt cx="720" cy="1080"/>
                        </a:xfrm>
                      </p:grpSpPr>
                      <p:sp>
                        <p:nvSpPr>
                          <p:cNvPr id="81127" name="Rectangle 23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1" y="6304"/>
                            <a:ext cx="720" cy="10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1128" name="Rectangle 23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48" y="6335"/>
                            <a:ext cx="662" cy="10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81129" name="Rectangle 2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762" y="5044"/>
                      <a:ext cx="662" cy="288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084" name="Group 234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320" y="12604"/>
                    <a:ext cx="864" cy="313"/>
                    <a:chOff x="4859" y="2209"/>
                    <a:chExt cx="864" cy="313"/>
                  </a:xfrm>
                </p:grpSpPr>
                <p:sp>
                  <p:nvSpPr>
                    <p:cNvPr id="81131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83" y="2226"/>
                      <a:ext cx="18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32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5285" y="2342"/>
                      <a:ext cx="180" cy="1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33" name="Line 23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445304">
                      <a:off x="4859" y="2209"/>
                      <a:ext cx="864" cy="1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1086" name="Group 238"/>
            <p:cNvGrpSpPr>
              <a:grpSpLocks noChangeAspect="1"/>
            </p:cNvGrpSpPr>
            <p:nvPr/>
          </p:nvGrpSpPr>
          <p:grpSpPr bwMode="auto">
            <a:xfrm>
              <a:off x="4176" y="2344"/>
              <a:ext cx="900" cy="11995"/>
              <a:chOff x="4176" y="2344"/>
              <a:chExt cx="900" cy="11995"/>
            </a:xfrm>
          </p:grpSpPr>
          <p:grpSp>
            <p:nvGrpSpPr>
              <p:cNvPr id="81087" name="Group 239"/>
              <p:cNvGrpSpPr>
                <a:grpSpLocks noChangeAspect="1"/>
              </p:cNvGrpSpPr>
              <p:nvPr/>
            </p:nvGrpSpPr>
            <p:grpSpPr bwMode="auto">
              <a:xfrm flipV="1">
                <a:off x="4176" y="8836"/>
                <a:ext cx="900" cy="5503"/>
                <a:chOff x="9360" y="8644"/>
                <a:chExt cx="900" cy="5503"/>
              </a:xfrm>
            </p:grpSpPr>
            <p:grpSp>
              <p:nvGrpSpPr>
                <p:cNvPr id="81097" name="Group 240"/>
                <p:cNvGrpSpPr>
                  <a:grpSpLocks noChangeAspect="1"/>
                </p:cNvGrpSpPr>
                <p:nvPr/>
              </p:nvGrpSpPr>
              <p:grpSpPr bwMode="auto">
                <a:xfrm>
                  <a:off x="9360" y="86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81137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38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39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40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41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099" name="Group 246"/>
                <p:cNvGrpSpPr>
                  <a:grpSpLocks noChangeAspect="1"/>
                </p:cNvGrpSpPr>
                <p:nvPr/>
              </p:nvGrpSpPr>
              <p:grpSpPr bwMode="auto">
                <a:xfrm>
                  <a:off x="9360" y="104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8114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44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45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46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47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103" name="Group 252"/>
                <p:cNvGrpSpPr>
                  <a:grpSpLocks noChangeAspect="1"/>
                </p:cNvGrpSpPr>
                <p:nvPr/>
              </p:nvGrpSpPr>
              <p:grpSpPr bwMode="auto">
                <a:xfrm>
                  <a:off x="9360" y="122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81149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50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51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52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5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1107" name="Group 258"/>
              <p:cNvGrpSpPr>
                <a:grpSpLocks noChangeAspect="1"/>
              </p:cNvGrpSpPr>
              <p:nvPr/>
            </p:nvGrpSpPr>
            <p:grpSpPr bwMode="auto">
              <a:xfrm flipV="1">
                <a:off x="4176" y="3424"/>
                <a:ext cx="900" cy="5503"/>
                <a:chOff x="9360" y="8644"/>
                <a:chExt cx="900" cy="5503"/>
              </a:xfrm>
            </p:grpSpPr>
            <p:grpSp>
              <p:nvGrpSpPr>
                <p:cNvPr id="81108" name="Group 259"/>
                <p:cNvGrpSpPr>
                  <a:grpSpLocks noChangeAspect="1"/>
                </p:cNvGrpSpPr>
                <p:nvPr/>
              </p:nvGrpSpPr>
              <p:grpSpPr bwMode="auto">
                <a:xfrm>
                  <a:off x="9360" y="86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81156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57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58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59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60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109" name="Group 265"/>
                <p:cNvGrpSpPr>
                  <a:grpSpLocks noChangeAspect="1"/>
                </p:cNvGrpSpPr>
                <p:nvPr/>
              </p:nvGrpSpPr>
              <p:grpSpPr bwMode="auto">
                <a:xfrm>
                  <a:off x="9360" y="104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81162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6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64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65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66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111" name="Group 271"/>
                <p:cNvGrpSpPr>
                  <a:grpSpLocks noChangeAspect="1"/>
                </p:cNvGrpSpPr>
                <p:nvPr/>
              </p:nvGrpSpPr>
              <p:grpSpPr bwMode="auto">
                <a:xfrm>
                  <a:off x="9360" y="12244"/>
                  <a:ext cx="900" cy="1903"/>
                  <a:chOff x="9360" y="10084"/>
                  <a:chExt cx="900" cy="1903"/>
                </a:xfrm>
              </p:grpSpPr>
              <p:sp>
                <p:nvSpPr>
                  <p:cNvPr id="81168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0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69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4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70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080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71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16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172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9360" y="115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1113" name="Group 277"/>
              <p:cNvGrpSpPr>
                <a:grpSpLocks noChangeAspect="1"/>
              </p:cNvGrpSpPr>
              <p:nvPr/>
            </p:nvGrpSpPr>
            <p:grpSpPr bwMode="auto">
              <a:xfrm flipV="1">
                <a:off x="4176" y="2344"/>
                <a:ext cx="900" cy="1183"/>
                <a:chOff x="8541" y="8824"/>
                <a:chExt cx="900" cy="1183"/>
              </a:xfrm>
            </p:grpSpPr>
            <p:sp>
              <p:nvSpPr>
                <p:cNvPr id="8117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7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7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1114" name="Group 281"/>
            <p:cNvGrpSpPr>
              <a:grpSpLocks noChangeAspect="1"/>
            </p:cNvGrpSpPr>
            <p:nvPr/>
          </p:nvGrpSpPr>
          <p:grpSpPr bwMode="auto">
            <a:xfrm>
              <a:off x="5841" y="2164"/>
              <a:ext cx="3420" cy="1903"/>
              <a:chOff x="6921" y="2164"/>
              <a:chExt cx="900" cy="1903"/>
            </a:xfrm>
          </p:grpSpPr>
          <p:grpSp>
            <p:nvGrpSpPr>
              <p:cNvPr id="81124" name="Group 282"/>
              <p:cNvGrpSpPr>
                <a:grpSpLocks noChangeAspect="1"/>
              </p:cNvGrpSpPr>
              <p:nvPr/>
            </p:nvGrpSpPr>
            <p:grpSpPr bwMode="auto">
              <a:xfrm flipV="1">
                <a:off x="6921" y="2884"/>
                <a:ext cx="900" cy="1183"/>
                <a:chOff x="8541" y="8824"/>
                <a:chExt cx="900" cy="1183"/>
              </a:xfrm>
            </p:grpSpPr>
            <p:sp>
              <p:nvSpPr>
                <p:cNvPr id="8117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8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8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126" name="Group 286"/>
              <p:cNvGrpSpPr>
                <a:grpSpLocks noChangeAspect="1"/>
              </p:cNvGrpSpPr>
              <p:nvPr/>
            </p:nvGrpSpPr>
            <p:grpSpPr bwMode="auto">
              <a:xfrm>
                <a:off x="6921" y="2164"/>
                <a:ext cx="900" cy="823"/>
                <a:chOff x="6741" y="3604"/>
                <a:chExt cx="900" cy="823"/>
              </a:xfrm>
            </p:grpSpPr>
            <p:sp>
              <p:nvSpPr>
                <p:cNvPr id="81183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741" y="396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84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741" y="360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1130" name="Group 289"/>
            <p:cNvGrpSpPr>
              <a:grpSpLocks noChangeAspect="1"/>
            </p:cNvGrpSpPr>
            <p:nvPr/>
          </p:nvGrpSpPr>
          <p:grpSpPr bwMode="auto">
            <a:xfrm>
              <a:off x="6381" y="4012"/>
              <a:ext cx="2880" cy="1903"/>
              <a:chOff x="6381" y="3964"/>
              <a:chExt cx="900" cy="1903"/>
            </a:xfrm>
          </p:grpSpPr>
          <p:grpSp>
            <p:nvGrpSpPr>
              <p:cNvPr id="81134" name="Group 290"/>
              <p:cNvGrpSpPr>
                <a:grpSpLocks noChangeAspect="1"/>
              </p:cNvGrpSpPr>
              <p:nvPr/>
            </p:nvGrpSpPr>
            <p:grpSpPr bwMode="auto">
              <a:xfrm>
                <a:off x="6381" y="5044"/>
                <a:ext cx="900" cy="823"/>
                <a:chOff x="6381" y="5584"/>
                <a:chExt cx="900" cy="823"/>
              </a:xfrm>
            </p:grpSpPr>
            <p:sp>
              <p:nvSpPr>
                <p:cNvPr id="81187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88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135" name="Group 293"/>
              <p:cNvGrpSpPr>
                <a:grpSpLocks noChangeAspect="1"/>
              </p:cNvGrpSpPr>
              <p:nvPr/>
            </p:nvGrpSpPr>
            <p:grpSpPr bwMode="auto">
              <a:xfrm flipV="1">
                <a:off x="6381" y="3964"/>
                <a:ext cx="900" cy="1183"/>
                <a:chOff x="8541" y="8824"/>
                <a:chExt cx="900" cy="1183"/>
              </a:xfrm>
            </p:grpSpPr>
            <p:sp>
              <p:nvSpPr>
                <p:cNvPr id="8119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91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92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1136" name="Group 297"/>
            <p:cNvGrpSpPr>
              <a:grpSpLocks noChangeAspect="1"/>
            </p:cNvGrpSpPr>
            <p:nvPr/>
          </p:nvGrpSpPr>
          <p:grpSpPr bwMode="auto">
            <a:xfrm>
              <a:off x="6921" y="5944"/>
              <a:ext cx="2340" cy="1903"/>
              <a:chOff x="6381" y="3964"/>
              <a:chExt cx="900" cy="1903"/>
            </a:xfrm>
          </p:grpSpPr>
          <p:grpSp>
            <p:nvGrpSpPr>
              <p:cNvPr id="81142" name="Group 298"/>
              <p:cNvGrpSpPr>
                <a:grpSpLocks noChangeAspect="1"/>
              </p:cNvGrpSpPr>
              <p:nvPr/>
            </p:nvGrpSpPr>
            <p:grpSpPr bwMode="auto">
              <a:xfrm>
                <a:off x="6381" y="5044"/>
                <a:ext cx="900" cy="823"/>
                <a:chOff x="6381" y="5584"/>
                <a:chExt cx="900" cy="823"/>
              </a:xfrm>
            </p:grpSpPr>
            <p:sp>
              <p:nvSpPr>
                <p:cNvPr id="81195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96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148" name="Group 301"/>
              <p:cNvGrpSpPr>
                <a:grpSpLocks noChangeAspect="1"/>
              </p:cNvGrpSpPr>
              <p:nvPr/>
            </p:nvGrpSpPr>
            <p:grpSpPr bwMode="auto">
              <a:xfrm flipV="1">
                <a:off x="6381" y="3964"/>
                <a:ext cx="900" cy="1183"/>
                <a:chOff x="8541" y="8824"/>
                <a:chExt cx="900" cy="1183"/>
              </a:xfrm>
            </p:grpSpPr>
            <p:sp>
              <p:nvSpPr>
                <p:cNvPr id="8119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99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00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1154" name="Group 305"/>
            <p:cNvGrpSpPr>
              <a:grpSpLocks noChangeAspect="1"/>
            </p:cNvGrpSpPr>
            <p:nvPr/>
          </p:nvGrpSpPr>
          <p:grpSpPr bwMode="auto">
            <a:xfrm>
              <a:off x="7461" y="7828"/>
              <a:ext cx="1800" cy="1903"/>
              <a:chOff x="6381" y="3964"/>
              <a:chExt cx="900" cy="1903"/>
            </a:xfrm>
          </p:grpSpPr>
          <p:grpSp>
            <p:nvGrpSpPr>
              <p:cNvPr id="81155" name="Group 306"/>
              <p:cNvGrpSpPr>
                <a:grpSpLocks noChangeAspect="1"/>
              </p:cNvGrpSpPr>
              <p:nvPr/>
            </p:nvGrpSpPr>
            <p:grpSpPr bwMode="auto">
              <a:xfrm>
                <a:off x="6381" y="5044"/>
                <a:ext cx="900" cy="823"/>
                <a:chOff x="6381" y="5584"/>
                <a:chExt cx="900" cy="823"/>
              </a:xfrm>
            </p:grpSpPr>
            <p:sp>
              <p:nvSpPr>
                <p:cNvPr id="81203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04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161" name="Group 309"/>
              <p:cNvGrpSpPr>
                <a:grpSpLocks noChangeAspect="1"/>
              </p:cNvGrpSpPr>
              <p:nvPr/>
            </p:nvGrpSpPr>
            <p:grpSpPr bwMode="auto">
              <a:xfrm flipV="1">
                <a:off x="6381" y="3964"/>
                <a:ext cx="900" cy="1183"/>
                <a:chOff x="8541" y="8824"/>
                <a:chExt cx="900" cy="1183"/>
              </a:xfrm>
            </p:grpSpPr>
            <p:sp>
              <p:nvSpPr>
                <p:cNvPr id="8120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07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08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1167" name="Group 313"/>
            <p:cNvGrpSpPr>
              <a:grpSpLocks noChangeAspect="1"/>
            </p:cNvGrpSpPr>
            <p:nvPr/>
          </p:nvGrpSpPr>
          <p:grpSpPr bwMode="auto">
            <a:xfrm>
              <a:off x="8035" y="9700"/>
              <a:ext cx="1224" cy="2088"/>
              <a:chOff x="6381" y="3964"/>
              <a:chExt cx="900" cy="1903"/>
            </a:xfrm>
          </p:grpSpPr>
          <p:grpSp>
            <p:nvGrpSpPr>
              <p:cNvPr id="81173" name="Group 314"/>
              <p:cNvGrpSpPr>
                <a:grpSpLocks noChangeAspect="1"/>
              </p:cNvGrpSpPr>
              <p:nvPr/>
            </p:nvGrpSpPr>
            <p:grpSpPr bwMode="auto">
              <a:xfrm>
                <a:off x="6381" y="5044"/>
                <a:ext cx="900" cy="823"/>
                <a:chOff x="6381" y="5584"/>
                <a:chExt cx="900" cy="823"/>
              </a:xfrm>
            </p:grpSpPr>
            <p:sp>
              <p:nvSpPr>
                <p:cNvPr id="81211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12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177" name="Group 317"/>
              <p:cNvGrpSpPr>
                <a:grpSpLocks noChangeAspect="1"/>
              </p:cNvGrpSpPr>
              <p:nvPr/>
            </p:nvGrpSpPr>
            <p:grpSpPr bwMode="auto">
              <a:xfrm flipV="1">
                <a:off x="6381" y="3964"/>
                <a:ext cx="900" cy="1183"/>
                <a:chOff x="8541" y="8824"/>
                <a:chExt cx="900" cy="1183"/>
              </a:xfrm>
            </p:grpSpPr>
            <p:sp>
              <p:nvSpPr>
                <p:cNvPr id="81214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882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1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1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16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8541" y="95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1178" name="Group 321"/>
            <p:cNvGrpSpPr>
              <a:grpSpLocks noChangeAspect="1"/>
            </p:cNvGrpSpPr>
            <p:nvPr/>
          </p:nvGrpSpPr>
          <p:grpSpPr bwMode="auto">
            <a:xfrm>
              <a:off x="8541" y="11788"/>
              <a:ext cx="720" cy="2623"/>
              <a:chOff x="8541" y="11704"/>
              <a:chExt cx="720" cy="2623"/>
            </a:xfrm>
          </p:grpSpPr>
          <p:grpSp>
            <p:nvGrpSpPr>
              <p:cNvPr id="81182" name="Group 322"/>
              <p:cNvGrpSpPr>
                <a:grpSpLocks noChangeAspect="1"/>
              </p:cNvGrpSpPr>
              <p:nvPr/>
            </p:nvGrpSpPr>
            <p:grpSpPr bwMode="auto">
              <a:xfrm>
                <a:off x="8541" y="12424"/>
                <a:ext cx="720" cy="1903"/>
                <a:chOff x="6381" y="3964"/>
                <a:chExt cx="900" cy="1903"/>
              </a:xfrm>
            </p:grpSpPr>
            <p:grpSp>
              <p:nvGrpSpPr>
                <p:cNvPr id="81185" name="Group 323"/>
                <p:cNvGrpSpPr>
                  <a:grpSpLocks noChangeAspect="1"/>
                </p:cNvGrpSpPr>
                <p:nvPr/>
              </p:nvGrpSpPr>
              <p:grpSpPr bwMode="auto">
                <a:xfrm>
                  <a:off x="6381" y="5044"/>
                  <a:ext cx="900" cy="823"/>
                  <a:chOff x="6381" y="5584"/>
                  <a:chExt cx="900" cy="823"/>
                </a:xfrm>
              </p:grpSpPr>
              <p:sp>
                <p:nvSpPr>
                  <p:cNvPr id="81220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 flipV="1">
                    <a:off x="6381" y="59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221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 flipV="1">
                    <a:off x="6381" y="55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186" name="Group 326"/>
                <p:cNvGrpSpPr>
                  <a:grpSpLocks noChangeAspect="1"/>
                </p:cNvGrpSpPr>
                <p:nvPr/>
              </p:nvGrpSpPr>
              <p:grpSpPr bwMode="auto">
                <a:xfrm flipV="1">
                  <a:off x="6381" y="3964"/>
                  <a:ext cx="900" cy="1183"/>
                  <a:chOff x="8541" y="8824"/>
                  <a:chExt cx="900" cy="1183"/>
                </a:xfrm>
              </p:grpSpPr>
              <p:sp>
                <p:nvSpPr>
                  <p:cNvPr id="81223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8541" y="882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224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8541" y="918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225" name="Cloud"/>
                  <p:cNvSpPr>
                    <a:spLocks noChangeAspect="1" noEditPoints="1" noChangeArrowheads="1"/>
                  </p:cNvSpPr>
                  <p:nvPr/>
                </p:nvSpPr>
                <p:spPr bwMode="auto">
                  <a:xfrm>
                    <a:off x="8541" y="9544"/>
                    <a:ext cx="900" cy="463"/>
                  </a:xfrm>
                  <a:custGeom>
                    <a:avLst/>
                    <a:gdLst>
                      <a:gd name="T0" fmla="*/ 67 w 21600"/>
                      <a:gd name="T1" fmla="*/ 10800 h 21600"/>
                      <a:gd name="T2" fmla="*/ 10800 w 21600"/>
                      <a:gd name="T3" fmla="*/ 21577 h 21600"/>
                      <a:gd name="T4" fmla="*/ 21582 w 21600"/>
                      <a:gd name="T5" fmla="*/ 10800 h 21600"/>
                      <a:gd name="T6" fmla="*/ 10800 w 21600"/>
                      <a:gd name="T7" fmla="*/ 1235 h 21600"/>
                      <a:gd name="T8" fmla="*/ 2977 w 21600"/>
                      <a:gd name="T9" fmla="*/ 3262 h 21600"/>
                      <a:gd name="T10" fmla="*/ 17087 w 21600"/>
                      <a:gd name="T11" fmla="*/ 173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 extrusionOk="0">
                        <a:moveTo>
                          <a:pt x="1949" y="7180"/>
                        </a:moveTo>
                        <a:cubicBezTo>
                          <a:pt x="841" y="7336"/>
                          <a:pt x="0" y="8613"/>
                          <a:pt x="0" y="10137"/>
                        </a:cubicBezTo>
                        <a:cubicBezTo>
                          <a:pt x="-1" y="11192"/>
                          <a:pt x="409" y="12169"/>
                          <a:pt x="1074" y="12702"/>
                        </a:cubicBezTo>
                        <a:lnTo>
                          <a:pt x="1063" y="12668"/>
                        </a:lnTo>
                        <a:cubicBezTo>
                          <a:pt x="685" y="13217"/>
                          <a:pt x="475" y="13940"/>
                          <a:pt x="475" y="14690"/>
                        </a:cubicBezTo>
                        <a:cubicBezTo>
                          <a:pt x="475" y="16325"/>
                          <a:pt x="1451" y="17650"/>
                          <a:pt x="2655" y="17650"/>
                        </a:cubicBezTo>
                        <a:cubicBezTo>
                          <a:pt x="2739" y="17650"/>
                          <a:pt x="2824" y="17643"/>
                          <a:pt x="2909" y="17629"/>
                        </a:cubicBezTo>
                        <a:lnTo>
                          <a:pt x="2897" y="17649"/>
                        </a:lnTo>
                        <a:cubicBezTo>
                          <a:pt x="3585" y="19288"/>
                          <a:pt x="4863" y="20300"/>
                          <a:pt x="6247" y="20300"/>
                        </a:cubicBezTo>
                        <a:cubicBezTo>
                          <a:pt x="6947" y="20299"/>
                          <a:pt x="7635" y="20039"/>
                          <a:pt x="8235" y="19546"/>
                        </a:cubicBezTo>
                        <a:lnTo>
                          <a:pt x="8229" y="19550"/>
                        </a:lnTo>
                        <a:cubicBezTo>
                          <a:pt x="8855" y="20829"/>
                          <a:pt x="9908" y="21597"/>
                          <a:pt x="11036" y="21597"/>
                        </a:cubicBezTo>
                        <a:cubicBezTo>
                          <a:pt x="12523" y="21596"/>
                          <a:pt x="13836" y="20267"/>
                          <a:pt x="14267" y="18324"/>
                        </a:cubicBezTo>
                        <a:lnTo>
                          <a:pt x="14270" y="18350"/>
                        </a:lnTo>
                        <a:cubicBezTo>
                          <a:pt x="14730" y="18740"/>
                          <a:pt x="15260" y="18947"/>
                          <a:pt x="15802" y="18947"/>
                        </a:cubicBezTo>
                        <a:cubicBezTo>
                          <a:pt x="17390" y="18946"/>
                          <a:pt x="18682" y="17205"/>
                          <a:pt x="18694" y="15045"/>
                        </a:cubicBezTo>
                        <a:lnTo>
                          <a:pt x="18689" y="15035"/>
                        </a:lnTo>
                        <a:cubicBezTo>
                          <a:pt x="20357" y="14710"/>
                          <a:pt x="21597" y="12765"/>
                          <a:pt x="21597" y="10472"/>
                        </a:cubicBezTo>
                        <a:cubicBezTo>
                          <a:pt x="21597" y="9456"/>
                          <a:pt x="21350" y="8469"/>
                          <a:pt x="20896" y="7663"/>
                        </a:cubicBezTo>
                        <a:lnTo>
                          <a:pt x="20889" y="7661"/>
                        </a:lnTo>
                        <a:cubicBezTo>
                          <a:pt x="21031" y="7208"/>
                          <a:pt x="21105" y="6721"/>
                          <a:pt x="21105" y="6228"/>
                        </a:cubicBezTo>
                        <a:cubicBezTo>
                          <a:pt x="21105" y="4588"/>
                          <a:pt x="20299" y="3150"/>
                          <a:pt x="19139" y="2719"/>
                        </a:cubicBezTo>
                        <a:lnTo>
                          <a:pt x="19148" y="2712"/>
                        </a:lnTo>
                        <a:cubicBezTo>
                          <a:pt x="18940" y="1142"/>
                          <a:pt x="17933" y="0"/>
                          <a:pt x="16758" y="0"/>
                        </a:cubicBezTo>
                        <a:cubicBezTo>
                          <a:pt x="16044" y="-1"/>
                          <a:pt x="15367" y="426"/>
                          <a:pt x="14905" y="1165"/>
                        </a:cubicBezTo>
                        <a:lnTo>
                          <a:pt x="14909" y="1170"/>
                        </a:lnTo>
                        <a:cubicBezTo>
                          <a:pt x="14497" y="432"/>
                          <a:pt x="13855" y="0"/>
                          <a:pt x="13174" y="0"/>
                        </a:cubicBezTo>
                        <a:cubicBezTo>
                          <a:pt x="12347" y="-1"/>
                          <a:pt x="11590" y="637"/>
                          <a:pt x="11221" y="1645"/>
                        </a:cubicBezTo>
                        <a:lnTo>
                          <a:pt x="11229" y="1694"/>
                        </a:lnTo>
                        <a:cubicBezTo>
                          <a:pt x="10730" y="1024"/>
                          <a:pt x="10058" y="650"/>
                          <a:pt x="9358" y="650"/>
                        </a:cubicBezTo>
                        <a:cubicBezTo>
                          <a:pt x="8372" y="649"/>
                          <a:pt x="7466" y="1391"/>
                          <a:pt x="7003" y="2578"/>
                        </a:cubicBezTo>
                        <a:lnTo>
                          <a:pt x="6995" y="2602"/>
                        </a:lnTo>
                        <a:cubicBezTo>
                          <a:pt x="6477" y="2189"/>
                          <a:pt x="5888" y="1972"/>
                          <a:pt x="5288" y="1972"/>
                        </a:cubicBezTo>
                        <a:cubicBezTo>
                          <a:pt x="3423" y="1972"/>
                          <a:pt x="1912" y="4029"/>
                          <a:pt x="1912" y="6567"/>
                        </a:cubicBezTo>
                        <a:cubicBezTo>
                          <a:pt x="1911" y="6774"/>
                          <a:pt x="1922" y="6981"/>
                          <a:pt x="1942" y="7186"/>
                        </a:cubicBezTo>
                        <a:close/>
                      </a:path>
                      <a:path w="21600" h="21600" fill="none" extrusionOk="0">
                        <a:moveTo>
                          <a:pt x="1074" y="12702"/>
                        </a:moveTo>
                        <a:cubicBezTo>
                          <a:pt x="1407" y="12969"/>
                          <a:pt x="1786" y="13110"/>
                          <a:pt x="2172" y="13110"/>
                        </a:cubicBezTo>
                        <a:cubicBezTo>
                          <a:pt x="2228" y="13109"/>
                          <a:pt x="2285" y="13107"/>
                          <a:pt x="2341" y="13101"/>
                        </a:cubicBezTo>
                      </a:path>
                      <a:path w="21600" h="21600" fill="none" extrusionOk="0">
                        <a:moveTo>
                          <a:pt x="2909" y="17629"/>
                        </a:moveTo>
                        <a:cubicBezTo>
                          <a:pt x="3099" y="17599"/>
                          <a:pt x="3285" y="17535"/>
                          <a:pt x="3463" y="17439"/>
                        </a:cubicBezTo>
                      </a:path>
                      <a:path w="21600" h="21600" fill="none" extrusionOk="0">
                        <a:moveTo>
                          <a:pt x="7895" y="18680"/>
                        </a:moveTo>
                        <a:cubicBezTo>
                          <a:pt x="7983" y="18985"/>
                          <a:pt x="8095" y="19277"/>
                          <a:pt x="8229" y="19550"/>
                        </a:cubicBezTo>
                      </a:path>
                      <a:path w="21600" h="21600" fill="none" extrusionOk="0">
                        <a:moveTo>
                          <a:pt x="14267" y="18324"/>
                        </a:moveTo>
                        <a:cubicBezTo>
                          <a:pt x="14336" y="18013"/>
                          <a:pt x="14380" y="17693"/>
                          <a:pt x="14400" y="17370"/>
                        </a:cubicBezTo>
                      </a:path>
                      <a:path w="21600" h="21600" fill="none" extrusionOk="0">
                        <a:moveTo>
                          <a:pt x="18694" y="15045"/>
                        </a:moveTo>
                        <a:cubicBezTo>
                          <a:pt x="18694" y="15034"/>
                          <a:pt x="18695" y="15024"/>
                          <a:pt x="18695" y="15013"/>
                        </a:cubicBezTo>
                        <a:cubicBezTo>
                          <a:pt x="18695" y="13508"/>
                          <a:pt x="18063" y="12136"/>
                          <a:pt x="17069" y="11477"/>
                        </a:cubicBezTo>
                      </a:path>
                      <a:path w="21600" h="21600" fill="none" extrusionOk="0">
                        <a:moveTo>
                          <a:pt x="20165" y="8999"/>
                        </a:moveTo>
                        <a:cubicBezTo>
                          <a:pt x="20479" y="8635"/>
                          <a:pt x="20726" y="8177"/>
                          <a:pt x="20889" y="7661"/>
                        </a:cubicBezTo>
                      </a:path>
                      <a:path w="21600" h="21600" fill="none" extrusionOk="0">
                        <a:moveTo>
                          <a:pt x="19186" y="3344"/>
                        </a:moveTo>
                        <a:cubicBezTo>
                          <a:pt x="19186" y="3328"/>
                          <a:pt x="19187" y="3313"/>
                          <a:pt x="19187" y="3297"/>
                        </a:cubicBezTo>
                        <a:cubicBezTo>
                          <a:pt x="19187" y="3101"/>
                          <a:pt x="19174" y="2905"/>
                          <a:pt x="19148" y="2712"/>
                        </a:cubicBezTo>
                      </a:path>
                      <a:path w="21600" h="21600" fill="none" extrusionOk="0">
                        <a:moveTo>
                          <a:pt x="14905" y="1165"/>
                        </a:moveTo>
                        <a:cubicBezTo>
                          <a:pt x="14754" y="1408"/>
                          <a:pt x="14629" y="1679"/>
                          <a:pt x="14535" y="1971"/>
                        </a:cubicBezTo>
                      </a:path>
                      <a:path w="21600" h="21600" fill="none" extrusionOk="0">
                        <a:moveTo>
                          <a:pt x="11221" y="1645"/>
                        </a:moveTo>
                        <a:cubicBezTo>
                          <a:pt x="11140" y="1866"/>
                          <a:pt x="11080" y="2099"/>
                          <a:pt x="11041" y="2340"/>
                        </a:cubicBezTo>
                      </a:path>
                      <a:path w="21600" h="21600" fill="none" extrusionOk="0">
                        <a:moveTo>
                          <a:pt x="7645" y="3276"/>
                        </a:moveTo>
                        <a:cubicBezTo>
                          <a:pt x="7449" y="3016"/>
                          <a:pt x="7231" y="2790"/>
                          <a:pt x="6995" y="2602"/>
                        </a:cubicBezTo>
                      </a:path>
                      <a:path w="21600" h="21600" fill="none" extrusionOk="0">
                        <a:moveTo>
                          <a:pt x="1942" y="7186"/>
                        </a:moveTo>
                        <a:cubicBezTo>
                          <a:pt x="1966" y="7426"/>
                          <a:pt x="2004" y="7663"/>
                          <a:pt x="2056" y="789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1189" name="Group 330"/>
              <p:cNvGrpSpPr>
                <a:grpSpLocks noChangeAspect="1"/>
              </p:cNvGrpSpPr>
              <p:nvPr/>
            </p:nvGrpSpPr>
            <p:grpSpPr bwMode="auto">
              <a:xfrm>
                <a:off x="8541" y="11704"/>
                <a:ext cx="720" cy="823"/>
                <a:chOff x="6381" y="5584"/>
                <a:chExt cx="900" cy="823"/>
              </a:xfrm>
            </p:grpSpPr>
            <p:sp>
              <p:nvSpPr>
                <p:cNvPr id="81227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94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28" name="Cloud"/>
                <p:cNvSpPr>
                  <a:spLocks noChangeAspect="1" noEditPoints="1" noChangeArrowheads="1"/>
                </p:cNvSpPr>
                <p:nvPr/>
              </p:nvSpPr>
              <p:spPr bwMode="auto">
                <a:xfrm flipV="1">
                  <a:off x="6381" y="5584"/>
                  <a:ext cx="900" cy="463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sz="3200" b="1"/>
              <a:t>TYPES OF SNOW AND PLOW ANGLE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525963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Wet snow requires more plow angle to discharge snow from plow moldboard.</a:t>
            </a:r>
          </a:p>
          <a:p>
            <a:endParaRPr lang="en-US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Plow must still clear a path for the truck tires.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sz="3200" b="1"/>
              <a:t>SADDLE TANK OPERATIONS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  <a:p>
            <a:pPr>
              <a:lnSpc>
                <a:spcPct val="90000"/>
              </a:lnSpc>
            </a:pPr>
            <a:r>
              <a:rPr lang="en-US" sz="3000" b="1">
                <a:latin typeface="Times New Roman" pitchFamily="18" charset="0"/>
              </a:rPr>
              <a:t>Keep saddle tank filled with salt brine or during winter months.</a:t>
            </a:r>
          </a:p>
          <a:p>
            <a:pPr>
              <a:lnSpc>
                <a:spcPct val="90000"/>
              </a:lnSpc>
            </a:pPr>
            <a:endParaRPr lang="en-US" sz="30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000" b="1">
                <a:latin typeface="Times New Roman" pitchFamily="18" charset="0"/>
              </a:rPr>
              <a:t>Spray Mag or salt brine on your salt load   at the rate of 10 gallons per ton of salt.</a:t>
            </a:r>
          </a:p>
          <a:p>
            <a:pPr>
              <a:lnSpc>
                <a:spcPct val="90000"/>
              </a:lnSpc>
            </a:pPr>
            <a:endParaRPr lang="en-US" sz="30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000" b="1">
                <a:latin typeface="Times New Roman" pitchFamily="18" charset="0"/>
              </a:rPr>
              <a:t>Use saddle tank when applying salt to dry snow.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sz="3200" b="1"/>
              <a:t>SADDLE TANK OPERATIONS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>
                <a:latin typeface="Times New Roman" pitchFamily="18" charset="0"/>
              </a:rPr>
              <a:t>Use saddle tank when pavement temperatures are 25</a:t>
            </a:r>
            <a:r>
              <a:rPr lang="en-US" sz="3000" b="1">
                <a:latin typeface="Times New Roman" pitchFamily="18" charset="0"/>
                <a:sym typeface="Symbol" pitchFamily="18" charset="2"/>
              </a:rPr>
              <a:t>F or below.</a:t>
            </a:r>
          </a:p>
          <a:p>
            <a:pPr>
              <a:lnSpc>
                <a:spcPct val="90000"/>
              </a:lnSpc>
            </a:pPr>
            <a:endParaRPr lang="en-US" sz="3000" b="1"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3000" b="1">
                <a:latin typeface="Times New Roman" pitchFamily="18" charset="0"/>
                <a:sym typeface="Symbol" pitchFamily="18" charset="2"/>
              </a:rPr>
              <a:t>Use saddle tank to combat freezing rain, sleet, or black ice.</a:t>
            </a:r>
          </a:p>
          <a:p>
            <a:pPr>
              <a:lnSpc>
                <a:spcPct val="90000"/>
              </a:lnSpc>
            </a:pPr>
            <a:endParaRPr lang="en-US" sz="3000" b="1">
              <a:latin typeface="Times New Roman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3000" b="1">
                <a:latin typeface="Times New Roman" pitchFamily="18" charset="0"/>
                <a:sym typeface="Symbol" pitchFamily="18" charset="2"/>
              </a:rPr>
              <a:t>Do </a:t>
            </a:r>
            <a:r>
              <a:rPr lang="en-US" sz="3000" b="1" u="sng">
                <a:latin typeface="Times New Roman" pitchFamily="18" charset="0"/>
                <a:sym typeface="Symbol" pitchFamily="18" charset="2"/>
              </a:rPr>
              <a:t>not</a:t>
            </a:r>
            <a:r>
              <a:rPr lang="en-US" sz="3000" b="1">
                <a:latin typeface="Times New Roman" pitchFamily="18" charset="0"/>
                <a:sym typeface="Symbol" pitchFamily="18" charset="2"/>
              </a:rPr>
              <a:t> use saddle tank on slush or wet snow unless pavement temperatures are below 25F.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sz="3200" b="1"/>
              <a:t>LIQUID APPLICATOR TANK GUIDELINES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495800"/>
            <a:ext cx="8229600" cy="20574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Apply salt brine 2 to 10 hours before storm.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Spray bridges and cold spots prior to cold weekends to prevent emergencies.</a:t>
            </a:r>
          </a:p>
        </p:txBody>
      </p:sp>
      <p:pic>
        <p:nvPicPr>
          <p:cNvPr id="88068" name="Picture 4" descr="PB270009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066800"/>
            <a:ext cx="4572000" cy="3184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sz="3200" b="1"/>
              <a:t>LIQUID APPLICATOR TANK GUIDELINES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419600"/>
            <a:ext cx="8229600" cy="20574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Standard application rate of salt brine is 45 to 80 gallons per lane mile.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See section 15 charts for correct application.</a:t>
            </a:r>
          </a:p>
        </p:txBody>
      </p:sp>
      <p:pic>
        <p:nvPicPr>
          <p:cNvPr id="149510" name="Picture 6" descr="PB27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45720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MULTI-LANE HIGHWAYS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4191000"/>
            <a:ext cx="72390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Factors considered are the median width, shoulders, and Jersey barriers.</a:t>
            </a:r>
          </a:p>
          <a:p>
            <a:pPr>
              <a:lnSpc>
                <a:spcPct val="9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When possible, begin plowing before rush hour traffic.</a:t>
            </a:r>
          </a:p>
        </p:txBody>
      </p:sp>
      <p:pic>
        <p:nvPicPr>
          <p:cNvPr id="23556" name="Picture 4" descr="Multila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219200"/>
            <a:ext cx="6197600" cy="2803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7086600" cy="884238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ASPHALT ROAD SURFACE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620000" cy="41148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An asphalt road surface has a crown in the center to aid in run-off.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Super-elevated curves have a high side.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Always keep in mind how these roadway features respond to salting operations.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CONCRETE ROAD SURFACE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96200" cy="457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Reinforced concrete has a contraction joint every 40 feet.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Reinforced concrete has an expansion joint every 600 feet.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Bridges have expansion joints at both ends and may have an expansion dam near the middle of the bridge.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sz="3200" b="1"/>
              <a:t>ROADWAY CONFIGURATIONS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772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/>
              <a:t>INTERSECTIONS</a:t>
            </a:r>
          </a:p>
          <a:p>
            <a:pPr>
              <a:buFontTx/>
              <a:buNone/>
            </a:pPr>
            <a:endParaRPr lang="en-US" sz="1600" b="1"/>
          </a:p>
          <a:p>
            <a:r>
              <a:rPr lang="en-US" b="1">
                <a:latin typeface="Times New Roman" pitchFamily="18" charset="0"/>
              </a:rPr>
              <a:t>Empty your plow before crossing intersections.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Reduce the size of the windrow.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Avoid building snow banks that interfere with sight distance.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Keep traffic signs unobstructed from view.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RAMPS AND CURVES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696200" cy="4525963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Plow ramps and curves from the high side to the low side.</a:t>
            </a:r>
          </a:p>
          <a:p>
            <a:endParaRPr lang="en-US" sz="24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Spread salt on the high side of ramps and curves.</a:t>
            </a:r>
          </a:p>
          <a:p>
            <a:endParaRPr lang="en-US" sz="24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Keep your speed down on all ramps and curves.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467600" cy="884238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BRIDGES AND OVERPASSES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20000" cy="4678363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Bridge surface may be higher than the road surface due to the bridge freezing and expanding.</a:t>
            </a:r>
          </a:p>
          <a:p>
            <a:pPr>
              <a:buFontTx/>
              <a:buNone/>
            </a:pPr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Care must be taken not to throw snow over the bridge to the road below.</a:t>
            </a:r>
          </a:p>
          <a:p>
            <a:endParaRPr lang="en-US" sz="16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Keep the sidewalks on bridges open for pedestrians.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1206</Words>
  <Application>Microsoft Office PowerPoint</Application>
  <PresentationFormat>On-screen Show (4:3)</PresentationFormat>
  <Paragraphs>204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ROADWAYS AND SURFACES</vt:lpstr>
      <vt:lpstr>ROADWAYS AND SURFACES</vt:lpstr>
      <vt:lpstr>MULTI-LANE HIGHWAYS </vt:lpstr>
      <vt:lpstr>MULTI-LANE HIGHWAYS </vt:lpstr>
      <vt:lpstr>ASPHALT ROAD SURFACE </vt:lpstr>
      <vt:lpstr>CONCRETE ROAD SURFACE </vt:lpstr>
      <vt:lpstr>ROADWAY CONFIGURATIONS</vt:lpstr>
      <vt:lpstr>RAMPS AND CURVES </vt:lpstr>
      <vt:lpstr>BRIDGES AND OVERPASSES </vt:lpstr>
      <vt:lpstr>SHOULDERS, MEDIANS &amp; JERSEY BARRIERS</vt:lpstr>
      <vt:lpstr>MOUNTAINS AND HILLS </vt:lpstr>
      <vt:lpstr>RAILROAD CROSSINGS </vt:lpstr>
      <vt:lpstr>TYPES OF PLOWS</vt:lpstr>
      <vt:lpstr>V - PLOW</vt:lpstr>
      <vt:lpstr>V - PLOW</vt:lpstr>
      <vt:lpstr>PLOWING TIPS AND TECHNIQUES</vt:lpstr>
      <vt:lpstr>PLOWING SPEED</vt:lpstr>
      <vt:lpstr>PLOWING SPEED</vt:lpstr>
      <vt:lpstr>POINTS TO REMEMBER</vt:lpstr>
      <vt:lpstr>POINTS TO REMEMBER </vt:lpstr>
      <vt:lpstr>POINTS TO REMEMBER </vt:lpstr>
      <vt:lpstr>POINTS TO REMEMBER </vt:lpstr>
      <vt:lpstr>POINTS TO REMEMBER </vt:lpstr>
      <vt:lpstr>PLOWING TIPS</vt:lpstr>
      <vt:lpstr>PLOWING TIPS</vt:lpstr>
      <vt:lpstr>PLOWING TIPS</vt:lpstr>
      <vt:lpstr>SINGLE VEHICLE PLOWING</vt:lpstr>
      <vt:lpstr>SINGLE VEHICLE PLOWING </vt:lpstr>
      <vt:lpstr>MULTI-VEHICLE PLOWING </vt:lpstr>
      <vt:lpstr>MULTI-VEHICLE PLOWING </vt:lpstr>
      <vt:lpstr>MULTI-VEHICLE PLOWING </vt:lpstr>
      <vt:lpstr>MULTI-VEHICLE PLOWING</vt:lpstr>
      <vt:lpstr>TYPES OF SNOW AND PLOW ANGLE</vt:lpstr>
      <vt:lpstr>SADDLE TANK OPERATIONS </vt:lpstr>
      <vt:lpstr>SADDLE TANK OPERATIONS </vt:lpstr>
      <vt:lpstr>LIQUID APPLICATOR TANK GUIDELINES</vt:lpstr>
      <vt:lpstr>LIQUID APPLICATOR TANK GUIDELINES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ROADWAYS AND SURFACES</dc:title>
  <dc:creator>peter wisniewski</dc:creator>
  <cp:lastModifiedBy>peter wisniewski</cp:lastModifiedBy>
  <cp:revision>2</cp:revision>
  <dcterms:created xsi:type="dcterms:W3CDTF">2013-08-12T18:27:29Z</dcterms:created>
  <dcterms:modified xsi:type="dcterms:W3CDTF">2013-08-13T16:01:42Z</dcterms:modified>
</cp:coreProperties>
</file>