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E179F-A994-45AC-9DF4-08B50021AF00}" type="datetimeFigureOut">
              <a:rPr lang="en-US" smtClean="0"/>
              <a:t>8/15/2013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0AB5B0-9C9F-463C-9EFA-0BCCA699F4C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4B2BF3AF-1719-4ED8-94B6-9B5BE9327067}" type="slidenum">
              <a:rPr lang="en-US"/>
              <a:pPr/>
              <a:t>1</a:t>
            </a:fld>
            <a:endParaRPr lang="en-US"/>
          </a:p>
        </p:txBody>
      </p:sp>
      <p:sp>
        <p:nvSpPr>
          <p:cNvPr id="188419" name="Rectangle 2"/>
          <p:cNvSpPr>
            <a:spLocks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9D1911C6-D741-4BF5-8CFF-23F5917304FA}" type="slidenum">
              <a:rPr lang="en-US"/>
              <a:pPr/>
              <a:t>10</a:t>
            </a:fld>
            <a:endParaRPr lang="en-US"/>
          </a:p>
        </p:txBody>
      </p:sp>
      <p:sp>
        <p:nvSpPr>
          <p:cNvPr id="206851" name="Rectangle 2"/>
          <p:cNvSpPr>
            <a:spLocks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8CEF2253-B846-42C4-9CF4-46995E5321A1}" type="slidenum">
              <a:rPr lang="en-US"/>
              <a:pPr/>
              <a:t>11</a:t>
            </a:fld>
            <a:endParaRPr lang="en-US"/>
          </a:p>
        </p:txBody>
      </p:sp>
      <p:sp>
        <p:nvSpPr>
          <p:cNvPr id="208899" name="Rectangle 2"/>
          <p:cNvSpPr>
            <a:spLocks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DE8B4B25-E31F-4F7F-8E37-BD5703E26DE7}" type="slidenum">
              <a:rPr lang="en-US"/>
              <a:pPr/>
              <a:t>12</a:t>
            </a:fld>
            <a:endParaRPr lang="en-US"/>
          </a:p>
        </p:txBody>
      </p:sp>
      <p:sp>
        <p:nvSpPr>
          <p:cNvPr id="210947" name="Rectangle 2"/>
          <p:cNvSpPr>
            <a:spLocks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3DE9CF09-6FBA-4712-BF04-497C16B2BFF5}" type="slidenum">
              <a:rPr lang="en-US"/>
              <a:pPr/>
              <a:t>13</a:t>
            </a:fld>
            <a:endParaRPr lang="en-US"/>
          </a:p>
        </p:txBody>
      </p:sp>
      <p:sp>
        <p:nvSpPr>
          <p:cNvPr id="212995" name="Rectangle 2"/>
          <p:cNvSpPr>
            <a:spLocks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r>
              <a:rPr lang="en-US" smtClean="0">
                <a:latin typeface="Arial Unicode MS" pitchFamily="-107" charset="0"/>
              </a:rPr>
              <a:t>Emphasize that RWIS is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2F5D5E5E-275D-4ACB-A499-D722F9F38C81}" type="slidenum">
              <a:rPr lang="en-US"/>
              <a:pPr/>
              <a:t>14</a:t>
            </a:fld>
            <a:endParaRPr lang="en-US"/>
          </a:p>
        </p:txBody>
      </p:sp>
      <p:sp>
        <p:nvSpPr>
          <p:cNvPr id="215043" name="Rectangle 2"/>
          <p:cNvSpPr>
            <a:spLocks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3EA9F992-E3C5-40F2-A5D1-4BC7E9CCFDFA}" type="slidenum">
              <a:rPr lang="en-US"/>
              <a:pPr/>
              <a:t>15</a:t>
            </a:fld>
            <a:endParaRPr lang="en-US"/>
          </a:p>
        </p:txBody>
      </p:sp>
      <p:sp>
        <p:nvSpPr>
          <p:cNvPr id="217091" name="Rectangle 2"/>
          <p:cNvSpPr>
            <a:spLocks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r>
              <a:rPr lang="en-US" smtClean="0">
                <a:latin typeface="Arial Unicode MS" pitchFamily="-107" charset="0"/>
              </a:rPr>
              <a:t>Emphasize importance of pavement temp.  Pavement temp is “where the rubber meets the road” and determines what happens to the roadway when precipitation falls.  Air temp means little in winter operations.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6C02849D-1502-4DA9-AEA1-30EE0B807C59}" type="slidenum">
              <a:rPr lang="en-US"/>
              <a:pPr/>
              <a:t>16</a:t>
            </a:fld>
            <a:endParaRPr lang="en-US"/>
          </a:p>
        </p:txBody>
      </p:sp>
      <p:sp>
        <p:nvSpPr>
          <p:cNvPr id="219139" name="Rectangle 2"/>
          <p:cNvSpPr>
            <a:spLocks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135F6F55-CF11-464E-A549-015392F92EB3}" type="slidenum">
              <a:rPr lang="en-US"/>
              <a:pPr/>
              <a:t>17</a:t>
            </a:fld>
            <a:endParaRPr lang="en-US"/>
          </a:p>
        </p:txBody>
      </p:sp>
      <p:sp>
        <p:nvSpPr>
          <p:cNvPr id="221187" name="Rectangle 2"/>
          <p:cNvSpPr>
            <a:spLocks noChangeArrowheads="1" noTextEdit="1"/>
          </p:cNvSpPr>
          <p:nvPr>
            <p:ph type="sldImg"/>
          </p:nvPr>
        </p:nvSpPr>
        <p:spPr>
          <a:xfrm>
            <a:off x="1155424" y="685488"/>
            <a:ext cx="4547152" cy="3429000"/>
          </a:xfrm>
          <a:ln/>
        </p:spPr>
      </p:sp>
      <p:sp>
        <p:nvSpPr>
          <p:cNvPr id="221188" name="Rectangle 3"/>
          <p:cNvSpPr>
            <a:spLocks noGrp="1" noChangeArrowheads="1"/>
          </p:cNvSpPr>
          <p:nvPr>
            <p:ph type="body" idx="1"/>
          </p:nvPr>
        </p:nvSpPr>
        <p:spPr>
          <a:xfrm>
            <a:off x="686421" y="4344025"/>
            <a:ext cx="5485158" cy="4114488"/>
          </a:xfrm>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E6EF1E8C-E89F-458C-9C60-F5C80046AB3D}" type="slidenum">
              <a:rPr lang="en-US"/>
              <a:pPr/>
              <a:t>18</a:t>
            </a:fld>
            <a:endParaRPr lang="en-US"/>
          </a:p>
        </p:txBody>
      </p:sp>
      <p:sp>
        <p:nvSpPr>
          <p:cNvPr id="223235" name="Rectangle 2"/>
          <p:cNvSpPr>
            <a:spLocks noChangeArrowheads="1" noTextEdit="1"/>
          </p:cNvSpPr>
          <p:nvPr>
            <p:ph type="sldImg"/>
          </p:nvPr>
        </p:nvSpPr>
        <p:spPr>
          <a:xfrm>
            <a:off x="1155424" y="685488"/>
            <a:ext cx="4547152" cy="3429000"/>
          </a:xfrm>
          <a:ln/>
        </p:spPr>
      </p:sp>
      <p:sp>
        <p:nvSpPr>
          <p:cNvPr id="223236" name="Rectangle 3"/>
          <p:cNvSpPr>
            <a:spLocks noGrp="1" noChangeArrowheads="1"/>
          </p:cNvSpPr>
          <p:nvPr>
            <p:ph type="body" idx="1"/>
          </p:nvPr>
        </p:nvSpPr>
        <p:spPr>
          <a:xfrm>
            <a:off x="686421" y="4344025"/>
            <a:ext cx="5485158" cy="4114488"/>
          </a:xfrm>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4F90823D-374C-446F-9769-068383D0D851}" type="slidenum">
              <a:rPr lang="en-US"/>
              <a:pPr/>
              <a:t>19</a:t>
            </a:fld>
            <a:endParaRPr lang="en-US"/>
          </a:p>
        </p:txBody>
      </p:sp>
      <p:sp>
        <p:nvSpPr>
          <p:cNvPr id="225283" name="Rectangle 2"/>
          <p:cNvSpPr>
            <a:spLocks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4D829FD6-8653-4E7D-ACE1-E6865E57F218}" type="slidenum">
              <a:rPr lang="en-US"/>
              <a:pPr/>
              <a:t>2</a:t>
            </a:fld>
            <a:endParaRPr lang="en-US"/>
          </a:p>
        </p:txBody>
      </p:sp>
      <p:sp>
        <p:nvSpPr>
          <p:cNvPr id="190467" name="Rectangle 2"/>
          <p:cNvSpPr>
            <a:spLocks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latin typeface="Arial Unicode MS" pitchFamily="-107" charset="0"/>
              </a:rPr>
              <a:t>Toll free # on a later slide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296E8FF8-8DD3-4FBC-9E68-4D05C13FB584}" type="slidenum">
              <a:rPr lang="en-US"/>
              <a:pPr/>
              <a:t>20</a:t>
            </a:fld>
            <a:endParaRPr lang="en-US"/>
          </a:p>
        </p:txBody>
      </p:sp>
      <p:sp>
        <p:nvSpPr>
          <p:cNvPr id="227331" name="Rectangle 2"/>
          <p:cNvSpPr>
            <a:spLocks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DAE6D1D9-04C0-4D9F-A020-078164E563DD}" type="slidenum">
              <a:rPr lang="en-US"/>
              <a:pPr/>
              <a:t>21</a:t>
            </a:fld>
            <a:endParaRPr lang="en-US"/>
          </a:p>
        </p:txBody>
      </p:sp>
      <p:sp>
        <p:nvSpPr>
          <p:cNvPr id="229379"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4437"/>
            <a:fld id="{418D9562-75FA-40DA-A305-C379480689AC}" type="slidenum">
              <a:rPr lang="en-US" sz="1200"/>
              <a:pPr algn="r" defTabSz="914437"/>
              <a:t>21</a:t>
            </a:fld>
            <a:endParaRPr lang="en-US" sz="1200" dirty="0"/>
          </a:p>
        </p:txBody>
      </p:sp>
      <p:sp>
        <p:nvSpPr>
          <p:cNvPr id="229380" name="Rectangle 2"/>
          <p:cNvSpPr>
            <a:spLocks noGrp="1" noRot="1" noChangeArrowheads="1" noTextEdit="1"/>
          </p:cNvSpPr>
          <p:nvPr>
            <p:ph type="sldImg"/>
          </p:nvPr>
        </p:nvSpPr>
        <p:spPr>
          <a:ln/>
        </p:spPr>
      </p:sp>
      <p:sp>
        <p:nvSpPr>
          <p:cNvPr id="229381" name="Rectangle 3"/>
          <p:cNvSpPr>
            <a:spLocks noGrp="1" noChangeArrowheads="1"/>
          </p:cNvSpPr>
          <p:nvPr>
            <p:ph type="body" idx="1"/>
          </p:nvPr>
        </p:nvSpPr>
        <p:spPr>
          <a:noFill/>
          <a:ln/>
        </p:spPr>
        <p:txBody>
          <a:bodyPr lIns="91415" tIns="45708" rIns="91415" bIns="45708"/>
          <a:lstStyle/>
          <a:p>
            <a:pPr eaLnBrk="1" hangingPunct="1"/>
            <a:endParaRPr lang="en-US" smtClean="0">
              <a:latin typeface="Arial Unicode MS" pitchFamily="-107"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4AA5542F-BA3F-474C-9EBE-27679496C480}" type="slidenum">
              <a:rPr lang="en-US"/>
              <a:pPr/>
              <a:t>22</a:t>
            </a:fld>
            <a:endParaRPr lang="en-US"/>
          </a:p>
        </p:txBody>
      </p:sp>
      <p:sp>
        <p:nvSpPr>
          <p:cNvPr id="231427" name="Rectangle 2"/>
          <p:cNvSpPr>
            <a:spLocks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BD8292F5-7C29-43BA-A87F-FC0B38C92961}" type="slidenum">
              <a:rPr lang="en-US"/>
              <a:pPr/>
              <a:t>23</a:t>
            </a:fld>
            <a:endParaRPr lang="en-US"/>
          </a:p>
        </p:txBody>
      </p:sp>
      <p:sp>
        <p:nvSpPr>
          <p:cNvPr id="233475" name="Rectangle 2"/>
          <p:cNvSpPr>
            <a:spLocks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6CF1CABC-89D8-4B71-95C8-005AEFD97CE4}" type="slidenum">
              <a:rPr lang="en-US"/>
              <a:pPr/>
              <a:t>24</a:t>
            </a:fld>
            <a:endParaRPr lang="en-US"/>
          </a:p>
        </p:txBody>
      </p:sp>
      <p:sp>
        <p:nvSpPr>
          <p:cNvPr id="235523" name="Rectangle 2"/>
          <p:cNvSpPr>
            <a:spLocks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5D13CB46-DE7A-40D6-9427-D42766CB3D36}" type="slidenum">
              <a:rPr lang="en-US"/>
              <a:pPr/>
              <a:t>25</a:t>
            </a:fld>
            <a:endParaRPr lang="en-US"/>
          </a:p>
        </p:txBody>
      </p:sp>
      <p:sp>
        <p:nvSpPr>
          <p:cNvPr id="237571" name="Rectangle 2"/>
          <p:cNvSpPr>
            <a:spLocks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2A8BD224-1230-4FF2-A33D-8965A0E46C2E}" type="slidenum">
              <a:rPr lang="en-US"/>
              <a:pPr/>
              <a:t>26</a:t>
            </a:fld>
            <a:endParaRPr lang="en-US"/>
          </a:p>
        </p:txBody>
      </p:sp>
      <p:sp>
        <p:nvSpPr>
          <p:cNvPr id="239619" name="Rectangle 2"/>
          <p:cNvSpPr>
            <a:spLocks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59C96044-7AF8-449C-915F-2951B498AE98}" type="slidenum">
              <a:rPr lang="en-US"/>
              <a:pPr/>
              <a:t>27</a:t>
            </a:fld>
            <a:endParaRPr lang="en-US"/>
          </a:p>
        </p:txBody>
      </p:sp>
      <p:sp>
        <p:nvSpPr>
          <p:cNvPr id="241667" name="Rectangle 2"/>
          <p:cNvSpPr>
            <a:spLocks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5504FDB4-CCD4-4FF2-9623-6B0009B0A74F}" type="slidenum">
              <a:rPr lang="en-US"/>
              <a:pPr/>
              <a:t>28</a:t>
            </a:fld>
            <a:endParaRPr lang="en-US"/>
          </a:p>
        </p:txBody>
      </p:sp>
      <p:sp>
        <p:nvSpPr>
          <p:cNvPr id="243715" name="Rectangle 2"/>
          <p:cNvSpPr>
            <a:spLocks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9886E2D1-3E14-40F6-A6CD-EFF73D73F8FE}" type="slidenum">
              <a:rPr lang="en-US"/>
              <a:pPr/>
              <a:t>3</a:t>
            </a:fld>
            <a:endParaRPr lang="en-US"/>
          </a:p>
        </p:txBody>
      </p:sp>
      <p:sp>
        <p:nvSpPr>
          <p:cNvPr id="192515" name="Rectangle 2"/>
          <p:cNvSpPr>
            <a:spLocks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r>
              <a:rPr lang="en-US" smtClean="0">
                <a:latin typeface="Arial Unicode MS" pitchFamily="-107" charset="0"/>
              </a:rPr>
              <a:t>Toll free number on a later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C1A39FBB-CAE7-4CA3-8E34-7C14979BBD82}" type="slidenum">
              <a:rPr lang="en-US"/>
              <a:pPr/>
              <a:t>4</a:t>
            </a:fld>
            <a:endParaRPr lang="en-US"/>
          </a:p>
        </p:txBody>
      </p:sp>
      <p:sp>
        <p:nvSpPr>
          <p:cNvPr id="194563" name="Rectangle 2"/>
          <p:cNvSpPr>
            <a:spLocks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4E73C843-B509-4546-9BC7-8C0D98ACCE74}" type="slidenum">
              <a:rPr lang="en-US"/>
              <a:pPr/>
              <a:t>5</a:t>
            </a:fld>
            <a:endParaRPr lang="en-US"/>
          </a:p>
        </p:txBody>
      </p:sp>
      <p:sp>
        <p:nvSpPr>
          <p:cNvPr id="196611" name="Rectangle 2"/>
          <p:cNvSpPr>
            <a:spLocks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34858FEF-C169-4DBC-9C9A-461A152B42C9}" type="slidenum">
              <a:rPr lang="en-US"/>
              <a:pPr/>
              <a:t>6</a:t>
            </a:fld>
            <a:endParaRPr lang="en-US"/>
          </a:p>
        </p:txBody>
      </p:sp>
      <p:sp>
        <p:nvSpPr>
          <p:cNvPr id="198659" name="Rectangle 2"/>
          <p:cNvSpPr>
            <a:spLocks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r>
              <a:rPr lang="en-US" smtClean="0">
                <a:latin typeface="Arial Unicode MS" pitchFamily="-107" charset="0"/>
              </a:rPr>
              <a:t>Final forecast format was not available when this presentation prepared.  This is a prototype.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6856BFC5-6811-43F2-BDE3-C9D636F585F3}" type="slidenum">
              <a:rPr lang="en-US"/>
              <a:pPr/>
              <a:t>7</a:t>
            </a:fld>
            <a:endParaRPr lang="en-US"/>
          </a:p>
        </p:txBody>
      </p:sp>
      <p:sp>
        <p:nvSpPr>
          <p:cNvPr id="200707" name="Rectangle 2"/>
          <p:cNvSpPr>
            <a:spLocks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r>
              <a:rPr lang="en-US" smtClean="0">
                <a:latin typeface="Arial Unicode MS" pitchFamily="-107" charset="0"/>
              </a:rPr>
              <a:t>Explain DOTNET – the department’s Intranet, which uses web based technology to deliver information within an organization.  Only available when connected to the DOT’s network. Contains a lot of information on winter operations as well as from other offices throughout the department.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142B938D-7787-4D93-9072-AADE57896E64}" type="slidenum">
              <a:rPr lang="en-US"/>
              <a:pPr/>
              <a:t>8</a:t>
            </a:fld>
            <a:endParaRPr lang="en-US"/>
          </a:p>
        </p:txBody>
      </p:sp>
      <p:sp>
        <p:nvSpPr>
          <p:cNvPr id="202755" name="Rectangle 2"/>
          <p:cNvSpPr>
            <a:spLocks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E3F206D0-835D-4466-A2C2-044B049BB20B}" type="slidenum">
              <a:rPr lang="en-US"/>
              <a:pPr/>
              <a:t>9</a:t>
            </a:fld>
            <a:endParaRPr lang="en-US"/>
          </a:p>
        </p:txBody>
      </p:sp>
      <p:sp>
        <p:nvSpPr>
          <p:cNvPr id="204803" name="Rectangle 2"/>
          <p:cNvSpPr>
            <a:spLocks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latin typeface="Arial Unicode MS" pitchFamily="-107"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E9F25B-4C97-48CB-B035-7F315A504947}" type="datetimeFigureOut">
              <a:rPr lang="en-US" smtClean="0"/>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6E70-8905-4AED-9A00-BD9809023F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9F25B-4C97-48CB-B035-7F315A504947}" type="datetimeFigureOut">
              <a:rPr lang="en-US" smtClean="0"/>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6E70-8905-4AED-9A00-BD9809023F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9F25B-4C97-48CB-B035-7F315A504947}" type="datetimeFigureOut">
              <a:rPr lang="en-US" smtClean="0"/>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6E70-8905-4AED-9A00-BD9809023F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9F25B-4C97-48CB-B035-7F315A504947}" type="datetimeFigureOut">
              <a:rPr lang="en-US" smtClean="0"/>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6E70-8905-4AED-9A00-BD9809023F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9F25B-4C97-48CB-B035-7F315A504947}" type="datetimeFigureOut">
              <a:rPr lang="en-US" smtClean="0"/>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6E70-8905-4AED-9A00-BD9809023F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E9F25B-4C97-48CB-B035-7F315A504947}" type="datetimeFigureOut">
              <a:rPr lang="en-US" smtClean="0"/>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6E70-8905-4AED-9A00-BD9809023F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E9F25B-4C97-48CB-B035-7F315A504947}" type="datetimeFigureOut">
              <a:rPr lang="en-US" smtClean="0"/>
              <a:t>8/15/2013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D6E70-8905-4AED-9A00-BD9809023F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E9F25B-4C97-48CB-B035-7F315A504947}" type="datetimeFigureOut">
              <a:rPr lang="en-US" smtClean="0"/>
              <a:t>8/15/2013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D6E70-8905-4AED-9A00-BD9809023F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9F25B-4C97-48CB-B035-7F315A504947}" type="datetimeFigureOut">
              <a:rPr lang="en-US" smtClean="0"/>
              <a:t>8/15/2013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D6E70-8905-4AED-9A00-BD9809023F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9F25B-4C97-48CB-B035-7F315A504947}" type="datetimeFigureOut">
              <a:rPr lang="en-US" smtClean="0"/>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6E70-8905-4AED-9A00-BD9809023F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9F25B-4C97-48CB-B035-7F315A504947}" type="datetimeFigureOut">
              <a:rPr lang="en-US" smtClean="0"/>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6E70-8905-4AED-9A00-BD9809023F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F25B-4C97-48CB-B035-7F315A504947}" type="datetimeFigureOut">
              <a:rPr lang="en-US" smtClean="0"/>
              <a:t>8/15/2013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D6E70-8905-4AED-9A00-BD9809023F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827088" y="609600"/>
            <a:ext cx="7516812" cy="1193800"/>
          </a:xfrm>
        </p:spPr>
        <p:txBody>
          <a:bodyPr>
            <a:normAutofit fontScale="90000"/>
          </a:bodyPr>
          <a:lstStyle/>
          <a:p>
            <a:pPr eaLnBrk="1" hangingPunct="1"/>
            <a:r>
              <a:rPr lang="en-US" sz="4000" smtClean="0">
                <a:latin typeface="Arial Black" pitchFamily="-107" charset="0"/>
              </a:rPr>
              <a:t>Weather information to support winter operations</a:t>
            </a:r>
            <a:endParaRPr lang="en-US" smtClean="0"/>
          </a:p>
        </p:txBody>
      </p:sp>
      <p:sp>
        <p:nvSpPr>
          <p:cNvPr id="187395" name="Rectangle 3"/>
          <p:cNvSpPr>
            <a:spLocks noGrp="1" noChangeArrowheads="1"/>
          </p:cNvSpPr>
          <p:nvPr>
            <p:ph type="body" idx="1"/>
          </p:nvPr>
        </p:nvSpPr>
        <p:spPr>
          <a:xfrm>
            <a:off x="827088" y="2438400"/>
            <a:ext cx="7848600" cy="4419600"/>
          </a:xfrm>
        </p:spPr>
        <p:txBody>
          <a:bodyPr/>
          <a:lstStyle/>
          <a:p>
            <a:pPr eaLnBrk="1" hangingPunct="1">
              <a:buClr>
                <a:schemeClr val="accent2"/>
              </a:buClr>
            </a:pPr>
            <a:r>
              <a:rPr lang="en-US" sz="2800" smtClean="0"/>
              <a:t>Pavement temperature, frost and general weather  forecasts (Oct. 15 to April 15)</a:t>
            </a:r>
          </a:p>
          <a:p>
            <a:pPr eaLnBrk="1" hangingPunct="1">
              <a:buClr>
                <a:schemeClr val="accent2"/>
              </a:buClr>
            </a:pPr>
            <a:r>
              <a:rPr lang="en-US" sz="2800" smtClean="0"/>
              <a:t>DTN -- Radar, Satellite, forecasts</a:t>
            </a:r>
          </a:p>
          <a:p>
            <a:pPr eaLnBrk="1" hangingPunct="1">
              <a:buClr>
                <a:schemeClr val="accent2"/>
              </a:buClr>
            </a:pPr>
            <a:r>
              <a:rPr lang="en-US" sz="2800" smtClean="0"/>
              <a:t>Roadway Weather Information System (RWIS) data</a:t>
            </a:r>
          </a:p>
          <a:p>
            <a:pPr eaLnBrk="1" hangingPunct="1">
              <a:buClr>
                <a:schemeClr val="accent2"/>
              </a:buClr>
            </a:pPr>
            <a:r>
              <a:rPr lang="en-US" sz="2800" smtClean="0"/>
              <a:t>Infrared thermometers </a:t>
            </a:r>
          </a:p>
          <a:p>
            <a:pPr eaLnBrk="1" hangingPunct="1">
              <a:buClr>
                <a:schemeClr val="accent2"/>
              </a:buClr>
            </a:pPr>
            <a:r>
              <a:rPr lang="en-US" sz="2800" smtClean="0"/>
              <a:t>Automated Weather Observation Station (AWOS) data </a:t>
            </a:r>
          </a:p>
          <a:p>
            <a:pPr eaLnBrk="1" hangingPunct="1">
              <a:buClr>
                <a:schemeClr val="accent2"/>
              </a:buClr>
            </a:pPr>
            <a:endParaRPr lang="en-US" sz="28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0" y="457200"/>
            <a:ext cx="9144000" cy="1384300"/>
          </a:xfrm>
        </p:spPr>
        <p:txBody>
          <a:bodyPr/>
          <a:lstStyle/>
          <a:p>
            <a:pPr eaLnBrk="1" hangingPunct="1"/>
            <a:r>
              <a:rPr lang="en-US" sz="4000" smtClean="0">
                <a:latin typeface="Arial Black" pitchFamily="-107" charset="0"/>
              </a:rPr>
              <a:t>Sources of weather information available by phone</a:t>
            </a:r>
            <a:endParaRPr lang="en-US" smtClean="0"/>
          </a:p>
        </p:txBody>
      </p:sp>
      <p:sp>
        <p:nvSpPr>
          <p:cNvPr id="205827" name="Rectangle 3"/>
          <p:cNvSpPr>
            <a:spLocks noGrp="1" noChangeArrowheads="1"/>
          </p:cNvSpPr>
          <p:nvPr>
            <p:ph type="body" idx="1"/>
          </p:nvPr>
        </p:nvSpPr>
        <p:spPr>
          <a:xfrm>
            <a:off x="609600" y="2438400"/>
            <a:ext cx="7848600" cy="3657600"/>
          </a:xfrm>
        </p:spPr>
        <p:txBody>
          <a:bodyPr/>
          <a:lstStyle/>
          <a:p>
            <a:pPr eaLnBrk="1" hangingPunct="1">
              <a:buClr>
                <a:schemeClr val="accent2"/>
              </a:buClr>
            </a:pPr>
            <a:r>
              <a:rPr lang="en-US" sz="3600" smtClean="0"/>
              <a:t>Toll Free Forecast Summary Recording   	</a:t>
            </a:r>
            <a:r>
              <a:rPr lang="en-US" sz="3600" smtClean="0">
                <a:solidFill>
                  <a:srgbClr val="000000"/>
                </a:solidFill>
              </a:rPr>
              <a:t>1-888-988-2468</a:t>
            </a:r>
          </a:p>
          <a:p>
            <a:pPr lvl="1" eaLnBrk="1" hangingPunct="1">
              <a:buClr>
                <a:schemeClr val="accent2"/>
              </a:buClr>
            </a:pPr>
            <a:r>
              <a:rPr lang="en-US" sz="3200" smtClean="0"/>
              <a:t>District Forecast</a:t>
            </a:r>
          </a:p>
          <a:p>
            <a:pPr lvl="1" eaLnBrk="1" hangingPunct="1">
              <a:buClr>
                <a:schemeClr val="accent2"/>
              </a:buClr>
            </a:pPr>
            <a:r>
              <a:rPr lang="en-US" sz="3200" smtClean="0"/>
              <a:t>Frost Forecast </a:t>
            </a:r>
          </a:p>
          <a:p>
            <a:pPr eaLnBrk="1" hangingPunct="1">
              <a:buClr>
                <a:schemeClr val="accent2"/>
              </a:buClr>
            </a:pPr>
            <a:r>
              <a:rPr lang="en-US" sz="3600" smtClean="0"/>
              <a:t>Toll Free Direct to Forecaster</a:t>
            </a:r>
          </a:p>
          <a:p>
            <a:pPr lvl="1" eaLnBrk="1" hangingPunct="1">
              <a:buClr>
                <a:schemeClr val="accent2"/>
              </a:buClr>
            </a:pPr>
            <a:r>
              <a:rPr lang="en-US" sz="3200" smtClean="0"/>
              <a:t>1-888-595-8726</a:t>
            </a: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533400" y="381000"/>
            <a:ext cx="8610600" cy="1193800"/>
          </a:xfrm>
        </p:spPr>
        <p:txBody>
          <a:bodyPr/>
          <a:lstStyle/>
          <a:p>
            <a:pPr eaLnBrk="1" hangingPunct="1"/>
            <a:r>
              <a:rPr lang="en-US" sz="4000" smtClean="0">
                <a:latin typeface="Arial Black" pitchFamily="-107" charset="0"/>
              </a:rPr>
              <a:t>Automated Weather Observations Station (AWOS)</a:t>
            </a:r>
            <a:endParaRPr lang="en-US" smtClean="0"/>
          </a:p>
        </p:txBody>
      </p:sp>
      <p:sp>
        <p:nvSpPr>
          <p:cNvPr id="207875" name="Rectangle 3"/>
          <p:cNvSpPr>
            <a:spLocks noGrp="1" noChangeArrowheads="1"/>
          </p:cNvSpPr>
          <p:nvPr>
            <p:ph type="body" idx="1"/>
          </p:nvPr>
        </p:nvSpPr>
        <p:spPr>
          <a:xfrm>
            <a:off x="685800" y="1828800"/>
            <a:ext cx="7772400" cy="5029200"/>
          </a:xfrm>
        </p:spPr>
        <p:txBody>
          <a:bodyPr/>
          <a:lstStyle/>
          <a:p>
            <a:pPr eaLnBrk="1" hangingPunct="1">
              <a:lnSpc>
                <a:spcPct val="80000"/>
              </a:lnSpc>
              <a:buClr>
                <a:schemeClr val="accent2"/>
              </a:buClr>
            </a:pPr>
            <a:r>
              <a:rPr lang="en-US" sz="2800" smtClean="0"/>
              <a:t>Located at 38 airports in Iowa and maintained by the Modal Division of the Iowa DOT </a:t>
            </a:r>
          </a:p>
          <a:p>
            <a:pPr eaLnBrk="1" hangingPunct="1">
              <a:lnSpc>
                <a:spcPct val="80000"/>
              </a:lnSpc>
              <a:buClr>
                <a:schemeClr val="accent2"/>
              </a:buClr>
            </a:pPr>
            <a:r>
              <a:rPr lang="en-US" sz="2800" smtClean="0"/>
              <a:t>Provides air temp, relative humidity, wind speed and direction, cloud tops, precipitation, and visibility for aviation industry</a:t>
            </a:r>
          </a:p>
          <a:p>
            <a:pPr eaLnBrk="1" hangingPunct="1">
              <a:lnSpc>
                <a:spcPct val="80000"/>
              </a:lnSpc>
              <a:buClr>
                <a:schemeClr val="accent2"/>
              </a:buClr>
            </a:pPr>
            <a:r>
              <a:rPr lang="en-US" sz="2800" smtClean="0"/>
              <a:t>Visibility at an AWOS site can provide clues as to rate of snowfall or blowing snow conditions</a:t>
            </a:r>
          </a:p>
          <a:p>
            <a:pPr eaLnBrk="1" hangingPunct="1">
              <a:lnSpc>
                <a:spcPct val="80000"/>
              </a:lnSpc>
              <a:buClr>
                <a:schemeClr val="accent2"/>
              </a:buClr>
            </a:pPr>
            <a:r>
              <a:rPr lang="en-US" sz="2800" smtClean="0"/>
              <a:t>Data available on the Internet </a:t>
            </a:r>
          </a:p>
          <a:p>
            <a:pPr lvl="1" eaLnBrk="1" hangingPunct="1">
              <a:lnSpc>
                <a:spcPct val="80000"/>
              </a:lnSpc>
              <a:buClr>
                <a:schemeClr val="accent2"/>
              </a:buClr>
              <a:buFontTx/>
              <a:buNone/>
            </a:pPr>
            <a:r>
              <a:rPr lang="en-US" smtClean="0">
                <a:solidFill>
                  <a:srgbClr val="000000"/>
                </a:solidFill>
              </a:rPr>
              <a:t>http://www.dotweatherview.com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827088" y="406400"/>
            <a:ext cx="7516812" cy="985838"/>
          </a:xfrm>
        </p:spPr>
        <p:txBody>
          <a:bodyPr/>
          <a:lstStyle/>
          <a:p>
            <a:pPr eaLnBrk="1" hangingPunct="1"/>
            <a:r>
              <a:rPr lang="en-US" sz="4000" smtClean="0">
                <a:latin typeface="Arial Black" pitchFamily="-107" charset="0"/>
              </a:rPr>
              <a:t>Other Weather Sources</a:t>
            </a:r>
            <a:endParaRPr lang="en-US" smtClean="0"/>
          </a:p>
        </p:txBody>
      </p:sp>
      <p:sp>
        <p:nvSpPr>
          <p:cNvPr id="209923" name="Rectangle 3"/>
          <p:cNvSpPr>
            <a:spLocks noGrp="1" noChangeArrowheads="1"/>
          </p:cNvSpPr>
          <p:nvPr>
            <p:ph type="body" idx="1"/>
          </p:nvPr>
        </p:nvSpPr>
        <p:spPr/>
        <p:txBody>
          <a:bodyPr/>
          <a:lstStyle/>
          <a:p>
            <a:pPr eaLnBrk="1" hangingPunct="1">
              <a:lnSpc>
                <a:spcPct val="90000"/>
              </a:lnSpc>
              <a:buClr>
                <a:schemeClr val="accent2"/>
              </a:buClr>
            </a:pPr>
            <a:r>
              <a:rPr lang="en-US" smtClean="0"/>
              <a:t>Internet </a:t>
            </a:r>
          </a:p>
          <a:p>
            <a:pPr eaLnBrk="1" hangingPunct="1">
              <a:lnSpc>
                <a:spcPct val="90000"/>
              </a:lnSpc>
              <a:buClr>
                <a:schemeClr val="accent2"/>
              </a:buClr>
            </a:pPr>
            <a:r>
              <a:rPr lang="en-US" smtClean="0"/>
              <a:t>Radio </a:t>
            </a:r>
          </a:p>
          <a:p>
            <a:pPr eaLnBrk="1" hangingPunct="1">
              <a:lnSpc>
                <a:spcPct val="90000"/>
              </a:lnSpc>
              <a:buClr>
                <a:schemeClr val="accent2"/>
              </a:buClr>
            </a:pPr>
            <a:r>
              <a:rPr lang="en-US" smtClean="0"/>
              <a:t>Television</a:t>
            </a:r>
          </a:p>
          <a:p>
            <a:pPr eaLnBrk="1" hangingPunct="1">
              <a:lnSpc>
                <a:spcPct val="90000"/>
              </a:lnSpc>
              <a:buClr>
                <a:schemeClr val="accent2"/>
              </a:buClr>
            </a:pPr>
            <a:r>
              <a:rPr lang="en-US" smtClean="0"/>
              <a:t>Neighboring garages in the path of the storm</a:t>
            </a:r>
          </a:p>
          <a:p>
            <a:pPr eaLnBrk="1" hangingPunct="1">
              <a:lnSpc>
                <a:spcPct val="90000"/>
              </a:lnSpc>
              <a:buClr>
                <a:schemeClr val="accent2"/>
              </a:buClr>
            </a:pPr>
            <a:r>
              <a:rPr lang="en-US" smtClean="0"/>
              <a:t>Other jurisdictions – city, county crews, etc.</a:t>
            </a:r>
          </a:p>
          <a:p>
            <a:pPr eaLnBrk="1" hangingPunct="1">
              <a:lnSpc>
                <a:spcPct val="90000"/>
              </a:lnSpc>
              <a:buClr>
                <a:schemeClr val="accent2"/>
              </a:buClr>
            </a:pPr>
            <a:r>
              <a:rPr lang="en-US" smtClean="0"/>
              <a:t>Law Enforcement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177800"/>
            <a:ext cx="8242300" cy="1193800"/>
          </a:xfrm>
        </p:spPr>
        <p:txBody>
          <a:bodyPr/>
          <a:lstStyle/>
          <a:p>
            <a:pPr eaLnBrk="1" hangingPunct="1"/>
            <a:r>
              <a:rPr lang="en-US" sz="4000" smtClean="0">
                <a:latin typeface="Arial Black" pitchFamily="-107" charset="0"/>
              </a:rPr>
              <a:t>Roadway Weather Information System (RWIS)</a:t>
            </a:r>
            <a:endParaRPr lang="en-US" smtClean="0"/>
          </a:p>
        </p:txBody>
      </p:sp>
      <p:sp>
        <p:nvSpPr>
          <p:cNvPr id="211971" name="Rectangle 3"/>
          <p:cNvSpPr>
            <a:spLocks noGrp="1" noChangeArrowheads="1"/>
          </p:cNvSpPr>
          <p:nvPr>
            <p:ph type="body" idx="1"/>
          </p:nvPr>
        </p:nvSpPr>
        <p:spPr>
          <a:xfrm>
            <a:off x="3278188" y="1903413"/>
            <a:ext cx="4799012" cy="4117975"/>
          </a:xfrm>
        </p:spPr>
        <p:txBody>
          <a:bodyPr/>
          <a:lstStyle/>
          <a:p>
            <a:pPr eaLnBrk="1" hangingPunct="1">
              <a:buClr>
                <a:schemeClr val="accent2"/>
              </a:buClr>
            </a:pPr>
            <a:r>
              <a:rPr lang="en-US" sz="2800" smtClean="0"/>
              <a:t>Pavement and bridge temperature</a:t>
            </a:r>
          </a:p>
          <a:p>
            <a:pPr eaLnBrk="1" hangingPunct="1">
              <a:buClr>
                <a:schemeClr val="accent2"/>
              </a:buClr>
            </a:pPr>
            <a:r>
              <a:rPr lang="en-US" sz="2800" smtClean="0"/>
              <a:t>Subsurface temperature</a:t>
            </a:r>
          </a:p>
          <a:p>
            <a:pPr eaLnBrk="1" hangingPunct="1">
              <a:buClr>
                <a:schemeClr val="accent2"/>
              </a:buClr>
            </a:pPr>
            <a:r>
              <a:rPr lang="en-US" sz="2800" smtClean="0"/>
              <a:t>Wind speed and direction</a:t>
            </a:r>
          </a:p>
          <a:p>
            <a:pPr eaLnBrk="1" hangingPunct="1">
              <a:buClr>
                <a:schemeClr val="accent2"/>
              </a:buClr>
            </a:pPr>
            <a:r>
              <a:rPr lang="en-US" sz="2800" smtClean="0"/>
              <a:t>Air temperature</a:t>
            </a:r>
          </a:p>
          <a:p>
            <a:pPr eaLnBrk="1" hangingPunct="1">
              <a:buClr>
                <a:schemeClr val="accent2"/>
              </a:buClr>
            </a:pPr>
            <a:r>
              <a:rPr lang="en-US" sz="2800" smtClean="0"/>
              <a:t>Relative humidity</a:t>
            </a:r>
          </a:p>
          <a:p>
            <a:pPr eaLnBrk="1" hangingPunct="1">
              <a:buClr>
                <a:schemeClr val="accent2"/>
              </a:buClr>
            </a:pPr>
            <a:r>
              <a:rPr lang="en-US" sz="2800" smtClean="0"/>
              <a:t>Precipitation </a:t>
            </a:r>
          </a:p>
          <a:p>
            <a:pPr eaLnBrk="1" hangingPunct="1">
              <a:buClr>
                <a:schemeClr val="accent2"/>
              </a:buClr>
            </a:pPr>
            <a:r>
              <a:rPr lang="en-US" sz="2800" smtClean="0"/>
              <a:t>Color Camera (14 sites)</a:t>
            </a:r>
          </a:p>
        </p:txBody>
      </p:sp>
      <p:pic>
        <p:nvPicPr>
          <p:cNvPr id="211972" name="Picture 5" descr="IMG_0076"/>
          <p:cNvPicPr>
            <a:picLocks noChangeAspect="1" noChangeArrowheads="1"/>
          </p:cNvPicPr>
          <p:nvPr/>
        </p:nvPicPr>
        <p:blipFill>
          <a:blip r:embed="rId3" cstate="print"/>
          <a:srcRect l="22159" t="7962" r="26704"/>
          <a:stretch>
            <a:fillRect/>
          </a:stretch>
        </p:blipFill>
        <p:spPr bwMode="auto">
          <a:xfrm>
            <a:off x="457200" y="1371600"/>
            <a:ext cx="2286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Text Box 3"/>
          <p:cNvSpPr txBox="1">
            <a:spLocks noChangeArrowheads="1"/>
          </p:cNvSpPr>
          <p:nvPr/>
        </p:nvSpPr>
        <p:spPr bwMode="auto">
          <a:xfrm>
            <a:off x="609600" y="136525"/>
            <a:ext cx="7848600" cy="7016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tx2"/>
                </a:solidFill>
                <a:effectLst>
                  <a:outerShdw blurRad="38100" dist="38100" dir="2700000" algn="tl">
                    <a:srgbClr val="C0C0C0"/>
                  </a:outerShdw>
                </a:effectLst>
                <a:latin typeface="Arial Black" pitchFamily="34" charset="0"/>
                <a:ea typeface="+mn-ea"/>
              </a:rPr>
              <a:t>61 site locations in Iowa </a:t>
            </a:r>
          </a:p>
        </p:txBody>
      </p:sp>
      <p:sp>
        <p:nvSpPr>
          <p:cNvPr id="214019" name="Oval 6"/>
          <p:cNvSpPr>
            <a:spLocks noChangeArrowheads="1"/>
          </p:cNvSpPr>
          <p:nvPr/>
        </p:nvSpPr>
        <p:spPr bwMode="auto">
          <a:xfrm>
            <a:off x="6048375" y="6096000"/>
            <a:ext cx="152400" cy="152400"/>
          </a:xfrm>
          <a:prstGeom prst="ellipse">
            <a:avLst/>
          </a:prstGeom>
          <a:solidFill>
            <a:srgbClr val="91A6D9"/>
          </a:solidFill>
          <a:ln w="9525">
            <a:solidFill>
              <a:srgbClr val="000000"/>
            </a:solidFill>
            <a:round/>
            <a:headEnd/>
            <a:tailEnd/>
          </a:ln>
        </p:spPr>
        <p:txBody>
          <a:bodyPr wrap="none" anchor="ctr"/>
          <a:lstStyle/>
          <a:p>
            <a:endParaRPr lang="en-US"/>
          </a:p>
        </p:txBody>
      </p:sp>
      <p:pic>
        <p:nvPicPr>
          <p:cNvPr id="214020" name="Picture 8" descr="RWIS 2008"/>
          <p:cNvPicPr>
            <a:picLocks noChangeAspect="1" noChangeArrowheads="1"/>
          </p:cNvPicPr>
          <p:nvPr/>
        </p:nvPicPr>
        <p:blipFill>
          <a:blip r:embed="rId3" cstate="print"/>
          <a:srcRect/>
          <a:stretch>
            <a:fillRect/>
          </a:stretch>
        </p:blipFill>
        <p:spPr bwMode="auto">
          <a:xfrm>
            <a:off x="609600" y="1112838"/>
            <a:ext cx="8015288" cy="520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ext Box 2"/>
          <p:cNvSpPr txBox="1">
            <a:spLocks noChangeArrowheads="1"/>
          </p:cNvSpPr>
          <p:nvPr/>
        </p:nvSpPr>
        <p:spPr bwMode="auto">
          <a:xfrm>
            <a:off x="0" y="0"/>
            <a:ext cx="4876800" cy="1323975"/>
          </a:xfrm>
          <a:prstGeom prst="rect">
            <a:avLst/>
          </a:prstGeom>
          <a:noFill/>
          <a:ln w="9525">
            <a:noFill/>
            <a:miter lim="800000"/>
            <a:headEnd/>
            <a:tailEnd/>
          </a:ln>
          <a:effectLst/>
        </p:spPr>
        <p:txBody>
          <a:bodyPr>
            <a:spAutoFit/>
          </a:bodyPr>
          <a:lstStyle/>
          <a:p>
            <a:pPr algn="ctr">
              <a:spcBef>
                <a:spcPct val="50000"/>
              </a:spcBef>
              <a:defRPr/>
            </a:pPr>
            <a:r>
              <a:rPr lang="en-US" sz="4000" dirty="0">
                <a:solidFill>
                  <a:schemeClr val="tx2"/>
                </a:solidFill>
                <a:effectLst>
                  <a:outerShdw blurRad="38100" dist="38100" dir="2700000" algn="tl">
                    <a:srgbClr val="C0C0C0"/>
                  </a:outerShdw>
                </a:effectLst>
                <a:latin typeface="Arial Black" pitchFamily="34" charset="0"/>
                <a:ea typeface="+mn-ea"/>
              </a:rPr>
              <a:t>Pavement Sensors</a:t>
            </a:r>
          </a:p>
        </p:txBody>
      </p:sp>
      <p:sp>
        <p:nvSpPr>
          <p:cNvPr id="216067" name="Text Box 3"/>
          <p:cNvSpPr txBox="1">
            <a:spLocks noChangeArrowheads="1"/>
          </p:cNvSpPr>
          <p:nvPr/>
        </p:nvSpPr>
        <p:spPr bwMode="auto">
          <a:xfrm>
            <a:off x="4876800" y="228600"/>
            <a:ext cx="4267200" cy="6561138"/>
          </a:xfrm>
          <a:prstGeom prst="rect">
            <a:avLst/>
          </a:prstGeom>
          <a:noFill/>
          <a:ln w="9525">
            <a:noFill/>
            <a:miter lim="800000"/>
            <a:headEnd/>
            <a:tailEnd/>
          </a:ln>
        </p:spPr>
        <p:txBody>
          <a:bodyPr>
            <a:spAutoFit/>
          </a:bodyPr>
          <a:lstStyle/>
          <a:p>
            <a:pPr>
              <a:spcBef>
                <a:spcPct val="50000"/>
              </a:spcBef>
              <a:buClr>
                <a:schemeClr val="accent2"/>
              </a:buClr>
              <a:buFontTx/>
              <a:buChar char="•"/>
            </a:pPr>
            <a:r>
              <a:rPr lang="en-US" sz="2800">
                <a:latin typeface="Arial Unicode MS" pitchFamily="-107" charset="0"/>
              </a:rPr>
              <a:t> 2 – 4 sensors per site</a:t>
            </a:r>
          </a:p>
          <a:p>
            <a:pPr>
              <a:spcBef>
                <a:spcPct val="50000"/>
              </a:spcBef>
              <a:buClr>
                <a:schemeClr val="accent2"/>
              </a:buClr>
              <a:buFontTx/>
              <a:buChar char="•"/>
            </a:pPr>
            <a:r>
              <a:rPr lang="en-US" sz="2800">
                <a:latin typeface="Arial Unicode MS" pitchFamily="-107" charset="0"/>
              </a:rPr>
              <a:t> Placed both on bridge decks and pavement surface wherever possible </a:t>
            </a:r>
          </a:p>
          <a:p>
            <a:pPr>
              <a:spcBef>
                <a:spcPct val="50000"/>
              </a:spcBef>
              <a:buClr>
                <a:schemeClr val="accent2"/>
              </a:buClr>
            </a:pPr>
            <a:r>
              <a:rPr lang="en-US" sz="2800">
                <a:solidFill>
                  <a:srgbClr val="000000"/>
                </a:solidFill>
                <a:latin typeface="Arial Unicode MS" pitchFamily="-107" charset="0"/>
              </a:rPr>
              <a:t>Measures</a:t>
            </a:r>
          </a:p>
          <a:p>
            <a:pPr>
              <a:spcBef>
                <a:spcPct val="50000"/>
              </a:spcBef>
              <a:buClr>
                <a:schemeClr val="accent2"/>
              </a:buClr>
              <a:buFontTx/>
              <a:buChar char="•"/>
            </a:pPr>
            <a:r>
              <a:rPr lang="en-US" sz="2800">
                <a:latin typeface="Arial Unicode MS" pitchFamily="-107" charset="0"/>
              </a:rPr>
              <a:t> Pavement Temperature</a:t>
            </a:r>
          </a:p>
          <a:p>
            <a:pPr>
              <a:spcBef>
                <a:spcPct val="50000"/>
              </a:spcBef>
              <a:buClr>
                <a:schemeClr val="accent2"/>
              </a:buClr>
              <a:buFontTx/>
              <a:buChar char="•"/>
            </a:pPr>
            <a:r>
              <a:rPr lang="en-US" sz="2800">
                <a:latin typeface="Arial Unicode MS" pitchFamily="-107" charset="0"/>
              </a:rPr>
              <a:t> Chemical Concentration</a:t>
            </a:r>
          </a:p>
          <a:p>
            <a:pPr>
              <a:spcBef>
                <a:spcPct val="50000"/>
              </a:spcBef>
              <a:buClr>
                <a:schemeClr val="accent2"/>
              </a:buClr>
            </a:pPr>
            <a:r>
              <a:rPr lang="en-US" sz="2800">
                <a:solidFill>
                  <a:srgbClr val="000000"/>
                </a:solidFill>
                <a:latin typeface="Arial Unicode MS" pitchFamily="-107" charset="0"/>
              </a:rPr>
              <a:t>Calculates</a:t>
            </a:r>
          </a:p>
          <a:p>
            <a:pPr>
              <a:spcBef>
                <a:spcPct val="50000"/>
              </a:spcBef>
              <a:buClr>
                <a:schemeClr val="accent2"/>
              </a:buClr>
              <a:buFontTx/>
              <a:buChar char="•"/>
            </a:pPr>
            <a:r>
              <a:rPr lang="en-US" sz="2800">
                <a:latin typeface="Arial Unicode MS" pitchFamily="-107" charset="0"/>
              </a:rPr>
              <a:t> Pavement Status – </a:t>
            </a:r>
            <a:r>
              <a:rPr lang="en-US" sz="2400">
                <a:latin typeface="Arial Unicode MS" pitchFamily="-107" charset="0"/>
              </a:rPr>
              <a:t>dry, wet, chemically wet, etc.</a:t>
            </a:r>
          </a:p>
          <a:p>
            <a:pPr>
              <a:spcBef>
                <a:spcPct val="50000"/>
              </a:spcBef>
              <a:buClr>
                <a:schemeClr val="accent2"/>
              </a:buClr>
            </a:pPr>
            <a:r>
              <a:rPr lang="en-US" sz="2400">
                <a:latin typeface="Arial Unicode MS" pitchFamily="-107" charset="0"/>
              </a:rPr>
              <a:t> </a:t>
            </a:r>
          </a:p>
        </p:txBody>
      </p:sp>
      <p:pic>
        <p:nvPicPr>
          <p:cNvPr id="216068" name="Picture 4" descr="Ames NB Deck Over Railroad"/>
          <p:cNvPicPr>
            <a:picLocks noChangeAspect="1" noChangeArrowheads="1"/>
          </p:cNvPicPr>
          <p:nvPr/>
        </p:nvPicPr>
        <p:blipFill>
          <a:blip r:embed="rId3" cstate="print"/>
          <a:srcRect t="20926"/>
          <a:stretch>
            <a:fillRect/>
          </a:stretch>
        </p:blipFill>
        <p:spPr bwMode="auto">
          <a:xfrm>
            <a:off x="304800" y="2978150"/>
            <a:ext cx="3008313" cy="1784350"/>
          </a:xfrm>
          <a:prstGeom prst="rect">
            <a:avLst/>
          </a:prstGeom>
          <a:noFill/>
          <a:ln w="9525">
            <a:noFill/>
            <a:miter lim="800000"/>
            <a:headEnd/>
            <a:tailEnd/>
          </a:ln>
        </p:spPr>
      </p:pic>
      <p:pic>
        <p:nvPicPr>
          <p:cNvPr id="216069" name="Picture 5" descr="Pavement Snsor"/>
          <p:cNvPicPr>
            <a:picLocks noChangeAspect="1" noChangeArrowheads="1"/>
          </p:cNvPicPr>
          <p:nvPr/>
        </p:nvPicPr>
        <p:blipFill>
          <a:blip r:embed="rId4" cstate="print"/>
          <a:srcRect/>
          <a:stretch>
            <a:fillRect/>
          </a:stretch>
        </p:blipFill>
        <p:spPr bwMode="auto">
          <a:xfrm>
            <a:off x="1676400" y="4419600"/>
            <a:ext cx="2819400" cy="1238250"/>
          </a:xfrm>
          <a:prstGeom prst="rect">
            <a:avLst/>
          </a:prstGeom>
          <a:noFill/>
          <a:ln w="9525">
            <a:noFill/>
            <a:miter lim="800000"/>
            <a:headEnd/>
            <a:tailEnd/>
          </a:ln>
        </p:spPr>
      </p:pic>
      <p:pic>
        <p:nvPicPr>
          <p:cNvPr id="216070" name="Picture 6" descr="puck"/>
          <p:cNvPicPr>
            <a:picLocks noChangeAspect="1" noChangeArrowheads="1"/>
          </p:cNvPicPr>
          <p:nvPr/>
        </p:nvPicPr>
        <p:blipFill>
          <a:blip r:embed="rId5" cstate="print"/>
          <a:srcRect/>
          <a:stretch>
            <a:fillRect/>
          </a:stretch>
        </p:blipFill>
        <p:spPr bwMode="auto">
          <a:xfrm>
            <a:off x="1828800" y="1600200"/>
            <a:ext cx="2667000" cy="189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762000" y="609600"/>
            <a:ext cx="7696200" cy="1311275"/>
          </a:xfrm>
          <a:prstGeom prst="rect">
            <a:avLst/>
          </a:prstGeom>
          <a:noFill/>
          <a:ln w="9525">
            <a:noFill/>
            <a:miter lim="800000"/>
            <a:headEnd/>
            <a:tailEnd/>
          </a:ln>
          <a:effectLst/>
        </p:spPr>
        <p:txBody>
          <a:bodyPr>
            <a:spAutoFit/>
          </a:bodyPr>
          <a:lstStyle/>
          <a:p>
            <a:pPr algn="ctr">
              <a:spcBef>
                <a:spcPct val="50000"/>
              </a:spcBef>
              <a:defRPr/>
            </a:pPr>
            <a:r>
              <a:rPr lang="en-US" sz="4000">
                <a:solidFill>
                  <a:schemeClr val="tx2"/>
                </a:solidFill>
                <a:effectLst>
                  <a:outerShdw blurRad="38100" dist="38100" dir="2700000" algn="tl">
                    <a:srgbClr val="C0C0C0"/>
                  </a:outerShdw>
                </a:effectLst>
                <a:latin typeface="Arial Black" pitchFamily="34" charset="0"/>
                <a:ea typeface="+mn-ea"/>
              </a:rPr>
              <a:t>Subsurface Temperature Probe</a:t>
            </a:r>
            <a:r>
              <a:rPr lang="en-US" sz="2400">
                <a:effectLst>
                  <a:outerShdw blurRad="38100" dist="38100" dir="2700000" algn="tl">
                    <a:srgbClr val="C0C0C0"/>
                  </a:outerShdw>
                </a:effectLst>
                <a:latin typeface="Arial Unicode MS" pitchFamily="34" charset="-128"/>
                <a:ea typeface="+mn-ea"/>
              </a:rPr>
              <a:t> </a:t>
            </a:r>
          </a:p>
        </p:txBody>
      </p:sp>
      <p:pic>
        <p:nvPicPr>
          <p:cNvPr id="218115" name="Picture 3" descr="Temp probe"/>
          <p:cNvPicPr>
            <a:picLocks noChangeAspect="1" noChangeArrowheads="1"/>
          </p:cNvPicPr>
          <p:nvPr/>
        </p:nvPicPr>
        <p:blipFill>
          <a:blip r:embed="rId3" cstate="print"/>
          <a:srcRect/>
          <a:stretch>
            <a:fillRect/>
          </a:stretch>
        </p:blipFill>
        <p:spPr bwMode="auto">
          <a:xfrm>
            <a:off x="762000" y="2209800"/>
            <a:ext cx="2889250" cy="4086225"/>
          </a:xfrm>
          <a:prstGeom prst="rect">
            <a:avLst/>
          </a:prstGeom>
          <a:noFill/>
          <a:ln w="9525">
            <a:noFill/>
            <a:miter lim="800000"/>
            <a:headEnd/>
            <a:tailEnd/>
          </a:ln>
        </p:spPr>
      </p:pic>
      <p:sp>
        <p:nvSpPr>
          <p:cNvPr id="218116" name="Text Box 4"/>
          <p:cNvSpPr txBox="1">
            <a:spLocks noChangeArrowheads="1"/>
          </p:cNvSpPr>
          <p:nvPr/>
        </p:nvSpPr>
        <p:spPr bwMode="auto">
          <a:xfrm>
            <a:off x="4038600" y="2895600"/>
            <a:ext cx="4419600" cy="1554163"/>
          </a:xfrm>
          <a:prstGeom prst="rect">
            <a:avLst/>
          </a:prstGeom>
          <a:noFill/>
          <a:ln w="9525">
            <a:noFill/>
            <a:miter lim="800000"/>
            <a:headEnd/>
            <a:tailEnd/>
          </a:ln>
        </p:spPr>
        <p:txBody>
          <a:bodyPr>
            <a:spAutoFit/>
          </a:bodyPr>
          <a:lstStyle/>
          <a:p>
            <a:pPr>
              <a:spcBef>
                <a:spcPct val="50000"/>
              </a:spcBef>
            </a:pPr>
            <a:r>
              <a:rPr lang="en-US" sz="3200">
                <a:latin typeface="Arial Unicode MS" pitchFamily="-107" charset="0"/>
              </a:rPr>
              <a:t>Sensor is approximately 18” below the pavement surface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457200" y="1600200"/>
            <a:ext cx="6019800" cy="4343400"/>
          </a:xfrm>
        </p:spPr>
        <p:txBody>
          <a:bodyPr/>
          <a:lstStyle/>
          <a:p>
            <a:pPr eaLnBrk="1" hangingPunct="1"/>
            <a:endParaRPr lang="en-US" smtClean="0"/>
          </a:p>
          <a:p>
            <a:pPr eaLnBrk="1" hangingPunct="1"/>
            <a:r>
              <a:rPr lang="en-US" smtClean="0"/>
              <a:t>New sub-surface temperature data probe (TDP)</a:t>
            </a:r>
          </a:p>
          <a:p>
            <a:pPr lvl="1" eaLnBrk="1" hangingPunct="1"/>
            <a:r>
              <a:rPr lang="en-US" smtClean="0"/>
              <a:t>Temperature readings every few inches from 3” below surface to 6’ below</a:t>
            </a:r>
          </a:p>
        </p:txBody>
      </p:sp>
      <p:pic>
        <p:nvPicPr>
          <p:cNvPr id="220163" name="Picture 4"/>
          <p:cNvPicPr>
            <a:picLocks noChangeAspect="1" noChangeArrowheads="1"/>
          </p:cNvPicPr>
          <p:nvPr/>
        </p:nvPicPr>
        <p:blipFill>
          <a:blip r:embed="rId3" cstate="print"/>
          <a:srcRect/>
          <a:stretch>
            <a:fillRect/>
          </a:stretch>
        </p:blipFill>
        <p:spPr bwMode="auto">
          <a:xfrm>
            <a:off x="7148513" y="0"/>
            <a:ext cx="1995487" cy="6858000"/>
          </a:xfrm>
          <a:prstGeom prst="rect">
            <a:avLst/>
          </a:prstGeom>
          <a:noFill/>
          <a:ln w="9525">
            <a:noFill/>
            <a:miter lim="800000"/>
            <a:headEnd/>
            <a:tailEnd/>
          </a:ln>
        </p:spPr>
      </p:pic>
      <p:sp>
        <p:nvSpPr>
          <p:cNvPr id="220164" name="Line 5"/>
          <p:cNvSpPr>
            <a:spLocks noChangeShapeType="1"/>
          </p:cNvSpPr>
          <p:nvPr/>
        </p:nvSpPr>
        <p:spPr bwMode="auto">
          <a:xfrm flipV="1">
            <a:off x="5486400" y="4419600"/>
            <a:ext cx="1524000" cy="762000"/>
          </a:xfrm>
          <a:prstGeom prst="line">
            <a:avLst/>
          </a:prstGeom>
          <a:noFill/>
          <a:ln w="76200">
            <a:solidFill>
              <a:schemeClr val="tx1"/>
            </a:solidFill>
            <a:round/>
            <a:headEnd/>
            <a:tailEnd type="arrow" w="med" len="med"/>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3" cstate="print"/>
          <a:srcRect/>
          <a:stretch>
            <a:fillRect/>
          </a:stretch>
        </p:blipFill>
        <p:spPr bwMode="auto">
          <a:xfrm>
            <a:off x="0" y="1066800"/>
            <a:ext cx="9144000" cy="5791200"/>
          </a:xfrm>
          <a:prstGeom prst="rect">
            <a:avLst/>
          </a:prstGeom>
          <a:noFill/>
          <a:ln w="9525">
            <a:noFill/>
            <a:miter lim="800000"/>
            <a:headEnd/>
            <a:tailEnd/>
          </a:ln>
        </p:spPr>
      </p:pic>
      <p:sp>
        <p:nvSpPr>
          <p:cNvPr id="222211" name="Rectangle 3"/>
          <p:cNvSpPr>
            <a:spLocks noGrp="1" noChangeArrowheads="1"/>
          </p:cNvSpPr>
          <p:nvPr>
            <p:ph type="title"/>
          </p:nvPr>
        </p:nvSpPr>
        <p:spPr>
          <a:xfrm>
            <a:off x="457200" y="0"/>
            <a:ext cx="8229600" cy="1143000"/>
          </a:xfrm>
        </p:spPr>
        <p:txBody>
          <a:bodyPr/>
          <a:lstStyle/>
          <a:p>
            <a:pPr eaLnBrk="1" hangingPunct="1"/>
            <a:r>
              <a:rPr lang="en-US" smtClean="0"/>
              <a:t>TDP in Scan Web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r>
              <a:rPr lang="en-US" sz="4000" smtClean="0">
                <a:latin typeface="Arial Black" pitchFamily="-107" charset="0"/>
              </a:rPr>
              <a:t>Wind Speed and Direction Sensor</a:t>
            </a:r>
            <a:endParaRPr lang="en-US" smtClean="0"/>
          </a:p>
        </p:txBody>
      </p:sp>
      <p:sp>
        <p:nvSpPr>
          <p:cNvPr id="224259" name="Rectangle 3"/>
          <p:cNvSpPr>
            <a:spLocks noGrp="1" noChangeArrowheads="1"/>
          </p:cNvSpPr>
          <p:nvPr>
            <p:ph type="body" idx="1"/>
          </p:nvPr>
        </p:nvSpPr>
        <p:spPr>
          <a:xfrm>
            <a:off x="5181600" y="2514600"/>
            <a:ext cx="3733800" cy="4114800"/>
          </a:xfrm>
        </p:spPr>
        <p:txBody>
          <a:bodyPr/>
          <a:lstStyle/>
          <a:p>
            <a:pPr eaLnBrk="1" hangingPunct="1">
              <a:buClr>
                <a:schemeClr val="accent2"/>
              </a:buClr>
              <a:buFontTx/>
              <a:buNone/>
            </a:pPr>
            <a:r>
              <a:rPr lang="en-US" smtClean="0"/>
              <a:t>Measures</a:t>
            </a:r>
          </a:p>
          <a:p>
            <a:pPr eaLnBrk="1" hangingPunct="1">
              <a:buClr>
                <a:schemeClr val="accent2"/>
              </a:buClr>
            </a:pPr>
            <a:r>
              <a:rPr lang="en-US" smtClean="0"/>
              <a:t>Wind Speed</a:t>
            </a:r>
          </a:p>
          <a:p>
            <a:pPr eaLnBrk="1" hangingPunct="1">
              <a:buClr>
                <a:schemeClr val="accent2"/>
              </a:buClr>
            </a:pPr>
            <a:r>
              <a:rPr lang="en-US" smtClean="0"/>
              <a:t>Wind Direction</a:t>
            </a:r>
          </a:p>
          <a:p>
            <a:pPr eaLnBrk="1" hangingPunct="1">
              <a:buClr>
                <a:schemeClr val="accent2"/>
              </a:buClr>
            </a:pPr>
            <a:r>
              <a:rPr lang="en-US" smtClean="0"/>
              <a:t>Wind Gusts</a:t>
            </a:r>
          </a:p>
        </p:txBody>
      </p:sp>
      <p:pic>
        <p:nvPicPr>
          <p:cNvPr id="224260" name="Picture 4" descr="Manchester Tower"/>
          <p:cNvPicPr>
            <a:picLocks noChangeAspect="1" noChangeArrowheads="1"/>
          </p:cNvPicPr>
          <p:nvPr/>
        </p:nvPicPr>
        <p:blipFill>
          <a:blip r:embed="rId3" cstate="print">
            <a:lum bright="12000" contrast="-12000"/>
          </a:blip>
          <a:srcRect l="32500" r="26250" b="53334"/>
          <a:stretch>
            <a:fillRect/>
          </a:stretch>
        </p:blipFill>
        <p:spPr bwMode="auto">
          <a:xfrm>
            <a:off x="457200" y="1981200"/>
            <a:ext cx="3505200" cy="2973388"/>
          </a:xfrm>
          <a:prstGeom prst="rect">
            <a:avLst/>
          </a:prstGeom>
          <a:noFill/>
          <a:ln w="9525">
            <a:noFill/>
            <a:miter lim="800000"/>
            <a:headEnd/>
            <a:tailEnd/>
          </a:ln>
        </p:spPr>
      </p:pic>
      <p:pic>
        <p:nvPicPr>
          <p:cNvPr id="224261" name="Picture 5" descr="Fort Dodge Bird On Wind Sensor #2"/>
          <p:cNvPicPr>
            <a:picLocks noChangeAspect="1" noChangeArrowheads="1"/>
          </p:cNvPicPr>
          <p:nvPr/>
        </p:nvPicPr>
        <p:blipFill>
          <a:blip r:embed="rId4" cstate="print"/>
          <a:srcRect/>
          <a:stretch>
            <a:fillRect/>
          </a:stretch>
        </p:blipFill>
        <p:spPr bwMode="auto">
          <a:xfrm>
            <a:off x="2514600" y="4667250"/>
            <a:ext cx="19050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827088" y="338138"/>
            <a:ext cx="7516812" cy="985837"/>
          </a:xfrm>
        </p:spPr>
        <p:txBody>
          <a:bodyPr/>
          <a:lstStyle/>
          <a:p>
            <a:pPr eaLnBrk="1" hangingPunct="1"/>
            <a:r>
              <a:rPr lang="en-US" sz="4000" smtClean="0">
                <a:latin typeface="Arial Black" pitchFamily="-107" charset="0"/>
              </a:rPr>
              <a:t>Weather Forecasts</a:t>
            </a:r>
            <a:endParaRPr lang="en-US" smtClean="0"/>
          </a:p>
        </p:txBody>
      </p:sp>
      <p:sp>
        <p:nvSpPr>
          <p:cNvPr id="189443" name="Rectangle 3"/>
          <p:cNvSpPr>
            <a:spLocks noGrp="1" noChangeArrowheads="1"/>
          </p:cNvSpPr>
          <p:nvPr>
            <p:ph type="body" idx="1"/>
          </p:nvPr>
        </p:nvSpPr>
        <p:spPr>
          <a:xfrm>
            <a:off x="685800" y="1371600"/>
            <a:ext cx="7772400" cy="4114800"/>
          </a:xfrm>
        </p:spPr>
        <p:txBody>
          <a:bodyPr>
            <a:normAutofit fontScale="92500"/>
          </a:bodyPr>
          <a:lstStyle/>
          <a:p>
            <a:pPr eaLnBrk="1" hangingPunct="1">
              <a:lnSpc>
                <a:spcPct val="90000"/>
              </a:lnSpc>
              <a:buClr>
                <a:schemeClr val="accent2"/>
              </a:buClr>
            </a:pPr>
            <a:r>
              <a:rPr lang="en-US" sz="2800" smtClean="0"/>
              <a:t>Iowa DOT contracts with a forecast agency specializing in roadway weather forecasting</a:t>
            </a:r>
          </a:p>
          <a:p>
            <a:pPr eaLnBrk="1" hangingPunct="1">
              <a:lnSpc>
                <a:spcPct val="90000"/>
              </a:lnSpc>
              <a:buClr>
                <a:schemeClr val="accent2"/>
              </a:buClr>
            </a:pPr>
            <a:r>
              <a:rPr lang="en-US" sz="2800" smtClean="0"/>
              <a:t>Pavement and bridge deck temperature forecasts are provided for 99 counties</a:t>
            </a:r>
          </a:p>
          <a:p>
            <a:pPr eaLnBrk="1" hangingPunct="1">
              <a:lnSpc>
                <a:spcPct val="90000"/>
              </a:lnSpc>
              <a:buClr>
                <a:schemeClr val="accent2"/>
              </a:buClr>
            </a:pPr>
            <a:r>
              <a:rPr lang="en-US" sz="2800" smtClean="0"/>
              <a:t>Forecasts received at 6 AM, noon, 6 PM and Midnight </a:t>
            </a:r>
          </a:p>
          <a:p>
            <a:pPr eaLnBrk="1" hangingPunct="1">
              <a:lnSpc>
                <a:spcPct val="90000"/>
              </a:lnSpc>
              <a:buClr>
                <a:schemeClr val="accent2"/>
              </a:buClr>
            </a:pPr>
            <a:r>
              <a:rPr lang="en-US" sz="2800" smtClean="0"/>
              <a:t>Forecast summaries are available via a toll free number</a:t>
            </a:r>
            <a:endParaRPr lang="en-US" sz="2800" smtClean="0">
              <a:solidFill>
                <a:srgbClr val="009999"/>
              </a:solidFill>
            </a:endParaRPr>
          </a:p>
          <a:p>
            <a:pPr eaLnBrk="1" hangingPunct="1">
              <a:lnSpc>
                <a:spcPct val="90000"/>
              </a:lnSpc>
              <a:buClr>
                <a:schemeClr val="accent2"/>
              </a:buClr>
            </a:pPr>
            <a:r>
              <a:rPr lang="en-US" sz="2800" smtClean="0"/>
              <a:t>Available on DTN Weather Centers, and the Internet </a:t>
            </a:r>
          </a:p>
          <a:p>
            <a:pPr eaLnBrk="1" hangingPunct="1">
              <a:lnSpc>
                <a:spcPct val="90000"/>
              </a:lnSpc>
              <a:buClr>
                <a:schemeClr val="accent2"/>
              </a:buClr>
            </a:pPr>
            <a:r>
              <a:rPr lang="en-US" sz="2800" smtClean="0"/>
              <a:t>Speak directly to a weather forecaster via a toll free number</a:t>
            </a:r>
            <a:endParaRPr lang="en-US" sz="2800" smtClean="0">
              <a:solidFill>
                <a:srgbClr val="0099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r>
              <a:rPr lang="en-US" sz="4000" smtClean="0">
                <a:latin typeface="Arial Black" pitchFamily="-107" charset="0"/>
              </a:rPr>
              <a:t>Air Temperature and Humidity</a:t>
            </a:r>
            <a:endParaRPr lang="en-US" smtClean="0"/>
          </a:p>
        </p:txBody>
      </p:sp>
      <p:sp>
        <p:nvSpPr>
          <p:cNvPr id="226307" name="Rectangle 3"/>
          <p:cNvSpPr>
            <a:spLocks noGrp="1" noChangeArrowheads="1"/>
          </p:cNvSpPr>
          <p:nvPr>
            <p:ph type="body" idx="1"/>
          </p:nvPr>
        </p:nvSpPr>
        <p:spPr>
          <a:xfrm>
            <a:off x="5105400" y="1600200"/>
            <a:ext cx="3581400" cy="1524000"/>
          </a:xfrm>
        </p:spPr>
        <p:txBody>
          <a:bodyPr/>
          <a:lstStyle/>
          <a:p>
            <a:pPr marL="0" indent="0" eaLnBrk="1" hangingPunct="1">
              <a:buFontTx/>
              <a:buNone/>
            </a:pPr>
            <a:r>
              <a:rPr lang="en-US" sz="2800" smtClean="0"/>
              <a:t>Dew point temperature is calculated from these two measurements </a:t>
            </a:r>
          </a:p>
        </p:txBody>
      </p:sp>
      <p:pic>
        <p:nvPicPr>
          <p:cNvPr id="226308" name="Picture 4" descr="Des Moines I-35 Temperature Sensor"/>
          <p:cNvPicPr>
            <a:picLocks noChangeAspect="1" noChangeArrowheads="1"/>
          </p:cNvPicPr>
          <p:nvPr/>
        </p:nvPicPr>
        <p:blipFill>
          <a:blip r:embed="rId3" cstate="print"/>
          <a:srcRect l="8621" r="10345" b="8046"/>
          <a:stretch>
            <a:fillRect/>
          </a:stretch>
        </p:blipFill>
        <p:spPr bwMode="auto">
          <a:xfrm>
            <a:off x="685800" y="2362200"/>
            <a:ext cx="4419600" cy="376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xfrm>
            <a:off x="827088" y="0"/>
            <a:ext cx="7516812" cy="985838"/>
          </a:xfrm>
        </p:spPr>
        <p:txBody>
          <a:bodyPr/>
          <a:lstStyle/>
          <a:p>
            <a:pPr eaLnBrk="1" hangingPunct="1"/>
            <a:r>
              <a:rPr lang="en-US" sz="4000" smtClean="0">
                <a:latin typeface="Arial Black" pitchFamily="-107" charset="0"/>
              </a:rPr>
              <a:t>Precipitation Sensors</a:t>
            </a:r>
            <a:r>
              <a:rPr lang="en-US" smtClean="0"/>
              <a:t> </a:t>
            </a:r>
          </a:p>
        </p:txBody>
      </p:sp>
      <p:sp>
        <p:nvSpPr>
          <p:cNvPr id="228355" name="Rectangle 3"/>
          <p:cNvSpPr>
            <a:spLocks noGrp="1" noChangeArrowheads="1"/>
          </p:cNvSpPr>
          <p:nvPr>
            <p:ph type="body" sz="half" idx="4294967295"/>
          </p:nvPr>
        </p:nvSpPr>
        <p:spPr>
          <a:xfrm>
            <a:off x="152400" y="3217863"/>
            <a:ext cx="3200400" cy="1843087"/>
          </a:xfrm>
        </p:spPr>
        <p:txBody>
          <a:bodyPr/>
          <a:lstStyle/>
          <a:p>
            <a:pPr eaLnBrk="1" hangingPunct="1">
              <a:buFontTx/>
              <a:buNone/>
            </a:pPr>
            <a:r>
              <a:rPr lang="en-US" sz="2000" smtClean="0"/>
              <a:t>Reports Presence </a:t>
            </a:r>
          </a:p>
          <a:p>
            <a:pPr eaLnBrk="1" hangingPunct="1">
              <a:buFontTx/>
              <a:buNone/>
            </a:pPr>
            <a:r>
              <a:rPr lang="en-US" sz="2000" smtClean="0"/>
              <a:t>or absence of </a:t>
            </a:r>
          </a:p>
          <a:p>
            <a:pPr eaLnBrk="1" hangingPunct="1">
              <a:buFontTx/>
              <a:buNone/>
            </a:pPr>
            <a:r>
              <a:rPr lang="en-US" sz="2000" smtClean="0"/>
              <a:t>precipitation</a:t>
            </a:r>
            <a:r>
              <a:rPr lang="en-US" sz="2400" smtClean="0"/>
              <a:t> </a:t>
            </a:r>
          </a:p>
        </p:txBody>
      </p:sp>
      <p:sp>
        <p:nvSpPr>
          <p:cNvPr id="228356" name="Rectangle 4"/>
          <p:cNvSpPr>
            <a:spLocks noGrp="1" noChangeArrowheads="1"/>
          </p:cNvSpPr>
          <p:nvPr>
            <p:ph type="body" sz="half" idx="4294967295"/>
          </p:nvPr>
        </p:nvSpPr>
        <p:spPr>
          <a:xfrm>
            <a:off x="5943600" y="3214688"/>
            <a:ext cx="3951288" cy="2074862"/>
          </a:xfrm>
        </p:spPr>
        <p:txBody>
          <a:bodyPr/>
          <a:lstStyle/>
          <a:p>
            <a:pPr eaLnBrk="1" hangingPunct="1">
              <a:buFontTx/>
              <a:buNone/>
            </a:pPr>
            <a:r>
              <a:rPr lang="en-US" sz="2000" smtClean="0"/>
              <a:t>Reports </a:t>
            </a:r>
          </a:p>
          <a:p>
            <a:pPr eaLnBrk="1" hangingPunct="1">
              <a:buClr>
                <a:schemeClr val="accent2"/>
              </a:buClr>
            </a:pPr>
            <a:r>
              <a:rPr lang="en-US" sz="2000" smtClean="0"/>
              <a:t>Type of precipitation</a:t>
            </a:r>
          </a:p>
          <a:p>
            <a:pPr eaLnBrk="1" hangingPunct="1">
              <a:buClr>
                <a:schemeClr val="accent2"/>
              </a:buClr>
            </a:pPr>
            <a:r>
              <a:rPr lang="en-US" sz="2000" smtClean="0"/>
              <a:t>Rate of precipitation</a:t>
            </a:r>
          </a:p>
          <a:p>
            <a:pPr eaLnBrk="1" hangingPunct="1">
              <a:buClr>
                <a:schemeClr val="accent2"/>
              </a:buClr>
            </a:pPr>
            <a:r>
              <a:rPr lang="en-US" sz="2000" smtClean="0"/>
              <a:t>Accumulation</a:t>
            </a:r>
          </a:p>
          <a:p>
            <a:pPr eaLnBrk="1" hangingPunct="1">
              <a:buClr>
                <a:schemeClr val="accent2"/>
              </a:buClr>
            </a:pPr>
            <a:r>
              <a:rPr lang="en-US" sz="2000" smtClean="0"/>
              <a:t>Visibility (on a few sites)</a:t>
            </a:r>
          </a:p>
        </p:txBody>
      </p:sp>
      <p:pic>
        <p:nvPicPr>
          <p:cNvPr id="228357" name="Picture 5" descr="Ames OWI #2"/>
          <p:cNvPicPr>
            <a:picLocks noChangeAspect="1" noChangeArrowheads="1"/>
          </p:cNvPicPr>
          <p:nvPr/>
        </p:nvPicPr>
        <p:blipFill>
          <a:blip r:embed="rId3" cstate="print">
            <a:lum bright="12000"/>
          </a:blip>
          <a:srcRect/>
          <a:stretch>
            <a:fillRect/>
          </a:stretch>
        </p:blipFill>
        <p:spPr bwMode="auto">
          <a:xfrm>
            <a:off x="5943600" y="985838"/>
            <a:ext cx="2971800" cy="2228850"/>
          </a:xfrm>
          <a:prstGeom prst="rect">
            <a:avLst/>
          </a:prstGeom>
          <a:noFill/>
          <a:ln w="9525">
            <a:noFill/>
            <a:miter lim="800000"/>
            <a:headEnd/>
            <a:tailEnd/>
          </a:ln>
        </p:spPr>
      </p:pic>
      <p:sp>
        <p:nvSpPr>
          <p:cNvPr id="3078" name="Text Box 6"/>
          <p:cNvSpPr txBox="1">
            <a:spLocks noChangeArrowheads="1"/>
          </p:cNvSpPr>
          <p:nvPr/>
        </p:nvSpPr>
        <p:spPr bwMode="auto">
          <a:xfrm>
            <a:off x="5791200" y="985838"/>
            <a:ext cx="2819400" cy="822325"/>
          </a:xfrm>
          <a:prstGeom prst="rect">
            <a:avLst/>
          </a:prstGeom>
          <a:noFill/>
          <a:ln w="9525">
            <a:noFill/>
            <a:miter lim="800000"/>
            <a:headEnd/>
            <a:tailEnd/>
          </a:ln>
          <a:effectLst/>
        </p:spPr>
        <p:txBody>
          <a:bodyPr>
            <a:spAutoFit/>
          </a:bodyPr>
          <a:lstStyle/>
          <a:p>
            <a:pPr algn="r">
              <a:spcBef>
                <a:spcPct val="50000"/>
              </a:spcBef>
            </a:pPr>
            <a:r>
              <a:rPr lang="en-US" sz="2400">
                <a:solidFill>
                  <a:srgbClr val="FFFFFF"/>
                </a:solidFill>
              </a:rPr>
              <a:t>Optical Weather Identifier</a:t>
            </a:r>
            <a:endParaRPr lang="en-US" sz="2400">
              <a:effectLst>
                <a:outerShdw blurRad="38100" dist="38100" dir="2700000" algn="tl">
                  <a:srgbClr val="C0C0C0"/>
                </a:outerShdw>
              </a:effectLst>
              <a:latin typeface="Arial Unicode MS" pitchFamily="-107" charset="0"/>
            </a:endParaRPr>
          </a:p>
        </p:txBody>
      </p:sp>
      <p:pic>
        <p:nvPicPr>
          <p:cNvPr id="228359" name="Picture 7" descr="Des Moines I-35 Precipitation Sensor"/>
          <p:cNvPicPr>
            <a:picLocks noChangeAspect="1" noChangeArrowheads="1"/>
          </p:cNvPicPr>
          <p:nvPr/>
        </p:nvPicPr>
        <p:blipFill>
          <a:blip r:embed="rId4" cstate="print">
            <a:lum bright="12000"/>
          </a:blip>
          <a:srcRect l="30338" t="43820" r="16920" b="7219"/>
          <a:stretch>
            <a:fillRect/>
          </a:stretch>
        </p:blipFill>
        <p:spPr bwMode="auto">
          <a:xfrm>
            <a:off x="228600" y="985838"/>
            <a:ext cx="2895600" cy="2016125"/>
          </a:xfrm>
          <a:prstGeom prst="rect">
            <a:avLst/>
          </a:prstGeom>
          <a:noFill/>
          <a:ln w="9525">
            <a:noFill/>
            <a:miter lim="800000"/>
            <a:headEnd/>
            <a:tailEnd/>
          </a:ln>
        </p:spPr>
      </p:pic>
      <p:sp>
        <p:nvSpPr>
          <p:cNvPr id="3080" name="Text Box 8"/>
          <p:cNvSpPr txBox="1">
            <a:spLocks noChangeArrowheads="1"/>
          </p:cNvSpPr>
          <p:nvPr/>
        </p:nvSpPr>
        <p:spPr bwMode="auto">
          <a:xfrm>
            <a:off x="1447800" y="985838"/>
            <a:ext cx="1676400" cy="822325"/>
          </a:xfrm>
          <a:prstGeom prst="rect">
            <a:avLst/>
          </a:prstGeom>
          <a:noFill/>
          <a:ln w="9525">
            <a:noFill/>
            <a:miter lim="800000"/>
            <a:headEnd/>
            <a:tailEnd/>
          </a:ln>
          <a:effectLst/>
        </p:spPr>
        <p:txBody>
          <a:bodyPr>
            <a:spAutoFit/>
          </a:bodyPr>
          <a:lstStyle/>
          <a:p>
            <a:pPr algn="r">
              <a:spcBef>
                <a:spcPct val="50000"/>
              </a:spcBef>
              <a:defRPr/>
            </a:pPr>
            <a:r>
              <a:rPr lang="en-US" sz="2400">
                <a:solidFill>
                  <a:srgbClr val="FFFFFF"/>
                </a:solidFill>
                <a:ea typeface="+mn-ea"/>
              </a:rPr>
              <a:t>Yes/No sensor</a:t>
            </a:r>
            <a:r>
              <a:rPr lang="en-US" sz="2400">
                <a:effectLst>
                  <a:outerShdw blurRad="38100" dist="38100" dir="2700000" algn="tl">
                    <a:srgbClr val="C0C0C0"/>
                  </a:outerShdw>
                </a:effectLst>
                <a:latin typeface="Arial Unicode MS" pitchFamily="34" charset="-128"/>
                <a:ea typeface="+mn-ea"/>
              </a:rPr>
              <a:t> </a:t>
            </a:r>
          </a:p>
        </p:txBody>
      </p:sp>
      <p:sp>
        <p:nvSpPr>
          <p:cNvPr id="228361" name="Text Box 9"/>
          <p:cNvSpPr txBox="1">
            <a:spLocks noChangeArrowheads="1"/>
          </p:cNvSpPr>
          <p:nvPr/>
        </p:nvSpPr>
        <p:spPr bwMode="auto">
          <a:xfrm>
            <a:off x="3124200" y="5289550"/>
            <a:ext cx="2514600" cy="1341438"/>
          </a:xfrm>
          <a:prstGeom prst="rect">
            <a:avLst/>
          </a:prstGeom>
          <a:noFill/>
          <a:ln w="9525">
            <a:noFill/>
            <a:miter lim="800000"/>
            <a:headEnd/>
            <a:tailEnd/>
          </a:ln>
        </p:spPr>
        <p:txBody>
          <a:bodyPr>
            <a:spAutoFit/>
          </a:bodyPr>
          <a:lstStyle/>
          <a:p>
            <a:r>
              <a:rPr lang="en-US" sz="2000">
                <a:latin typeface="Arial Unicode MS" pitchFamily="-107" charset="0"/>
              </a:rPr>
              <a:t>Reports Visibility and precipitation identification</a:t>
            </a:r>
          </a:p>
          <a:p>
            <a:pPr lvl="1">
              <a:lnSpc>
                <a:spcPct val="90000"/>
              </a:lnSpc>
              <a:spcBef>
                <a:spcPct val="20000"/>
              </a:spcBef>
              <a:buFontTx/>
              <a:buChar char="–"/>
            </a:pPr>
            <a:endParaRPr lang="en-US" sz="2000" b="1">
              <a:latin typeface="Arial Unicode MS" pitchFamily="-107" charset="0"/>
            </a:endParaRPr>
          </a:p>
        </p:txBody>
      </p:sp>
      <p:pic>
        <p:nvPicPr>
          <p:cNvPr id="228362" name="Picture 12" descr="WIVIS Image"/>
          <p:cNvPicPr>
            <a:picLocks noChangeAspect="1" noChangeArrowheads="1"/>
          </p:cNvPicPr>
          <p:nvPr/>
        </p:nvPicPr>
        <p:blipFill>
          <a:blip r:embed="rId5" cstate="print"/>
          <a:srcRect/>
          <a:stretch>
            <a:fillRect/>
          </a:stretch>
        </p:blipFill>
        <p:spPr bwMode="auto">
          <a:xfrm>
            <a:off x="2657475" y="3001963"/>
            <a:ext cx="3133725" cy="2341562"/>
          </a:xfrm>
          <a:prstGeom prst="rect">
            <a:avLst/>
          </a:prstGeom>
          <a:noFill/>
          <a:ln w="9525">
            <a:noFill/>
            <a:miter lim="800000"/>
            <a:headEnd/>
            <a:tailEnd/>
          </a:ln>
        </p:spPr>
      </p:pic>
      <p:sp>
        <p:nvSpPr>
          <p:cNvPr id="3083" name="Text Box 11"/>
          <p:cNvSpPr txBox="1">
            <a:spLocks noChangeArrowheads="1"/>
          </p:cNvSpPr>
          <p:nvPr/>
        </p:nvSpPr>
        <p:spPr bwMode="auto">
          <a:xfrm>
            <a:off x="3124200" y="3001963"/>
            <a:ext cx="2133600" cy="457200"/>
          </a:xfrm>
          <a:prstGeom prst="rect">
            <a:avLst/>
          </a:prstGeom>
          <a:noFill/>
          <a:ln w="9525">
            <a:noFill/>
            <a:miter lim="800000"/>
            <a:headEnd/>
            <a:tailEnd/>
          </a:ln>
          <a:effectLst/>
        </p:spPr>
        <p:txBody>
          <a:bodyPr>
            <a:spAutoFit/>
          </a:bodyPr>
          <a:lstStyle/>
          <a:p>
            <a:pPr algn="r">
              <a:spcBef>
                <a:spcPct val="50000"/>
              </a:spcBef>
              <a:defRPr/>
            </a:pPr>
            <a:r>
              <a:rPr lang="en-US" sz="2400">
                <a:solidFill>
                  <a:srgbClr val="FFFFFF"/>
                </a:solidFill>
                <a:ea typeface="+mn-ea"/>
              </a:rPr>
              <a:t>WIVIS sensor</a:t>
            </a:r>
            <a:r>
              <a:rPr lang="en-US" sz="2400">
                <a:effectLst>
                  <a:outerShdw blurRad="38100" dist="38100" dir="2700000" algn="tl">
                    <a:srgbClr val="C0C0C0"/>
                  </a:outerShdw>
                </a:effectLst>
                <a:latin typeface="Arial Unicode MS" pitchFamily="34" charset="-128"/>
                <a:ea typeface="+mn-ea"/>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827088" y="406400"/>
            <a:ext cx="7516812" cy="985838"/>
          </a:xfrm>
        </p:spPr>
        <p:txBody>
          <a:bodyPr/>
          <a:lstStyle/>
          <a:p>
            <a:pPr eaLnBrk="1" hangingPunct="1"/>
            <a:r>
              <a:rPr lang="en-US" sz="4000" smtClean="0">
                <a:latin typeface="Arial Black" pitchFamily="-107" charset="0"/>
              </a:rPr>
              <a:t>RWIS benefits</a:t>
            </a:r>
            <a:endParaRPr lang="en-US" smtClean="0"/>
          </a:p>
        </p:txBody>
      </p:sp>
      <p:sp>
        <p:nvSpPr>
          <p:cNvPr id="230403" name="Rectangle 3"/>
          <p:cNvSpPr>
            <a:spLocks noGrp="1" noChangeArrowheads="1"/>
          </p:cNvSpPr>
          <p:nvPr>
            <p:ph type="body" idx="1"/>
          </p:nvPr>
        </p:nvSpPr>
        <p:spPr>
          <a:xfrm>
            <a:off x="685800" y="1600200"/>
            <a:ext cx="7772400" cy="4525963"/>
          </a:xfrm>
        </p:spPr>
        <p:txBody>
          <a:bodyPr/>
          <a:lstStyle/>
          <a:p>
            <a:pPr eaLnBrk="1" hangingPunct="1">
              <a:lnSpc>
                <a:spcPct val="80000"/>
              </a:lnSpc>
              <a:buClr>
                <a:schemeClr val="accent2"/>
              </a:buClr>
            </a:pPr>
            <a:r>
              <a:rPr lang="en-US" sz="2800" smtClean="0"/>
              <a:t>Pavement and bridge surface temperatures</a:t>
            </a:r>
          </a:p>
          <a:p>
            <a:pPr eaLnBrk="1" hangingPunct="1">
              <a:lnSpc>
                <a:spcPct val="80000"/>
              </a:lnSpc>
              <a:buClr>
                <a:schemeClr val="accent2"/>
              </a:buClr>
            </a:pPr>
            <a:r>
              <a:rPr lang="en-US" sz="2800" smtClean="0"/>
              <a:t>Actual roadside weather and surface conditions (wind speed/direction, dew point, chemical concentrations, etc.)</a:t>
            </a:r>
          </a:p>
          <a:p>
            <a:pPr eaLnBrk="1" hangingPunct="1">
              <a:lnSpc>
                <a:spcPct val="80000"/>
              </a:lnSpc>
              <a:buClr>
                <a:schemeClr val="accent2"/>
              </a:buClr>
            </a:pPr>
            <a:r>
              <a:rPr lang="en-US" sz="2800" smtClean="0"/>
              <a:t>Better ability to predict how road conditions will change</a:t>
            </a:r>
          </a:p>
          <a:p>
            <a:pPr eaLnBrk="1" hangingPunct="1">
              <a:lnSpc>
                <a:spcPct val="80000"/>
              </a:lnSpc>
              <a:buClr>
                <a:schemeClr val="accent2"/>
              </a:buClr>
            </a:pPr>
            <a:r>
              <a:rPr lang="en-US" sz="2800" smtClean="0"/>
              <a:t>Newer pavement sensors indicate salt concentration on the roadway, depth of precipitation and freezing point of the solution on the road surface</a:t>
            </a:r>
          </a:p>
          <a:p>
            <a:pPr eaLnBrk="1" hangingPunct="1">
              <a:lnSpc>
                <a:spcPct val="80000"/>
              </a:lnSpc>
              <a:buClr>
                <a:schemeClr val="accent2"/>
              </a:buClr>
            </a:pPr>
            <a:endParaRPr lang="en-US"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Roadwatch Thermometer"/>
          <p:cNvPicPr>
            <a:picLocks noChangeAspect="1" noChangeArrowheads="1"/>
          </p:cNvPicPr>
          <p:nvPr/>
        </p:nvPicPr>
        <p:blipFill>
          <a:blip r:embed="rId3" cstate="print"/>
          <a:srcRect/>
          <a:stretch>
            <a:fillRect/>
          </a:stretch>
        </p:blipFill>
        <p:spPr bwMode="auto">
          <a:xfrm>
            <a:off x="5019675" y="2286000"/>
            <a:ext cx="3324225" cy="3895725"/>
          </a:xfrm>
          <a:prstGeom prst="rect">
            <a:avLst/>
          </a:prstGeom>
          <a:noFill/>
          <a:ln w="9525">
            <a:noFill/>
            <a:miter lim="800000"/>
            <a:headEnd/>
            <a:tailEnd/>
          </a:ln>
        </p:spPr>
      </p:pic>
      <p:sp>
        <p:nvSpPr>
          <p:cNvPr id="232451" name="Rectangle 3"/>
          <p:cNvSpPr>
            <a:spLocks noGrp="1" noChangeArrowheads="1"/>
          </p:cNvSpPr>
          <p:nvPr>
            <p:ph type="title"/>
          </p:nvPr>
        </p:nvSpPr>
        <p:spPr>
          <a:xfrm>
            <a:off x="827088" y="338138"/>
            <a:ext cx="7516812" cy="985837"/>
          </a:xfrm>
          <a:noFill/>
        </p:spPr>
        <p:txBody>
          <a:bodyPr/>
          <a:lstStyle/>
          <a:p>
            <a:pPr eaLnBrk="1" hangingPunct="1"/>
            <a:r>
              <a:rPr lang="en-US" sz="4000" smtClean="0">
                <a:latin typeface="Arial Black" pitchFamily="-107" charset="0"/>
              </a:rPr>
              <a:t>Infrared Thermometers</a:t>
            </a:r>
            <a:endParaRPr lang="en-US" smtClean="0"/>
          </a:p>
        </p:txBody>
      </p:sp>
      <p:pic>
        <p:nvPicPr>
          <p:cNvPr id="232452" name="Picture 4" descr="MVC-237F"/>
          <p:cNvPicPr>
            <a:picLocks noChangeAspect="1" noChangeArrowheads="1"/>
          </p:cNvPicPr>
          <p:nvPr/>
        </p:nvPicPr>
        <p:blipFill>
          <a:blip r:embed="rId4" cstate="print"/>
          <a:srcRect/>
          <a:stretch>
            <a:fillRect/>
          </a:stretch>
        </p:blipFill>
        <p:spPr bwMode="auto">
          <a:xfrm>
            <a:off x="304800" y="1752600"/>
            <a:ext cx="4800600" cy="3600450"/>
          </a:xfrm>
          <a:prstGeom prst="rect">
            <a:avLst/>
          </a:prstGeom>
          <a:noFill/>
          <a:ln w="9525">
            <a:noFill/>
            <a:miter lim="800000"/>
            <a:headEnd/>
            <a:tailEnd/>
          </a:ln>
        </p:spPr>
      </p:pic>
      <p:sp>
        <p:nvSpPr>
          <p:cNvPr id="232453" name="Text Box 5"/>
          <p:cNvSpPr txBox="1">
            <a:spLocks noChangeArrowheads="1"/>
          </p:cNvSpPr>
          <p:nvPr/>
        </p:nvSpPr>
        <p:spPr bwMode="auto">
          <a:xfrm>
            <a:off x="457200" y="5353050"/>
            <a:ext cx="4648200" cy="36671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107" charset="0"/>
              </a:rPr>
              <a:t>RoadWatch Infrared thermometers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827088" y="274638"/>
            <a:ext cx="7516812" cy="985837"/>
          </a:xfrm>
        </p:spPr>
        <p:txBody>
          <a:bodyPr/>
          <a:lstStyle/>
          <a:p>
            <a:pPr eaLnBrk="1" hangingPunct="1"/>
            <a:r>
              <a:rPr lang="en-US" sz="4000" smtClean="0">
                <a:latin typeface="Arial Black" pitchFamily="-107" charset="0"/>
              </a:rPr>
              <a:t>Infrared Thermometers</a:t>
            </a:r>
            <a:endParaRPr lang="en-US" smtClean="0"/>
          </a:p>
        </p:txBody>
      </p:sp>
      <p:sp>
        <p:nvSpPr>
          <p:cNvPr id="234499" name="Rectangle 3"/>
          <p:cNvSpPr>
            <a:spLocks noGrp="1" noChangeArrowheads="1"/>
          </p:cNvSpPr>
          <p:nvPr>
            <p:ph type="body" idx="1"/>
          </p:nvPr>
        </p:nvSpPr>
        <p:spPr>
          <a:xfrm>
            <a:off x="685800" y="1828800"/>
            <a:ext cx="8001000" cy="4114800"/>
          </a:xfrm>
        </p:spPr>
        <p:txBody>
          <a:bodyPr/>
          <a:lstStyle/>
          <a:p>
            <a:pPr eaLnBrk="1" hangingPunct="1">
              <a:lnSpc>
                <a:spcPct val="80000"/>
              </a:lnSpc>
              <a:buClr>
                <a:schemeClr val="accent2"/>
              </a:buClr>
            </a:pPr>
            <a:r>
              <a:rPr lang="en-US" sz="2800" smtClean="0"/>
              <a:t>In-vehicle device to measure surface temperature while driving at normal highway speeds </a:t>
            </a:r>
          </a:p>
          <a:p>
            <a:pPr eaLnBrk="1" hangingPunct="1">
              <a:lnSpc>
                <a:spcPct val="80000"/>
              </a:lnSpc>
              <a:buClr>
                <a:schemeClr val="accent2"/>
              </a:buClr>
            </a:pPr>
            <a:r>
              <a:rPr lang="en-US" sz="2800" smtClean="0"/>
              <a:t>Approx. 641 in use on trucks and pickups</a:t>
            </a:r>
          </a:p>
          <a:p>
            <a:pPr eaLnBrk="1" hangingPunct="1">
              <a:lnSpc>
                <a:spcPct val="80000"/>
              </a:lnSpc>
              <a:buClr>
                <a:schemeClr val="accent2"/>
              </a:buClr>
            </a:pPr>
            <a:r>
              <a:rPr lang="en-US" sz="2800" smtClean="0"/>
              <a:t>Measures only what it can see (Ice, Snow, Pavement</a:t>
            </a:r>
          </a:p>
          <a:p>
            <a:pPr eaLnBrk="1" hangingPunct="1">
              <a:lnSpc>
                <a:spcPct val="80000"/>
              </a:lnSpc>
              <a:buClr>
                <a:schemeClr val="accent2"/>
              </a:buClr>
            </a:pPr>
            <a:r>
              <a:rPr lang="en-US" sz="2800" smtClean="0"/>
              <a:t>Check accuracy with a pan of ice- should read 32 degrees</a:t>
            </a:r>
          </a:p>
          <a:p>
            <a:pPr eaLnBrk="1" hangingPunct="1">
              <a:lnSpc>
                <a:spcPct val="80000"/>
              </a:lnSpc>
              <a:buClr>
                <a:schemeClr val="accent2"/>
              </a:buClr>
            </a:pPr>
            <a:r>
              <a:rPr lang="en-US" sz="2800" smtClean="0"/>
              <a:t>Avoid placing too close to heat sources or blocking the view of the lens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4"/>
          <p:cNvSpPr>
            <a:spLocks noGrp="1" noChangeArrowheads="1"/>
          </p:cNvSpPr>
          <p:nvPr>
            <p:ph type="title"/>
          </p:nvPr>
        </p:nvSpPr>
        <p:spPr>
          <a:xfrm>
            <a:off x="533400" y="2133600"/>
            <a:ext cx="8229600" cy="1143000"/>
          </a:xfrm>
        </p:spPr>
        <p:txBody>
          <a:bodyPr/>
          <a:lstStyle/>
          <a:p>
            <a:pPr eaLnBrk="1" hangingPunct="1"/>
            <a:r>
              <a:rPr lang="en-US" b="1" smtClean="0"/>
              <a:t>How to Use Weather Data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304800" y="0"/>
            <a:ext cx="8229600" cy="1143000"/>
          </a:xfrm>
        </p:spPr>
        <p:txBody>
          <a:bodyPr/>
          <a:lstStyle/>
          <a:p>
            <a:pPr eaLnBrk="1" hangingPunct="1"/>
            <a:r>
              <a:rPr lang="en-US" sz="4000" smtClean="0">
                <a:latin typeface="Arial Black" pitchFamily="-107" charset="0"/>
              </a:rPr>
              <a:t>    Radar</a:t>
            </a:r>
            <a:endParaRPr lang="en-US" smtClean="0"/>
          </a:p>
        </p:txBody>
      </p:sp>
      <p:sp>
        <p:nvSpPr>
          <p:cNvPr id="238595" name="Text Box 5"/>
          <p:cNvSpPr txBox="1">
            <a:spLocks noChangeArrowheads="1"/>
          </p:cNvSpPr>
          <p:nvPr/>
        </p:nvSpPr>
        <p:spPr bwMode="auto">
          <a:xfrm>
            <a:off x="304800" y="2438400"/>
            <a:ext cx="4160838" cy="3016250"/>
          </a:xfrm>
          <a:prstGeom prst="rect">
            <a:avLst/>
          </a:prstGeom>
          <a:noFill/>
          <a:ln w="9525">
            <a:noFill/>
            <a:miter lim="800000"/>
            <a:headEnd/>
            <a:tailEnd/>
          </a:ln>
        </p:spPr>
        <p:txBody>
          <a:bodyPr>
            <a:spAutoFit/>
          </a:bodyPr>
          <a:lstStyle/>
          <a:p>
            <a:pPr>
              <a:spcBef>
                <a:spcPct val="50000"/>
              </a:spcBef>
            </a:pPr>
            <a:r>
              <a:rPr lang="en-US" sz="3200">
                <a:latin typeface="Arial Unicode MS" pitchFamily="-107" charset="0"/>
              </a:rPr>
              <a:t>Radar is a valuable tool to locate where precipitation is falling, but be aware that it can at times be deceptive </a:t>
            </a:r>
          </a:p>
        </p:txBody>
      </p:sp>
      <p:pic>
        <p:nvPicPr>
          <p:cNvPr id="238596" name="Picture 6" descr="Radar Site"/>
          <p:cNvPicPr>
            <a:picLocks noChangeAspect="1" noChangeArrowheads="1"/>
          </p:cNvPicPr>
          <p:nvPr/>
        </p:nvPicPr>
        <p:blipFill>
          <a:blip r:embed="rId3" cstate="print"/>
          <a:srcRect/>
          <a:stretch>
            <a:fillRect/>
          </a:stretch>
        </p:blipFill>
        <p:spPr bwMode="auto">
          <a:xfrm>
            <a:off x="4465638" y="923925"/>
            <a:ext cx="4221162" cy="512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3" descr="radar_overshoot"/>
          <p:cNvPicPr>
            <a:picLocks noChangeAspect="1" noChangeArrowheads="1"/>
          </p:cNvPicPr>
          <p:nvPr/>
        </p:nvPicPr>
        <p:blipFill>
          <a:blip r:embed="rId3" cstate="print"/>
          <a:srcRect/>
          <a:stretch>
            <a:fillRect/>
          </a:stretch>
        </p:blipFill>
        <p:spPr bwMode="auto">
          <a:xfrm>
            <a:off x="0" y="0"/>
            <a:ext cx="9144000" cy="6862763"/>
          </a:xfrm>
          <a:prstGeom prst="rect">
            <a:avLst/>
          </a:prstGeom>
          <a:noFill/>
          <a:ln w="9525">
            <a:noFill/>
            <a:miter lim="800000"/>
            <a:headEnd/>
            <a:tailEnd/>
          </a:ln>
        </p:spPr>
      </p:pic>
      <p:sp>
        <p:nvSpPr>
          <p:cNvPr id="240643" name="Text Box 4"/>
          <p:cNvSpPr txBox="1">
            <a:spLocks noChangeArrowheads="1"/>
          </p:cNvSpPr>
          <p:nvPr/>
        </p:nvSpPr>
        <p:spPr bwMode="auto">
          <a:xfrm>
            <a:off x="304800" y="5927725"/>
            <a:ext cx="8610600" cy="396875"/>
          </a:xfrm>
          <a:prstGeom prst="rect">
            <a:avLst/>
          </a:prstGeom>
          <a:solidFill>
            <a:srgbClr val="FFFFFF"/>
          </a:solidFill>
          <a:ln w="9525">
            <a:noFill/>
            <a:miter lim="800000"/>
            <a:headEnd/>
            <a:tailEnd/>
          </a:ln>
        </p:spPr>
        <p:txBody>
          <a:bodyPr>
            <a:spAutoFit/>
          </a:bodyPr>
          <a:lstStyle/>
          <a:p>
            <a:pPr algn="ctr">
              <a:spcBef>
                <a:spcPct val="50000"/>
              </a:spcBef>
            </a:pPr>
            <a:r>
              <a:rPr lang="en-US" sz="2000" b="1">
                <a:solidFill>
                  <a:srgbClr val="000000"/>
                </a:solidFill>
              </a:rPr>
              <a:t>The farther you are from a radar site, the more likely this is to occur.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5" descr="radar_virga"/>
          <p:cNvPicPr>
            <a:picLocks noChangeAspect="1" noChangeArrowheads="1"/>
          </p:cNvPicPr>
          <p:nvPr/>
        </p:nvPicPr>
        <p:blipFill>
          <a:blip r:embed="rId3" cstate="print"/>
          <a:srcRect/>
          <a:stretch>
            <a:fillRect/>
          </a:stretch>
        </p:blipFill>
        <p:spPr bwMode="auto">
          <a:xfrm>
            <a:off x="0" y="-57150"/>
            <a:ext cx="9144000" cy="686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sz="4000" smtClean="0">
                <a:latin typeface="Arial Black" pitchFamily="-107" charset="0"/>
              </a:rPr>
              <a:t>Frost Forecasts</a:t>
            </a:r>
            <a:endParaRPr lang="en-US" smtClean="0"/>
          </a:p>
        </p:txBody>
      </p:sp>
      <p:sp>
        <p:nvSpPr>
          <p:cNvPr id="191491" name="Rectangle 3"/>
          <p:cNvSpPr>
            <a:spLocks noGrp="1" noChangeArrowheads="1"/>
          </p:cNvSpPr>
          <p:nvPr>
            <p:ph type="body" idx="1"/>
          </p:nvPr>
        </p:nvSpPr>
        <p:spPr/>
        <p:txBody>
          <a:bodyPr/>
          <a:lstStyle/>
          <a:p>
            <a:pPr eaLnBrk="1" hangingPunct="1">
              <a:lnSpc>
                <a:spcPct val="90000"/>
              </a:lnSpc>
              <a:buClr>
                <a:schemeClr val="accent2"/>
              </a:buClr>
            </a:pPr>
            <a:r>
              <a:rPr lang="en-US" smtClean="0"/>
              <a:t>“Official” noon zone forecast for bridge frost </a:t>
            </a:r>
          </a:p>
          <a:p>
            <a:pPr eaLnBrk="1" hangingPunct="1">
              <a:lnSpc>
                <a:spcPct val="90000"/>
              </a:lnSpc>
              <a:buClr>
                <a:schemeClr val="accent2"/>
              </a:buClr>
            </a:pPr>
            <a:r>
              <a:rPr lang="en-US" smtClean="0"/>
              <a:t>Available on DTN, and the Internet</a:t>
            </a:r>
          </a:p>
          <a:p>
            <a:pPr eaLnBrk="1" hangingPunct="1">
              <a:lnSpc>
                <a:spcPct val="90000"/>
              </a:lnSpc>
              <a:buClr>
                <a:schemeClr val="accent2"/>
              </a:buClr>
            </a:pPr>
            <a:r>
              <a:rPr lang="en-US" smtClean="0"/>
              <a:t>Frost forecast information also available via toll-free number</a:t>
            </a:r>
          </a:p>
          <a:p>
            <a:pPr eaLnBrk="1" hangingPunct="1">
              <a:lnSpc>
                <a:spcPct val="90000"/>
              </a:lnSpc>
              <a:buClr>
                <a:schemeClr val="accent2"/>
              </a:buClr>
            </a:pPr>
            <a:r>
              <a:rPr lang="en-US" smtClean="0"/>
              <a:t>“Yes” means the weather forecaster expects frost to occur</a:t>
            </a:r>
          </a:p>
          <a:p>
            <a:pPr eaLnBrk="1" hangingPunct="1">
              <a:lnSpc>
                <a:spcPct val="90000"/>
              </a:lnSpc>
              <a:buClr>
                <a:schemeClr val="accent2"/>
              </a:buClr>
            </a:pPr>
            <a:r>
              <a:rPr lang="en-US" smtClean="0"/>
              <a:t>Road frost probabilities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060" descr="forecast_zones_2004"/>
          <p:cNvPicPr>
            <a:picLocks noChangeAspect="1" noChangeArrowheads="1"/>
          </p:cNvPicPr>
          <p:nvPr/>
        </p:nvPicPr>
        <p:blipFill>
          <a:blip r:embed="rId3" cstate="print"/>
          <a:srcRect/>
          <a:stretch>
            <a:fillRect/>
          </a:stretch>
        </p:blipFill>
        <p:spPr bwMode="auto">
          <a:xfrm>
            <a:off x="0" y="0"/>
            <a:ext cx="9144000" cy="6945313"/>
          </a:xfrm>
          <a:prstGeom prst="rect">
            <a:avLst/>
          </a:prstGeom>
          <a:solidFill>
            <a:schemeClr val="bg1"/>
          </a:solidFill>
          <a:ln w="9525">
            <a:noFill/>
            <a:miter lim="800000"/>
            <a:headEnd/>
            <a:tailEnd/>
          </a:ln>
        </p:spPr>
      </p:pic>
      <p:sp>
        <p:nvSpPr>
          <p:cNvPr id="193539" name="Text Box 2059"/>
          <p:cNvSpPr txBox="1">
            <a:spLocks noChangeArrowheads="1"/>
          </p:cNvSpPr>
          <p:nvPr/>
        </p:nvSpPr>
        <p:spPr bwMode="auto">
          <a:xfrm>
            <a:off x="533400" y="242888"/>
            <a:ext cx="8077200" cy="579437"/>
          </a:xfrm>
          <a:prstGeom prst="rect">
            <a:avLst/>
          </a:prstGeom>
          <a:noFill/>
          <a:ln w="9525">
            <a:noFill/>
            <a:miter lim="800000"/>
            <a:headEnd/>
            <a:tailEnd/>
          </a:ln>
        </p:spPr>
        <p:txBody>
          <a:bodyPr>
            <a:spAutoFit/>
          </a:bodyPr>
          <a:lstStyle/>
          <a:p>
            <a:pPr algn="ctr">
              <a:spcBef>
                <a:spcPct val="50000"/>
              </a:spcBef>
            </a:pPr>
            <a:r>
              <a:rPr lang="en-US" sz="3200">
                <a:solidFill>
                  <a:schemeClr val="tx2"/>
                </a:solidFill>
                <a:latin typeface="Arial Black" pitchFamily="-107" charset="0"/>
              </a:rPr>
              <a:t>Frost Forecast Zones</a:t>
            </a:r>
          </a:p>
        </p:txBody>
      </p:sp>
      <p:sp>
        <p:nvSpPr>
          <p:cNvPr id="193540" name="Rectangle 2061"/>
          <p:cNvSpPr>
            <a:spLocks noChangeArrowheads="1"/>
          </p:cNvSpPr>
          <p:nvPr/>
        </p:nvSpPr>
        <p:spPr bwMode="auto">
          <a:xfrm>
            <a:off x="7239000" y="1219200"/>
            <a:ext cx="1905000" cy="990600"/>
          </a:xfrm>
          <a:prstGeom prst="rect">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smtClean="0">
                <a:latin typeface="Arial Black" pitchFamily="-107" charset="0"/>
              </a:rPr>
              <a:t>DTN/Meteorlogix</a:t>
            </a:r>
            <a:endParaRPr lang="en-US" sz="4800" smtClean="0"/>
          </a:p>
        </p:txBody>
      </p:sp>
      <p:sp>
        <p:nvSpPr>
          <p:cNvPr id="195587" name="Rectangle 3"/>
          <p:cNvSpPr>
            <a:spLocks noGrp="1" noChangeArrowheads="1"/>
          </p:cNvSpPr>
          <p:nvPr>
            <p:ph type="body" idx="1"/>
          </p:nvPr>
        </p:nvSpPr>
        <p:spPr>
          <a:xfrm>
            <a:off x="346075" y="1589088"/>
            <a:ext cx="3581400" cy="3938587"/>
          </a:xfrm>
        </p:spPr>
        <p:txBody>
          <a:bodyPr/>
          <a:lstStyle/>
          <a:p>
            <a:pPr eaLnBrk="1" hangingPunct="1">
              <a:lnSpc>
                <a:spcPct val="90000"/>
              </a:lnSpc>
              <a:buClr>
                <a:schemeClr val="accent2"/>
              </a:buClr>
            </a:pPr>
            <a:r>
              <a:rPr lang="en-US" smtClean="0"/>
              <a:t>Available at 110 garages</a:t>
            </a:r>
          </a:p>
          <a:p>
            <a:pPr eaLnBrk="1" hangingPunct="1">
              <a:lnSpc>
                <a:spcPct val="90000"/>
              </a:lnSpc>
              <a:buClr>
                <a:schemeClr val="accent2"/>
              </a:buClr>
            </a:pPr>
            <a:r>
              <a:rPr lang="en-US" smtClean="0"/>
              <a:t>Available on line for home use</a:t>
            </a:r>
          </a:p>
          <a:p>
            <a:pPr eaLnBrk="1" hangingPunct="1">
              <a:lnSpc>
                <a:spcPct val="90000"/>
              </a:lnSpc>
              <a:buClr>
                <a:schemeClr val="accent2"/>
              </a:buClr>
            </a:pPr>
            <a:r>
              <a:rPr lang="en-US" smtClean="0"/>
              <a:t>Provides radar, current conditions and forecasts </a:t>
            </a:r>
          </a:p>
        </p:txBody>
      </p:sp>
      <p:pic>
        <p:nvPicPr>
          <p:cNvPr id="195588" name="Picture 6" descr="dtn Radar"/>
          <p:cNvPicPr>
            <a:picLocks noChangeAspect="1" noChangeArrowheads="1"/>
          </p:cNvPicPr>
          <p:nvPr/>
        </p:nvPicPr>
        <p:blipFill>
          <a:blip r:embed="rId3" cstate="print"/>
          <a:srcRect/>
          <a:stretch>
            <a:fillRect/>
          </a:stretch>
        </p:blipFill>
        <p:spPr bwMode="auto">
          <a:xfrm>
            <a:off x="3927475" y="2019300"/>
            <a:ext cx="5216525" cy="350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9" descr="forecast"/>
          <p:cNvPicPr>
            <a:picLocks noChangeAspect="1" noChangeArrowheads="1"/>
          </p:cNvPicPr>
          <p:nvPr/>
        </p:nvPicPr>
        <p:blipFill>
          <a:blip r:embed="rId3" cstate="print"/>
          <a:srcRect/>
          <a:stretch>
            <a:fillRect/>
          </a:stretch>
        </p:blipFill>
        <p:spPr bwMode="auto">
          <a:xfrm>
            <a:off x="0" y="0"/>
            <a:ext cx="5753100" cy="12034838"/>
          </a:xfrm>
          <a:prstGeom prst="rect">
            <a:avLst/>
          </a:prstGeom>
          <a:noFill/>
          <a:ln w="9525">
            <a:noFill/>
            <a:miter lim="800000"/>
            <a:headEnd/>
            <a:tailEnd/>
          </a:ln>
        </p:spPr>
      </p:pic>
      <p:sp>
        <p:nvSpPr>
          <p:cNvPr id="197635" name="Rectangle 10"/>
          <p:cNvSpPr>
            <a:spLocks noGrp="1" noChangeArrowheads="1"/>
          </p:cNvSpPr>
          <p:nvPr>
            <p:ph type="title"/>
          </p:nvPr>
        </p:nvSpPr>
        <p:spPr>
          <a:xfrm>
            <a:off x="5943600" y="292100"/>
            <a:ext cx="2743200" cy="3670300"/>
          </a:xfrm>
        </p:spPr>
        <p:txBody>
          <a:bodyPr/>
          <a:lstStyle/>
          <a:p>
            <a:pPr eaLnBrk="1" hangingPunct="1"/>
            <a:r>
              <a:rPr lang="en-US" smtClean="0"/>
              <a:t>Meridian Zone Forecasts on DTN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en-US" sz="4000" smtClean="0">
                <a:latin typeface="Arial Black" pitchFamily="-107" charset="0"/>
              </a:rPr>
              <a:t>Sources of weather information in the shop</a:t>
            </a:r>
            <a:endParaRPr lang="en-US" smtClean="0"/>
          </a:p>
        </p:txBody>
      </p:sp>
      <p:sp>
        <p:nvSpPr>
          <p:cNvPr id="199683" name="Rectangle 3"/>
          <p:cNvSpPr>
            <a:spLocks noGrp="1" noChangeArrowheads="1"/>
          </p:cNvSpPr>
          <p:nvPr>
            <p:ph type="body" idx="1"/>
          </p:nvPr>
        </p:nvSpPr>
        <p:spPr>
          <a:xfrm>
            <a:off x="685800" y="1752600"/>
            <a:ext cx="7848600" cy="5105400"/>
          </a:xfrm>
        </p:spPr>
        <p:txBody>
          <a:bodyPr/>
          <a:lstStyle/>
          <a:p>
            <a:pPr eaLnBrk="1" hangingPunct="1">
              <a:buClr>
                <a:schemeClr val="accent2"/>
              </a:buClr>
            </a:pPr>
            <a:r>
              <a:rPr lang="en-US" smtClean="0"/>
              <a:t>Meteorlogix/</a:t>
            </a:r>
            <a:r>
              <a:rPr lang="en-US" sz="2800" smtClean="0"/>
              <a:t>DTN</a:t>
            </a:r>
            <a:r>
              <a:rPr lang="en-US" smtClean="0"/>
              <a:t> Weather Centers</a:t>
            </a:r>
          </a:p>
          <a:p>
            <a:pPr lvl="1" eaLnBrk="1" hangingPunct="1">
              <a:buClr>
                <a:schemeClr val="accent2"/>
              </a:buClr>
            </a:pPr>
            <a:r>
              <a:rPr lang="en-US" smtClean="0"/>
              <a:t>Pavement, frost and general weather forecasts</a:t>
            </a:r>
          </a:p>
          <a:p>
            <a:pPr lvl="1" eaLnBrk="1" hangingPunct="1">
              <a:buClr>
                <a:schemeClr val="accent2"/>
              </a:buClr>
            </a:pPr>
            <a:r>
              <a:rPr lang="en-US" smtClean="0"/>
              <a:t>Current conditions &amp; radar</a:t>
            </a:r>
          </a:p>
          <a:p>
            <a:pPr eaLnBrk="1" hangingPunct="1">
              <a:buClr>
                <a:schemeClr val="accent2"/>
              </a:buClr>
            </a:pPr>
            <a:r>
              <a:rPr lang="en-US" smtClean="0"/>
              <a:t>Maintenance DOTNET page </a:t>
            </a:r>
            <a:r>
              <a:rPr lang="en-US" sz="2800" smtClean="0"/>
              <a:t>(requires a network connection) links to:</a:t>
            </a:r>
          </a:p>
          <a:p>
            <a:pPr lvl="1" eaLnBrk="1" hangingPunct="1">
              <a:buClr>
                <a:schemeClr val="accent2"/>
              </a:buClr>
            </a:pPr>
            <a:r>
              <a:rPr lang="en-US" smtClean="0"/>
              <a:t>Current RWIS information </a:t>
            </a:r>
          </a:p>
          <a:p>
            <a:pPr lvl="1" eaLnBrk="1" hangingPunct="1">
              <a:buClr>
                <a:schemeClr val="accent2"/>
              </a:buClr>
            </a:pPr>
            <a:r>
              <a:rPr lang="en-US" smtClean="0"/>
              <a:t>DTN and Meridian web sites</a:t>
            </a:r>
          </a:p>
          <a:p>
            <a:pPr lvl="1" eaLnBrk="1" hangingPunct="1">
              <a:buClr>
                <a:schemeClr val="accent2"/>
              </a:buClr>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685800" y="457200"/>
            <a:ext cx="7772400" cy="1143000"/>
          </a:xfrm>
          <a:prstGeom prst="rect">
            <a:avLst/>
          </a:prstGeom>
          <a:noFill/>
          <a:ln w="9525">
            <a:noFill/>
            <a:miter lim="800000"/>
            <a:headEnd/>
            <a:tailEnd/>
          </a:ln>
        </p:spPr>
        <p:txBody>
          <a:bodyPr anchor="ctr"/>
          <a:lstStyle/>
          <a:p>
            <a:pPr algn="ctr"/>
            <a:r>
              <a:rPr lang="en-US" sz="4000">
                <a:solidFill>
                  <a:schemeClr val="tx2"/>
                </a:solidFill>
                <a:latin typeface="Arial Black" pitchFamily="-107" charset="0"/>
              </a:rPr>
              <a:t>Internet sites to support winter operations</a:t>
            </a:r>
            <a:br>
              <a:rPr lang="en-US" sz="4000">
                <a:solidFill>
                  <a:schemeClr val="tx2"/>
                </a:solidFill>
                <a:latin typeface="Arial Black" pitchFamily="-107" charset="0"/>
              </a:rPr>
            </a:br>
            <a:r>
              <a:rPr lang="en-US" sz="2400">
                <a:solidFill>
                  <a:srgbClr val="000000"/>
                </a:solidFill>
                <a:latin typeface="Arial Black" pitchFamily="-107" charset="0"/>
              </a:rPr>
              <a:t>(User ID/Password Required)</a:t>
            </a:r>
          </a:p>
        </p:txBody>
      </p:sp>
      <p:sp>
        <p:nvSpPr>
          <p:cNvPr id="201731" name="Rectangle 3"/>
          <p:cNvSpPr>
            <a:spLocks noChangeArrowheads="1"/>
          </p:cNvSpPr>
          <p:nvPr/>
        </p:nvSpPr>
        <p:spPr bwMode="auto">
          <a:xfrm>
            <a:off x="304800" y="1828800"/>
            <a:ext cx="8839200" cy="4114800"/>
          </a:xfrm>
          <a:prstGeom prst="rect">
            <a:avLst/>
          </a:prstGeom>
          <a:noFill/>
          <a:ln w="9525">
            <a:noFill/>
            <a:miter lim="800000"/>
            <a:headEnd/>
            <a:tailEnd/>
          </a:ln>
        </p:spPr>
        <p:txBody>
          <a:bodyPr/>
          <a:lstStyle/>
          <a:p>
            <a:pPr marL="342900" indent="-342900">
              <a:spcBef>
                <a:spcPct val="20000"/>
              </a:spcBef>
              <a:buClr>
                <a:schemeClr val="accent2"/>
              </a:buClr>
              <a:buFontTx/>
              <a:buChar char="•"/>
            </a:pPr>
            <a:r>
              <a:rPr lang="en-US" sz="3200"/>
              <a:t>Meridian Forecasts – Pavement and Frost Forecasts</a:t>
            </a:r>
          </a:p>
          <a:p>
            <a:pPr marL="342900" indent="-342900">
              <a:spcBef>
                <a:spcPct val="20000"/>
              </a:spcBef>
              <a:buClr>
                <a:schemeClr val="accent2"/>
              </a:buClr>
            </a:pPr>
            <a:r>
              <a:rPr lang="en-US" sz="3200">
                <a:solidFill>
                  <a:srgbClr val="009999"/>
                </a:solidFill>
              </a:rPr>
              <a:t>	</a:t>
            </a:r>
            <a:r>
              <a:rPr lang="en-US" sz="2800">
                <a:solidFill>
                  <a:srgbClr val="000000"/>
                </a:solidFill>
              </a:rPr>
              <a:t>http://www.iadot.meridian-enviro.com</a:t>
            </a:r>
          </a:p>
          <a:p>
            <a:pPr marL="342900" indent="-342900">
              <a:spcBef>
                <a:spcPct val="20000"/>
              </a:spcBef>
              <a:buClr>
                <a:schemeClr val="accent2"/>
              </a:buClr>
            </a:pPr>
            <a:r>
              <a:rPr lang="en-US" sz="2800">
                <a:solidFill>
                  <a:srgbClr val="000000"/>
                </a:solidFill>
              </a:rPr>
              <a:t>	User Name: iadot   Password: plow</a:t>
            </a:r>
          </a:p>
          <a:p>
            <a:pPr marL="342900" indent="-342900">
              <a:spcBef>
                <a:spcPct val="20000"/>
              </a:spcBef>
              <a:buClr>
                <a:schemeClr val="accent2"/>
              </a:buClr>
              <a:buFontTx/>
              <a:buChar char="•"/>
            </a:pPr>
            <a:r>
              <a:rPr lang="en-US" sz="2800"/>
              <a:t>DTN’s Iowa web site – Current Conditions, radar, and forecasts   </a:t>
            </a:r>
          </a:p>
          <a:p>
            <a:pPr marL="742950" lvl="1" indent="-285750">
              <a:spcBef>
                <a:spcPct val="20000"/>
              </a:spcBef>
              <a:buClr>
                <a:schemeClr val="accent2"/>
              </a:buClr>
            </a:pPr>
            <a:r>
              <a:rPr lang="en-US" sz="2800">
                <a:solidFill>
                  <a:srgbClr val="000000"/>
                </a:solidFill>
              </a:rPr>
              <a:t>http://weathersentry.meteorlogix.com</a:t>
            </a:r>
          </a:p>
          <a:p>
            <a:pPr marL="742950" lvl="1" indent="-285750">
              <a:spcBef>
                <a:spcPct val="20000"/>
              </a:spcBef>
              <a:buClr>
                <a:schemeClr val="accent2"/>
              </a:buClr>
            </a:pPr>
            <a:r>
              <a:rPr lang="en-US" sz="2800">
                <a:solidFill>
                  <a:srgbClr val="000000"/>
                </a:solidFill>
              </a:rPr>
              <a:t>User Name: (enter garage name)  </a:t>
            </a:r>
          </a:p>
          <a:p>
            <a:pPr marL="742950" lvl="1" indent="-285750">
              <a:spcBef>
                <a:spcPct val="20000"/>
              </a:spcBef>
              <a:buClr>
                <a:schemeClr val="accent2"/>
              </a:buClr>
            </a:pPr>
            <a:r>
              <a:rPr lang="en-US" sz="2800">
                <a:solidFill>
                  <a:srgbClr val="000000"/>
                </a:solidFill>
              </a:rPr>
              <a:t>Password: iowa</a:t>
            </a:r>
            <a:endParaRPr lang="en-US" sz="24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028"/>
          <p:cNvSpPr>
            <a:spLocks noChangeArrowheads="1"/>
          </p:cNvSpPr>
          <p:nvPr/>
        </p:nvSpPr>
        <p:spPr bwMode="auto">
          <a:xfrm>
            <a:off x="685800" y="457200"/>
            <a:ext cx="7772400" cy="1485900"/>
          </a:xfrm>
          <a:prstGeom prst="rect">
            <a:avLst/>
          </a:prstGeom>
          <a:noFill/>
          <a:ln w="9525">
            <a:noFill/>
            <a:miter lim="800000"/>
            <a:headEnd/>
            <a:tailEnd/>
          </a:ln>
        </p:spPr>
        <p:txBody>
          <a:bodyPr anchor="ctr"/>
          <a:lstStyle/>
          <a:p>
            <a:pPr algn="ctr"/>
            <a:r>
              <a:rPr lang="en-US" sz="4000">
                <a:solidFill>
                  <a:schemeClr val="tx2"/>
                </a:solidFill>
                <a:latin typeface="Arial Black" pitchFamily="-107" charset="0"/>
              </a:rPr>
              <a:t>Internet sites to support winter operations</a:t>
            </a:r>
            <a:br>
              <a:rPr lang="en-US" sz="4000">
                <a:solidFill>
                  <a:schemeClr val="tx2"/>
                </a:solidFill>
                <a:latin typeface="Arial Black" pitchFamily="-107" charset="0"/>
              </a:rPr>
            </a:br>
            <a:r>
              <a:rPr lang="en-US" sz="4000">
                <a:solidFill>
                  <a:schemeClr val="tx2"/>
                </a:solidFill>
                <a:latin typeface="Arial Black" pitchFamily="-107" charset="0"/>
              </a:rPr>
              <a:t> </a:t>
            </a:r>
            <a:r>
              <a:rPr lang="en-US" sz="2400">
                <a:solidFill>
                  <a:srgbClr val="000000"/>
                </a:solidFill>
                <a:latin typeface="Arial Black" pitchFamily="-107" charset="0"/>
              </a:rPr>
              <a:t>(</a:t>
            </a:r>
            <a:r>
              <a:rPr lang="en-US" sz="2400" u="sng">
                <a:solidFill>
                  <a:srgbClr val="000000"/>
                </a:solidFill>
                <a:latin typeface="Arial Black" pitchFamily="-107" charset="0"/>
              </a:rPr>
              <a:t>No</a:t>
            </a:r>
            <a:r>
              <a:rPr lang="en-US" sz="2400">
                <a:solidFill>
                  <a:srgbClr val="000000"/>
                </a:solidFill>
                <a:latin typeface="Arial Black" pitchFamily="-107" charset="0"/>
              </a:rPr>
              <a:t> User ID/Password Required)</a:t>
            </a:r>
          </a:p>
        </p:txBody>
      </p:sp>
      <p:sp>
        <p:nvSpPr>
          <p:cNvPr id="203779" name="Rectangle 1029"/>
          <p:cNvSpPr>
            <a:spLocks noChangeArrowheads="1"/>
          </p:cNvSpPr>
          <p:nvPr/>
        </p:nvSpPr>
        <p:spPr bwMode="auto">
          <a:xfrm>
            <a:off x="304800" y="2209800"/>
            <a:ext cx="8839200" cy="4114800"/>
          </a:xfrm>
          <a:prstGeom prst="rect">
            <a:avLst/>
          </a:prstGeom>
          <a:noFill/>
          <a:ln w="9525">
            <a:noFill/>
            <a:miter lim="800000"/>
            <a:headEnd/>
            <a:tailEnd/>
          </a:ln>
        </p:spPr>
        <p:txBody>
          <a:bodyPr/>
          <a:lstStyle/>
          <a:p>
            <a:pPr marL="342900" indent="-342900">
              <a:spcBef>
                <a:spcPct val="20000"/>
              </a:spcBef>
              <a:buClr>
                <a:schemeClr val="accent2"/>
              </a:buClr>
              <a:buFontTx/>
              <a:buChar char="•"/>
            </a:pPr>
            <a:r>
              <a:rPr lang="en-US" sz="3200"/>
              <a:t>Weatherview – </a:t>
            </a:r>
            <a:r>
              <a:rPr lang="en-US" sz="3200">
                <a:solidFill>
                  <a:srgbClr val="000000"/>
                </a:solidFill>
              </a:rPr>
              <a:t>http://www.dotweatherview.com</a:t>
            </a:r>
          </a:p>
          <a:p>
            <a:pPr marL="1143000" lvl="2" indent="-228600">
              <a:spcBef>
                <a:spcPct val="20000"/>
              </a:spcBef>
              <a:buClr>
                <a:schemeClr val="accent2"/>
              </a:buClr>
            </a:pPr>
            <a:r>
              <a:rPr lang="en-US" sz="2400"/>
              <a:t>Iowa’s RWIS and AWOS current conditions, forecasts; link to road conditions &amp; NWS – designed for the general public</a:t>
            </a:r>
          </a:p>
          <a:p>
            <a:pPr marL="342900" indent="-342900">
              <a:spcBef>
                <a:spcPct val="20000"/>
              </a:spcBef>
              <a:buClr>
                <a:schemeClr val="accent2"/>
              </a:buClr>
              <a:buFontTx/>
              <a:buChar char="•"/>
            </a:pPr>
            <a:r>
              <a:rPr lang="en-US" sz="3200"/>
              <a:t>General Weather Sites </a:t>
            </a:r>
          </a:p>
          <a:p>
            <a:pPr marL="1143000" lvl="2" indent="-228600">
              <a:spcBef>
                <a:spcPct val="20000"/>
              </a:spcBef>
              <a:buClr>
                <a:schemeClr val="accent2"/>
              </a:buClr>
            </a:pPr>
            <a:r>
              <a:rPr lang="en-US" sz="2400"/>
              <a:t>National Weather Service, Accuweather, Intellicast, etc. An extensive list of Internet links is available on DOTNET</a:t>
            </a:r>
          </a:p>
          <a:p>
            <a:pPr marL="1143000" lvl="2" indent="-228600">
              <a:spcBef>
                <a:spcPct val="20000"/>
              </a:spcBef>
              <a:buClr>
                <a:schemeClr val="accent2"/>
              </a:buClr>
            </a:pPr>
            <a:endParaRPr lang="en-U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882</Words>
  <Application>Microsoft Office PowerPoint</Application>
  <PresentationFormat>On-screen Show (4:3)</PresentationFormat>
  <Paragraphs>160</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Weather information to support winter operations</vt:lpstr>
      <vt:lpstr>Weather Forecasts</vt:lpstr>
      <vt:lpstr>Frost Forecasts</vt:lpstr>
      <vt:lpstr>Slide 4</vt:lpstr>
      <vt:lpstr>DTN/Meteorlogix</vt:lpstr>
      <vt:lpstr>Meridian Zone Forecasts on DTN</vt:lpstr>
      <vt:lpstr>Sources of weather information in the shop</vt:lpstr>
      <vt:lpstr>Slide 8</vt:lpstr>
      <vt:lpstr>Slide 9</vt:lpstr>
      <vt:lpstr>Sources of weather information available by phone</vt:lpstr>
      <vt:lpstr>Automated Weather Observations Station (AWOS)</vt:lpstr>
      <vt:lpstr>Other Weather Sources</vt:lpstr>
      <vt:lpstr>Roadway Weather Information System (RWIS)</vt:lpstr>
      <vt:lpstr>Slide 14</vt:lpstr>
      <vt:lpstr>Slide 15</vt:lpstr>
      <vt:lpstr>Slide 16</vt:lpstr>
      <vt:lpstr>Slide 17</vt:lpstr>
      <vt:lpstr>TDP in Scan Web</vt:lpstr>
      <vt:lpstr>Wind Speed and Direction Sensor</vt:lpstr>
      <vt:lpstr>Air Temperature and Humidity</vt:lpstr>
      <vt:lpstr>Precipitation Sensors </vt:lpstr>
      <vt:lpstr>RWIS benefits</vt:lpstr>
      <vt:lpstr>Infrared Thermometers</vt:lpstr>
      <vt:lpstr>Infrared Thermometers</vt:lpstr>
      <vt:lpstr>How to Use Weather Data</vt:lpstr>
      <vt:lpstr>    Radar</vt:lpstr>
      <vt:lpstr>Slide 27</vt:lpstr>
      <vt:lpstr>Slide 28</vt:lpstr>
    </vt:vector>
  </TitlesOfParts>
  <Company>Wisconsin Department of Transportation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information to support winter operations</dc:title>
  <dc:creator>peter wisniewski</dc:creator>
  <cp:lastModifiedBy>peter wisniewski</cp:lastModifiedBy>
  <cp:revision>1</cp:revision>
  <dcterms:created xsi:type="dcterms:W3CDTF">2013-08-15T16:33:51Z</dcterms:created>
  <dcterms:modified xsi:type="dcterms:W3CDTF">2013-08-15T16:34:52Z</dcterms:modified>
</cp:coreProperties>
</file>