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7F9D2-4177-48DB-90B5-C0CA7A7215C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963DB-7ABA-49DA-8914-FF6A86006B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42E9F6-5721-4B7D-ACEA-EC551389DF6B}" type="slidenum">
              <a:rPr lang="en-US"/>
              <a:pPr/>
              <a:t>1</a:t>
            </a:fld>
            <a:endParaRPr lang="en-US"/>
          </a:p>
        </p:txBody>
      </p:sp>
      <p:sp>
        <p:nvSpPr>
          <p:cNvPr id="190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Toll free # on a later slide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1102FD-A6F3-4245-AE8F-D02A72A332C8}" type="slidenum">
              <a:rPr lang="en-US"/>
              <a:pPr/>
              <a:t>10</a:t>
            </a:fld>
            <a:endParaRPr lang="en-US"/>
          </a:p>
        </p:txBody>
      </p:sp>
      <p:sp>
        <p:nvSpPr>
          <p:cNvPr id="2088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829A50-F534-4165-B09C-A3AD21819A53}" type="slidenum">
              <a:rPr lang="en-US"/>
              <a:pPr/>
              <a:t>11</a:t>
            </a:fld>
            <a:endParaRPr lang="en-US"/>
          </a:p>
        </p:txBody>
      </p:sp>
      <p:sp>
        <p:nvSpPr>
          <p:cNvPr id="2109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2591D7-309D-43F7-A6C2-BEEBAFE5F6DA}" type="slidenum">
              <a:rPr lang="en-US"/>
              <a:pPr/>
              <a:t>2</a:t>
            </a:fld>
            <a:endParaRPr lang="en-US"/>
          </a:p>
        </p:txBody>
      </p:sp>
      <p:sp>
        <p:nvSpPr>
          <p:cNvPr id="192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Toll free number on a later slide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1F4B5E-840D-42B2-883D-478F470B01D2}" type="slidenum">
              <a:rPr lang="en-US"/>
              <a:pPr/>
              <a:t>3</a:t>
            </a:fld>
            <a:endParaRPr lang="en-US"/>
          </a:p>
        </p:txBody>
      </p:sp>
      <p:sp>
        <p:nvSpPr>
          <p:cNvPr id="194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956D7-5D47-4DE2-AEDE-139669696894}" type="slidenum">
              <a:rPr lang="en-US"/>
              <a:pPr/>
              <a:t>4</a:t>
            </a:fld>
            <a:endParaRPr lang="en-US"/>
          </a:p>
        </p:txBody>
      </p:sp>
      <p:sp>
        <p:nvSpPr>
          <p:cNvPr id="196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ACC098-F5CF-42AF-92C2-CF32F7D7B41B}" type="slidenum">
              <a:rPr lang="en-US"/>
              <a:pPr/>
              <a:t>5</a:t>
            </a:fld>
            <a:endParaRPr lang="en-US"/>
          </a:p>
        </p:txBody>
      </p:sp>
      <p:sp>
        <p:nvSpPr>
          <p:cNvPr id="198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Final forecast format was not available when this presentation prepared.  This is a prototype.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EA340-96B9-42E2-8B96-D902B8B51AB7}" type="slidenum">
              <a:rPr lang="en-US"/>
              <a:pPr/>
              <a:t>6</a:t>
            </a:fld>
            <a:endParaRPr lang="en-US"/>
          </a:p>
        </p:txBody>
      </p:sp>
      <p:sp>
        <p:nvSpPr>
          <p:cNvPr id="200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Explain DOTNET – the department’s Intranet, which uses web based technology to deliver information within an organization.  Only available when connected to the DOT’s network. Contains a lot of information on winter operations as well as from other offices throughout the department.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737F8-8D86-4166-830B-544783B7FD0B}" type="slidenum">
              <a:rPr lang="en-US"/>
              <a:pPr/>
              <a:t>7</a:t>
            </a:fld>
            <a:endParaRPr lang="en-US"/>
          </a:p>
        </p:txBody>
      </p:sp>
      <p:sp>
        <p:nvSpPr>
          <p:cNvPr id="202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95B51-14E5-4075-8F33-CAF2F15040C7}" type="slidenum">
              <a:rPr lang="en-US"/>
              <a:pPr/>
              <a:t>8</a:t>
            </a:fld>
            <a:endParaRPr lang="en-US"/>
          </a:p>
        </p:txBody>
      </p:sp>
      <p:sp>
        <p:nvSpPr>
          <p:cNvPr id="204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1E4291-8204-4788-A087-EDC491226584}" type="slidenum">
              <a:rPr lang="en-US"/>
              <a:pPr/>
              <a:t>9</a:t>
            </a:fld>
            <a:endParaRPr lang="en-US"/>
          </a:p>
        </p:txBody>
      </p:sp>
      <p:sp>
        <p:nvSpPr>
          <p:cNvPr id="2068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1203-E44E-4780-A636-86705AD47BC6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C1D0E-8428-43F4-B033-7BB2C0DDA8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8138"/>
            <a:ext cx="7516812" cy="985837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Weather Forecasts</a:t>
            </a:r>
            <a:endParaRPr lang="en-US" smtClean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Iowa DOT contracts with a forecast agency specializing in roadway weather forecasting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Pavement and bridge deck temperature forecasts are provided for 99 counties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Forecasts received at 6 AM, noon, 6 PM and Midnight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Forecast summaries are available via a toll free number</a:t>
            </a:r>
            <a:endParaRPr lang="en-US" sz="2800" smtClean="0">
              <a:solidFill>
                <a:srgbClr val="009999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Available on DTN Weather Centers, and the Internet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Speak directly to a weather forecaster via a toll free number</a:t>
            </a:r>
            <a:endParaRPr lang="en-US" sz="2800" smtClean="0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610600" cy="1193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Automated Weather Observations Station (AWOS)</a:t>
            </a:r>
            <a:endParaRPr lang="en-US" smtClean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</a:pPr>
            <a:r>
              <a:rPr lang="en-US" sz="2800" smtClean="0"/>
              <a:t>Located at 38 airports in Iowa and maintained by the Modal Division of the Iowa DOT 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</a:pPr>
            <a:r>
              <a:rPr lang="en-US" sz="2800" smtClean="0"/>
              <a:t>Provides air temp, relative humidity, wind speed and direction, cloud tops, precipitation, and visibility for aviation industry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</a:pPr>
            <a:r>
              <a:rPr lang="en-US" sz="2800" smtClean="0"/>
              <a:t>Visibility at an AWOS site can provide clues as to rate of snowfall or blowing snow conditions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</a:pPr>
            <a:r>
              <a:rPr lang="en-US" sz="2800" smtClean="0"/>
              <a:t>Data available on the Internet </a:t>
            </a:r>
          </a:p>
          <a:p>
            <a:pPr lvl="1" eaLnBrk="1" hangingPunct="1">
              <a:lnSpc>
                <a:spcPct val="80000"/>
              </a:lnSpc>
              <a:buClr>
                <a:schemeClr val="accent2"/>
              </a:buClr>
              <a:buFontTx/>
              <a:buNone/>
            </a:pPr>
            <a:r>
              <a:rPr lang="en-US" smtClean="0">
                <a:solidFill>
                  <a:srgbClr val="000000"/>
                </a:solidFill>
              </a:rPr>
              <a:t>http://www.dotweatherview.com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6400"/>
            <a:ext cx="7516812" cy="985838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Other Weather Sources</a:t>
            </a:r>
            <a:endParaRPr lang="en-US" smtClean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Internet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Radio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Television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Neighboring garages in the path of the storm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Other jurisdictions – city, county crews, etc.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Law Enforcement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Frost Forecasts</a:t>
            </a:r>
            <a:endParaRPr lang="en-US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“Official” noon zone forecast for bridge frost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Available on DTN, and the Internet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Frost forecast information also available via toll-free number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“Yes” means the weather forecaster expects frost to occur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Road frost probabilities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38" name="Picture 2060" descr="forecast_zones_2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45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93539" name="Text Box 2059"/>
          <p:cNvSpPr txBox="1">
            <a:spLocks noChangeArrowheads="1"/>
          </p:cNvSpPr>
          <p:nvPr/>
        </p:nvSpPr>
        <p:spPr bwMode="auto">
          <a:xfrm>
            <a:off x="533400" y="242888"/>
            <a:ext cx="807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 Black" pitchFamily="-107" charset="0"/>
              </a:rPr>
              <a:t>Frost Forecast Zones</a:t>
            </a:r>
          </a:p>
        </p:txBody>
      </p:sp>
      <p:sp>
        <p:nvSpPr>
          <p:cNvPr id="193540" name="Rectangle 2061"/>
          <p:cNvSpPr>
            <a:spLocks noChangeArrowheads="1"/>
          </p:cNvSpPr>
          <p:nvPr/>
        </p:nvSpPr>
        <p:spPr bwMode="auto">
          <a:xfrm>
            <a:off x="7239000" y="1219200"/>
            <a:ext cx="19050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-107" charset="0"/>
              </a:rPr>
              <a:t>DTN/Meteorlogix</a:t>
            </a:r>
            <a:endParaRPr lang="en-US" sz="4800" smtClean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075" y="1589088"/>
            <a:ext cx="3581400" cy="3938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Available at 110 garages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Available on line for home use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mtClean="0"/>
              <a:t>Provides radar, current conditions and forecasts </a:t>
            </a:r>
          </a:p>
        </p:txBody>
      </p:sp>
      <p:pic>
        <p:nvPicPr>
          <p:cNvPr id="195588" name="Picture 6" descr="dtn Rad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7475" y="2019300"/>
            <a:ext cx="521652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4" name="Picture 9" descr="foreca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753100" cy="1203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7635" name="Rectangle 10"/>
          <p:cNvSpPr>
            <a:spLocks noGrp="1" noChangeArrowheads="1"/>
          </p:cNvSpPr>
          <p:nvPr>
            <p:ph type="title"/>
          </p:nvPr>
        </p:nvSpPr>
        <p:spPr>
          <a:xfrm>
            <a:off x="5943600" y="292100"/>
            <a:ext cx="2743200" cy="3670300"/>
          </a:xfrm>
        </p:spPr>
        <p:txBody>
          <a:bodyPr/>
          <a:lstStyle/>
          <a:p>
            <a:pPr eaLnBrk="1" hangingPunct="1"/>
            <a:r>
              <a:rPr lang="en-US" smtClean="0"/>
              <a:t>Meridian Zone Forecasts on DTN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Sources of weather information in the shop</a:t>
            </a:r>
            <a:endParaRPr lang="en-US" smtClean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510540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smtClean="0"/>
              <a:t>Meteorlogix/</a:t>
            </a:r>
            <a:r>
              <a:rPr lang="en-US" sz="2800" smtClean="0"/>
              <a:t>DTN</a:t>
            </a:r>
            <a:r>
              <a:rPr lang="en-US" smtClean="0"/>
              <a:t> Weather Centers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mtClean="0"/>
              <a:t>Pavement, frost and general weather forecasts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mtClean="0"/>
              <a:t>Current conditions &amp; radar</a:t>
            </a:r>
          </a:p>
          <a:p>
            <a:pPr eaLnBrk="1" hangingPunct="1">
              <a:buClr>
                <a:schemeClr val="accent2"/>
              </a:buClr>
            </a:pPr>
            <a:r>
              <a:rPr lang="en-US" smtClean="0"/>
              <a:t>Maintenance DOTNET page </a:t>
            </a:r>
            <a:r>
              <a:rPr lang="en-US" sz="2800" smtClean="0"/>
              <a:t>(requires a network connection) links to: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mtClean="0"/>
              <a:t>Current RWIS information 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mtClean="0"/>
              <a:t>DTN and Meridian web sites</a:t>
            </a:r>
          </a:p>
          <a:p>
            <a:pPr lvl="1" eaLnBrk="1" hangingPunct="1">
              <a:buClr>
                <a:schemeClr val="accent2"/>
              </a:buClr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  <a:latin typeface="Arial Black" pitchFamily="-107" charset="0"/>
              </a:rPr>
              <a:t>Internet sites to support winter operations</a:t>
            </a:r>
            <a:br>
              <a:rPr lang="en-US" sz="4000">
                <a:solidFill>
                  <a:schemeClr val="tx2"/>
                </a:solidFill>
                <a:latin typeface="Arial Black" pitchFamily="-107" charset="0"/>
              </a:rPr>
            </a:br>
            <a:r>
              <a:rPr lang="en-US" sz="2400">
                <a:solidFill>
                  <a:srgbClr val="000000"/>
                </a:solidFill>
                <a:latin typeface="Arial Black" pitchFamily="-107" charset="0"/>
              </a:rPr>
              <a:t>(User ID/Password Required)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304800" y="1828800"/>
            <a:ext cx="883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3200"/>
              <a:t>Meridian Forecasts – Pavement and Frost Forecasts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en-US" sz="3200">
                <a:solidFill>
                  <a:srgbClr val="009999"/>
                </a:solidFill>
              </a:rPr>
              <a:t>	</a:t>
            </a:r>
            <a:r>
              <a:rPr lang="en-US" sz="2800">
                <a:solidFill>
                  <a:srgbClr val="000000"/>
                </a:solidFill>
              </a:rPr>
              <a:t>http://www.iadot.meridian-enviro.com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en-US" sz="2800">
                <a:solidFill>
                  <a:srgbClr val="000000"/>
                </a:solidFill>
              </a:rPr>
              <a:t>	User Name: iadot   Password: plow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800"/>
              <a:t>DTN’s Iowa web site – Current Conditions, radar, and forecasts  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</a:pPr>
            <a:r>
              <a:rPr lang="en-US" sz="2800">
                <a:solidFill>
                  <a:srgbClr val="000000"/>
                </a:solidFill>
              </a:rPr>
              <a:t>http://weathersentry.meteorlogix.com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</a:pPr>
            <a:r>
              <a:rPr lang="en-US" sz="2800">
                <a:solidFill>
                  <a:srgbClr val="000000"/>
                </a:solidFill>
              </a:rPr>
              <a:t>User Name: (enter garage name) 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</a:pPr>
            <a:r>
              <a:rPr lang="en-US" sz="2800">
                <a:solidFill>
                  <a:srgbClr val="000000"/>
                </a:solidFill>
              </a:rPr>
              <a:t>Password: iowa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1028"/>
          <p:cNvSpPr>
            <a:spLocks noChangeArrowheads="1"/>
          </p:cNvSpPr>
          <p:nvPr/>
        </p:nvSpPr>
        <p:spPr bwMode="auto">
          <a:xfrm>
            <a:off x="685800" y="457200"/>
            <a:ext cx="7772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  <a:latin typeface="Arial Black" pitchFamily="-107" charset="0"/>
              </a:rPr>
              <a:t>Internet sites to support winter operations</a:t>
            </a:r>
            <a:br>
              <a:rPr lang="en-US" sz="4000">
                <a:solidFill>
                  <a:schemeClr val="tx2"/>
                </a:solidFill>
                <a:latin typeface="Arial Black" pitchFamily="-107" charset="0"/>
              </a:rPr>
            </a:br>
            <a:r>
              <a:rPr lang="en-US" sz="4000">
                <a:solidFill>
                  <a:schemeClr val="tx2"/>
                </a:solidFill>
                <a:latin typeface="Arial Black" pitchFamily="-107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 Black" pitchFamily="-107" charset="0"/>
              </a:rPr>
              <a:t>(</a:t>
            </a:r>
            <a:r>
              <a:rPr lang="en-US" sz="2400" u="sng">
                <a:solidFill>
                  <a:srgbClr val="000000"/>
                </a:solidFill>
                <a:latin typeface="Arial Black" pitchFamily="-107" charset="0"/>
              </a:rPr>
              <a:t>No</a:t>
            </a:r>
            <a:r>
              <a:rPr lang="en-US" sz="2400">
                <a:solidFill>
                  <a:srgbClr val="000000"/>
                </a:solidFill>
                <a:latin typeface="Arial Black" pitchFamily="-107" charset="0"/>
              </a:rPr>
              <a:t> User ID/Password Required)</a:t>
            </a:r>
          </a:p>
        </p:txBody>
      </p:sp>
      <p:sp>
        <p:nvSpPr>
          <p:cNvPr id="203779" name="Rectangle 1029"/>
          <p:cNvSpPr>
            <a:spLocks noChangeArrowheads="1"/>
          </p:cNvSpPr>
          <p:nvPr/>
        </p:nvSpPr>
        <p:spPr bwMode="auto">
          <a:xfrm>
            <a:off x="304800" y="2209800"/>
            <a:ext cx="883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3200"/>
              <a:t>Weatherview – </a:t>
            </a:r>
            <a:r>
              <a:rPr lang="en-US" sz="3200">
                <a:solidFill>
                  <a:srgbClr val="000000"/>
                </a:solidFill>
              </a:rPr>
              <a:t>http://www.dotweatherview.com</a:t>
            </a:r>
          </a:p>
          <a:p>
            <a:pPr marL="1143000" lvl="2" indent="-228600">
              <a:spcBef>
                <a:spcPct val="20000"/>
              </a:spcBef>
              <a:buClr>
                <a:schemeClr val="accent2"/>
              </a:buClr>
            </a:pPr>
            <a:r>
              <a:rPr lang="en-US" sz="2400"/>
              <a:t>Iowa’s RWIS and AWOS current conditions, forecasts; link to road conditions &amp; NWS – designed for the general public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3200"/>
              <a:t>General Weather Sites </a:t>
            </a:r>
          </a:p>
          <a:p>
            <a:pPr marL="1143000" lvl="2" indent="-228600">
              <a:spcBef>
                <a:spcPct val="20000"/>
              </a:spcBef>
              <a:buClr>
                <a:schemeClr val="accent2"/>
              </a:buClr>
            </a:pPr>
            <a:r>
              <a:rPr lang="en-US" sz="2400"/>
              <a:t>National Weather Service, Accuweather, Intellicast, etc. An extensive list of Internet links is available on DOTNET</a:t>
            </a:r>
          </a:p>
          <a:p>
            <a:pPr marL="1143000" lvl="2" indent="-228600">
              <a:spcBef>
                <a:spcPct val="20000"/>
              </a:spcBef>
              <a:buClr>
                <a:schemeClr val="accent2"/>
              </a:buClr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3843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Sources of weather information available by phone</a:t>
            </a:r>
            <a:endParaRPr lang="en-US" smtClean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7848600" cy="365760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sz="3600" smtClean="0"/>
              <a:t>Toll Free Forecast Summary Recording   	</a:t>
            </a:r>
            <a:r>
              <a:rPr lang="en-US" sz="3600" smtClean="0">
                <a:solidFill>
                  <a:srgbClr val="000000"/>
                </a:solidFill>
              </a:rPr>
              <a:t>1-888-988-2468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z="3200" smtClean="0"/>
              <a:t>District Forecast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z="3200" smtClean="0"/>
              <a:t>Frost Forecast </a:t>
            </a:r>
          </a:p>
          <a:p>
            <a:pPr eaLnBrk="1" hangingPunct="1">
              <a:buClr>
                <a:schemeClr val="accent2"/>
              </a:buClr>
            </a:pPr>
            <a:r>
              <a:rPr lang="en-US" sz="3600" smtClean="0"/>
              <a:t>Toll Free Direct to Forecaster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sz="3200" smtClean="0"/>
              <a:t>1-888-595-8726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436</Words>
  <Application>Microsoft Office PowerPoint</Application>
  <PresentationFormat>On-screen Show (4:3)</PresentationFormat>
  <Paragraphs>73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Weather Forecasts</vt:lpstr>
      <vt:lpstr>Frost Forecasts</vt:lpstr>
      <vt:lpstr>Slide 3</vt:lpstr>
      <vt:lpstr>DTN/Meteorlogix</vt:lpstr>
      <vt:lpstr>Meridian Zone Forecasts on DTN</vt:lpstr>
      <vt:lpstr>Sources of weather information in the shop</vt:lpstr>
      <vt:lpstr>Slide 7</vt:lpstr>
      <vt:lpstr>Slide 8</vt:lpstr>
      <vt:lpstr>Sources of weather information available by phone</vt:lpstr>
      <vt:lpstr>Automated Weather Observations Station (AWOS)</vt:lpstr>
      <vt:lpstr>Other Weather Sources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Forecasts</dc:title>
  <dc:creator>peter wisniewski</dc:creator>
  <cp:lastModifiedBy>peter wisniewski</cp:lastModifiedBy>
  <cp:revision>1</cp:revision>
  <dcterms:created xsi:type="dcterms:W3CDTF">2013-07-29T15:53:48Z</dcterms:created>
  <dcterms:modified xsi:type="dcterms:W3CDTF">2013-07-29T15:54:58Z</dcterms:modified>
</cp:coreProperties>
</file>