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064C4E-D0EE-4780-9B2F-74D10ED690EA}" type="datetimeFigureOut">
              <a:rPr lang="en-US" smtClean="0"/>
              <a:t>7/29/2013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4E76C0-BA44-48CF-9383-B5365690F7D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48FCBCF4-1B08-411D-BD6F-21D33AE4F959}" type="slidenum">
              <a:rPr lang="en-US"/>
              <a:pPr/>
              <a:t>1</a:t>
            </a:fld>
            <a:endParaRPr lang="en-US"/>
          </a:p>
        </p:txBody>
      </p:sp>
      <p:sp>
        <p:nvSpPr>
          <p:cNvPr id="123907" name="Rectangle 2"/>
          <p:cNvSpPr>
            <a:spLocks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r>
              <a:rPr lang="en-US" smtClean="0">
                <a:latin typeface="Arial Unicode MS" pitchFamily="-107" charset="0"/>
              </a:rPr>
              <a:t>The following slides simply reinforce the key points about chemicals which are maybe the hardest to grasp. Though repetitive, included to allow trainers to reemphasize these points, take questions on this topic,  and tell if there is comprehension by the audience.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8C17ECC5-5B9C-4EFB-B2A7-CD9D363143EE}" type="slidenum">
              <a:rPr lang="en-US"/>
              <a:pPr/>
              <a:t>10</a:t>
            </a:fld>
            <a:endParaRPr lang="en-US"/>
          </a:p>
        </p:txBody>
      </p:sp>
      <p:sp>
        <p:nvSpPr>
          <p:cNvPr id="142339" name="Rectangle 2"/>
          <p:cNvSpPr>
            <a:spLocks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E552C4E1-35A8-41AD-AFC3-A559936E64ED}" type="slidenum">
              <a:rPr lang="en-US"/>
              <a:pPr/>
              <a:t>2</a:t>
            </a:fld>
            <a:endParaRPr lang="en-US"/>
          </a:p>
        </p:txBody>
      </p:sp>
      <p:sp>
        <p:nvSpPr>
          <p:cNvPr id="125955" name="Rectangle 2"/>
          <p:cNvSpPr>
            <a:spLocks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A0A4AB70-4E59-4EC9-9C6E-45316589F792}" type="slidenum">
              <a:rPr lang="en-US"/>
              <a:pPr/>
              <a:t>3</a:t>
            </a:fld>
            <a:endParaRPr lang="en-US"/>
          </a:p>
        </p:txBody>
      </p:sp>
      <p:sp>
        <p:nvSpPr>
          <p:cNvPr id="128003" name="Rectangle 2"/>
          <p:cNvSpPr>
            <a:spLocks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23FC785-C323-42DD-B28B-08A95D30FF16}" type="slidenum">
              <a:rPr lang="en-US"/>
              <a:pPr/>
              <a:t>4</a:t>
            </a:fld>
            <a:endParaRPr lang="en-US"/>
          </a:p>
        </p:txBody>
      </p:sp>
      <p:sp>
        <p:nvSpPr>
          <p:cNvPr id="130051" name="Rectangle 2"/>
          <p:cNvSpPr>
            <a:spLocks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B2E1FB60-E648-43FF-8DEA-2DD147D9B50A}" type="slidenum">
              <a:rPr lang="en-US"/>
              <a:pPr/>
              <a:t>5</a:t>
            </a:fld>
            <a:endParaRPr lang="en-US"/>
          </a:p>
        </p:txBody>
      </p:sp>
      <p:sp>
        <p:nvSpPr>
          <p:cNvPr id="132099" name="Rectangle 2"/>
          <p:cNvSpPr>
            <a:spLocks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54408034-7F52-4CEF-A124-9AE6EE6F299F}" type="slidenum">
              <a:rPr lang="en-US"/>
              <a:pPr/>
              <a:t>6</a:t>
            </a:fld>
            <a:endParaRPr lang="en-US"/>
          </a:p>
        </p:txBody>
      </p:sp>
      <p:sp>
        <p:nvSpPr>
          <p:cNvPr id="134147" name="Rectangle 2"/>
          <p:cNvSpPr>
            <a:spLocks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78B9A46D-1588-493A-AF07-987F2225B7AC}" type="slidenum">
              <a:rPr lang="en-US"/>
              <a:pPr/>
              <a:t>7</a:t>
            </a:fld>
            <a:endParaRPr lang="en-US"/>
          </a:p>
        </p:txBody>
      </p:sp>
      <p:sp>
        <p:nvSpPr>
          <p:cNvPr id="136195" name="Rectangle 2"/>
          <p:cNvSpPr>
            <a:spLocks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AF8C00DA-6BF0-4C8B-B388-1B79807EF720}" type="slidenum">
              <a:rPr lang="en-US"/>
              <a:pPr/>
              <a:t>8</a:t>
            </a:fld>
            <a:endParaRPr lang="en-US"/>
          </a:p>
        </p:txBody>
      </p:sp>
      <p:sp>
        <p:nvSpPr>
          <p:cNvPr id="138243" name="Rectangle 2"/>
          <p:cNvSpPr>
            <a:spLocks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r>
              <a:rPr lang="en-US" smtClean="0">
                <a:latin typeface="Arial Unicode MS" pitchFamily="-107" charset="0"/>
              </a:rPr>
              <a:t>Animated slide – title and animation to emphasize difference will appear after a few seconds. Emphasize the huge difference in effectiveness for only a few degrees.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1CC6A958-06F4-4324-B46B-6CCF9C4657FC}" type="slidenum">
              <a:rPr lang="en-US"/>
              <a:pPr/>
              <a:t>9</a:t>
            </a:fld>
            <a:endParaRPr lang="en-US"/>
          </a:p>
        </p:txBody>
      </p:sp>
      <p:sp>
        <p:nvSpPr>
          <p:cNvPr id="140291" name="Rectangle 2"/>
          <p:cNvSpPr>
            <a:spLocks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en-US" smtClean="0">
              <a:latin typeface="Arial Unicode MS" pitchFamily="-107"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CBD9CF-6712-41CC-BC58-4698642D0E89}" type="datetimeFigureOut">
              <a:rPr lang="en-US" smtClean="0"/>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BD9CF-6712-41CC-BC58-4698642D0E89}" type="datetimeFigureOut">
              <a:rPr lang="en-US" smtClean="0"/>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BD9CF-6712-41CC-BC58-4698642D0E89}" type="datetimeFigureOut">
              <a:rPr lang="en-US" smtClean="0"/>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FF32083-33F6-45EE-BFAD-BA5C7CD1ACB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BD9CF-6712-41CC-BC58-4698642D0E89}" type="datetimeFigureOut">
              <a:rPr lang="en-US" smtClean="0"/>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CBD9CF-6712-41CC-BC58-4698642D0E89}" type="datetimeFigureOut">
              <a:rPr lang="en-US" smtClean="0"/>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BD9CF-6712-41CC-BC58-4698642D0E89}" type="datetimeFigureOut">
              <a:rPr lang="en-US" smtClean="0"/>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CBD9CF-6712-41CC-BC58-4698642D0E89}" type="datetimeFigureOut">
              <a:rPr lang="en-US" smtClean="0"/>
              <a:t>7/29/2013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CBD9CF-6712-41CC-BC58-4698642D0E89}" type="datetimeFigureOut">
              <a:rPr lang="en-US" smtClean="0"/>
              <a:t>7/29/2013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BD9CF-6712-41CC-BC58-4698642D0E89}" type="datetimeFigureOut">
              <a:rPr lang="en-US" smtClean="0"/>
              <a:t>7/29/2013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BD9CF-6712-41CC-BC58-4698642D0E89}" type="datetimeFigureOut">
              <a:rPr lang="en-US" smtClean="0"/>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BD9CF-6712-41CC-BC58-4698642D0E89}" type="datetimeFigureOut">
              <a:rPr lang="en-US" smtClean="0"/>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7D898-3132-44C1-BF8E-AC7AB9733D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BD9CF-6712-41CC-BC58-4698642D0E89}" type="datetimeFigureOut">
              <a:rPr lang="en-US" smtClean="0"/>
              <a:t>7/29/2013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7D898-3132-44C1-BF8E-AC7AB9733D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827088" y="406400"/>
            <a:ext cx="7516812" cy="985838"/>
          </a:xfrm>
        </p:spPr>
        <p:txBody>
          <a:bodyPr/>
          <a:lstStyle/>
          <a:p>
            <a:pPr eaLnBrk="1" hangingPunct="1"/>
            <a:r>
              <a:rPr lang="en-US" sz="4000" smtClean="0">
                <a:latin typeface="Arial Black" pitchFamily="-107" charset="0"/>
              </a:rPr>
              <a:t>Temperature Definitions</a:t>
            </a:r>
            <a:endParaRPr lang="en-US" smtClean="0"/>
          </a:p>
        </p:txBody>
      </p:sp>
      <p:sp>
        <p:nvSpPr>
          <p:cNvPr id="122883" name="Rectangle 3"/>
          <p:cNvSpPr>
            <a:spLocks noGrp="1" noChangeArrowheads="1"/>
          </p:cNvSpPr>
          <p:nvPr>
            <p:ph type="body" idx="1"/>
          </p:nvPr>
        </p:nvSpPr>
        <p:spPr>
          <a:xfrm>
            <a:off x="685800" y="1600200"/>
            <a:ext cx="7772400" cy="4525963"/>
          </a:xfrm>
        </p:spPr>
        <p:txBody>
          <a:bodyPr/>
          <a:lstStyle/>
          <a:p>
            <a:pPr eaLnBrk="1" hangingPunct="1">
              <a:lnSpc>
                <a:spcPct val="80000"/>
              </a:lnSpc>
              <a:buClr>
                <a:schemeClr val="accent2"/>
              </a:buClr>
            </a:pPr>
            <a:r>
              <a:rPr lang="en-US" sz="2800" smtClean="0">
                <a:solidFill>
                  <a:srgbClr val="000000"/>
                </a:solidFill>
              </a:rPr>
              <a:t>Eutectic temperature</a:t>
            </a:r>
            <a:r>
              <a:rPr lang="en-US" sz="2800" smtClean="0">
                <a:solidFill>
                  <a:srgbClr val="006666"/>
                </a:solidFill>
              </a:rPr>
              <a:t> </a:t>
            </a:r>
            <a:r>
              <a:rPr lang="en-US" sz="2800" smtClean="0"/>
              <a:t>- the point where a substance freezes </a:t>
            </a:r>
          </a:p>
          <a:p>
            <a:pPr eaLnBrk="1" hangingPunct="1">
              <a:lnSpc>
                <a:spcPct val="80000"/>
              </a:lnSpc>
              <a:buClr>
                <a:schemeClr val="accent2"/>
              </a:buClr>
            </a:pPr>
            <a:r>
              <a:rPr lang="en-US" sz="2800" smtClean="0">
                <a:solidFill>
                  <a:srgbClr val="000000"/>
                </a:solidFill>
              </a:rPr>
              <a:t>Effective temperature</a:t>
            </a:r>
            <a:r>
              <a:rPr lang="en-US" sz="2800" smtClean="0">
                <a:solidFill>
                  <a:srgbClr val="006666"/>
                </a:solidFill>
              </a:rPr>
              <a:t> </a:t>
            </a:r>
            <a:r>
              <a:rPr lang="en-US" sz="2800" smtClean="0"/>
              <a:t>- point when a deicing chemical may no longer be economically efficient.  The chemical may still work but require too much time and material to be efficient</a:t>
            </a:r>
          </a:p>
          <a:p>
            <a:pPr eaLnBrk="1" hangingPunct="1">
              <a:lnSpc>
                <a:spcPct val="80000"/>
              </a:lnSpc>
              <a:buClr>
                <a:schemeClr val="accent2"/>
              </a:buClr>
            </a:pPr>
            <a:r>
              <a:rPr lang="en-US" sz="2800" smtClean="0">
                <a:solidFill>
                  <a:srgbClr val="000000"/>
                </a:solidFill>
              </a:rPr>
              <a:t>Surface temperature</a:t>
            </a:r>
            <a:r>
              <a:rPr lang="en-US" sz="2800" smtClean="0"/>
              <a:t> - the temperature of the pavement or bridge deck which is the critical temperature to determine if precipitation is likely to freeze on the roadway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1026"/>
          <p:cNvSpPr>
            <a:spLocks noGrp="1" noChangeArrowheads="1"/>
          </p:cNvSpPr>
          <p:nvPr>
            <p:ph type="title"/>
          </p:nvPr>
        </p:nvSpPr>
        <p:spPr/>
        <p:txBody>
          <a:bodyPr/>
          <a:lstStyle/>
          <a:p>
            <a:pPr eaLnBrk="1" hangingPunct="1"/>
            <a:r>
              <a:rPr lang="en-US" sz="4000" smtClean="0">
                <a:latin typeface="Arial Black" pitchFamily="-107" charset="0"/>
              </a:rPr>
              <a:t>Other</a:t>
            </a:r>
            <a:r>
              <a:rPr lang="en-US" smtClean="0"/>
              <a:t> </a:t>
            </a:r>
            <a:r>
              <a:rPr lang="en-US" sz="4000" smtClean="0">
                <a:latin typeface="Arial Black" pitchFamily="-107" charset="0"/>
              </a:rPr>
              <a:t>Deicing Chemicals </a:t>
            </a:r>
            <a:r>
              <a:rPr lang="en-US" smtClean="0"/>
              <a:t> </a:t>
            </a:r>
          </a:p>
        </p:txBody>
      </p:sp>
      <p:sp>
        <p:nvSpPr>
          <p:cNvPr id="141315" name="Rectangle 1027"/>
          <p:cNvSpPr>
            <a:spLocks noGrp="1" noChangeArrowheads="1"/>
          </p:cNvSpPr>
          <p:nvPr>
            <p:ph type="body" idx="1"/>
          </p:nvPr>
        </p:nvSpPr>
        <p:spPr/>
        <p:txBody>
          <a:bodyPr/>
          <a:lstStyle/>
          <a:p>
            <a:pPr eaLnBrk="1" hangingPunct="1">
              <a:lnSpc>
                <a:spcPct val="90000"/>
              </a:lnSpc>
              <a:buClr>
                <a:srgbClr val="000000"/>
              </a:buClr>
            </a:pPr>
            <a:r>
              <a:rPr lang="en-US" smtClean="0">
                <a:solidFill>
                  <a:srgbClr val="000000"/>
                </a:solidFill>
              </a:rPr>
              <a:t>Magnesium chloride (MgCl)</a:t>
            </a:r>
            <a:r>
              <a:rPr lang="en-US" smtClean="0"/>
              <a:t> - popular in other states but not used in Iowa due to potential damage to concrete- $0.65/gal</a:t>
            </a:r>
          </a:p>
          <a:p>
            <a:pPr eaLnBrk="1" hangingPunct="1">
              <a:lnSpc>
                <a:spcPct val="90000"/>
              </a:lnSpc>
              <a:buClr>
                <a:srgbClr val="000000"/>
              </a:buClr>
            </a:pPr>
            <a:r>
              <a:rPr lang="en-US" smtClean="0">
                <a:solidFill>
                  <a:srgbClr val="000000"/>
                </a:solidFill>
              </a:rPr>
              <a:t>Calcium magnesium acetate (CMA)</a:t>
            </a:r>
            <a:r>
              <a:rPr lang="en-US" smtClean="0"/>
              <a:t> – previously used only on Burlington bridge- $1,000+/ton (currently treat with brine)</a:t>
            </a:r>
          </a:p>
          <a:p>
            <a:pPr eaLnBrk="1" hangingPunct="1">
              <a:lnSpc>
                <a:spcPct val="90000"/>
              </a:lnSpc>
              <a:buClr>
                <a:srgbClr val="000000"/>
              </a:buClr>
            </a:pPr>
            <a:r>
              <a:rPr lang="en-US" smtClean="0">
                <a:solidFill>
                  <a:srgbClr val="000000"/>
                </a:solidFill>
              </a:rPr>
              <a:t>Potassium acetate (KAc)</a:t>
            </a:r>
            <a:r>
              <a:rPr lang="en-US" smtClean="0">
                <a:solidFill>
                  <a:schemeClr val="accent2"/>
                </a:solidFill>
              </a:rPr>
              <a:t> </a:t>
            </a:r>
            <a:r>
              <a:rPr lang="en-US" smtClean="0"/>
              <a:t>-  used as a   pre-wetting agent with CMA- $3/gallon</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0" y="101600"/>
            <a:ext cx="9144000" cy="1193800"/>
          </a:xfrm>
        </p:spPr>
        <p:txBody>
          <a:bodyPr/>
          <a:lstStyle/>
          <a:p>
            <a:pPr eaLnBrk="1" hangingPunct="1"/>
            <a:r>
              <a:rPr lang="en-US" sz="4000" smtClean="0">
                <a:latin typeface="Arial Black" pitchFamily="-107" charset="0"/>
              </a:rPr>
              <a:t>Phase Diagram</a:t>
            </a:r>
            <a:endParaRPr lang="en-US" smtClean="0"/>
          </a:p>
        </p:txBody>
      </p:sp>
      <p:sp>
        <p:nvSpPr>
          <p:cNvPr id="124931" name="Rectangle 3"/>
          <p:cNvSpPr>
            <a:spLocks noGrp="1" noChangeArrowheads="1"/>
          </p:cNvSpPr>
          <p:nvPr>
            <p:ph type="body" idx="1"/>
          </p:nvPr>
        </p:nvSpPr>
        <p:spPr>
          <a:xfrm>
            <a:off x="914400" y="4800600"/>
            <a:ext cx="7772400" cy="4114800"/>
          </a:xfrm>
        </p:spPr>
        <p:txBody>
          <a:bodyPr/>
          <a:lstStyle/>
          <a:p>
            <a:pPr marL="0" indent="0" eaLnBrk="1" hangingPunct="1">
              <a:buFontTx/>
              <a:buNone/>
            </a:pPr>
            <a:r>
              <a:rPr lang="en-US" smtClean="0"/>
              <a:t>Shows the different phases a deicing chemical will undergo at different concentrations and temperatures</a:t>
            </a:r>
          </a:p>
        </p:txBody>
      </p:sp>
      <p:pic>
        <p:nvPicPr>
          <p:cNvPr id="124932" name="Picture 4" descr="phase diagram_plain"/>
          <p:cNvPicPr>
            <a:picLocks noChangeAspect="1" noChangeArrowheads="1"/>
          </p:cNvPicPr>
          <p:nvPr/>
        </p:nvPicPr>
        <p:blipFill>
          <a:blip r:embed="rId3" cstate="print"/>
          <a:srcRect/>
          <a:stretch>
            <a:fillRect/>
          </a:stretch>
        </p:blipFill>
        <p:spPr bwMode="auto">
          <a:xfrm>
            <a:off x="2362200" y="1143000"/>
            <a:ext cx="4495800" cy="3411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1026" descr="phase diagram_2"/>
          <p:cNvPicPr>
            <a:picLocks noChangeAspect="1" noChangeArrowheads="1"/>
          </p:cNvPicPr>
          <p:nvPr/>
        </p:nvPicPr>
        <p:blipFill>
          <a:blip r:embed="rId3" cstate="print"/>
          <a:srcRect/>
          <a:stretch>
            <a:fillRect/>
          </a:stretch>
        </p:blipFill>
        <p:spPr bwMode="auto">
          <a:xfrm>
            <a:off x="1143000" y="14288"/>
            <a:ext cx="7010400" cy="5319712"/>
          </a:xfrm>
          <a:prstGeom prst="rect">
            <a:avLst/>
          </a:prstGeom>
          <a:noFill/>
          <a:ln w="9525">
            <a:noFill/>
            <a:miter lim="800000"/>
            <a:headEnd/>
            <a:tailEnd/>
          </a:ln>
        </p:spPr>
      </p:pic>
      <p:sp>
        <p:nvSpPr>
          <p:cNvPr id="126979" name="Text Box 1027"/>
          <p:cNvSpPr txBox="1">
            <a:spLocks noChangeArrowheads="1"/>
          </p:cNvSpPr>
          <p:nvPr/>
        </p:nvSpPr>
        <p:spPr bwMode="auto">
          <a:xfrm>
            <a:off x="533400" y="5334000"/>
            <a:ext cx="8077200" cy="946150"/>
          </a:xfrm>
          <a:prstGeom prst="rect">
            <a:avLst/>
          </a:prstGeom>
          <a:solidFill>
            <a:srgbClr val="85B5E5"/>
          </a:solidFill>
          <a:ln w="9525">
            <a:noFill/>
            <a:miter lim="800000"/>
            <a:headEnd/>
            <a:tailEnd/>
          </a:ln>
        </p:spPr>
        <p:txBody>
          <a:bodyPr>
            <a:spAutoFit/>
          </a:bodyPr>
          <a:lstStyle/>
          <a:p>
            <a:pPr algn="ctr">
              <a:spcBef>
                <a:spcPct val="50000"/>
              </a:spcBef>
            </a:pPr>
            <a:r>
              <a:rPr lang="en-US" sz="2800">
                <a:solidFill>
                  <a:srgbClr val="000000"/>
                </a:solidFill>
                <a:latin typeface="Arial Unicode MS" pitchFamily="-107" charset="0"/>
              </a:rPr>
              <a:t>Salt melts snow &amp; ice when the combination of solution and temperature are in the green area</a:t>
            </a:r>
            <a:r>
              <a:rPr lang="en-US" sz="2800">
                <a:latin typeface="Arial Unicode MS" pitchFamily="-107" charset="0"/>
              </a:rPr>
              <a:t> </a:t>
            </a:r>
            <a:r>
              <a:rPr lang="en-US" sz="2400">
                <a:latin typeface="Arial Unicode MS" pitchFamily="-107"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6" name="Picture 3076" descr="phase diagram_3"/>
          <p:cNvPicPr>
            <a:picLocks noChangeAspect="1" noChangeArrowheads="1"/>
          </p:cNvPicPr>
          <p:nvPr/>
        </p:nvPicPr>
        <p:blipFill>
          <a:blip r:embed="rId3" cstate="print"/>
          <a:srcRect/>
          <a:stretch>
            <a:fillRect/>
          </a:stretch>
        </p:blipFill>
        <p:spPr bwMode="auto">
          <a:xfrm>
            <a:off x="838200" y="228600"/>
            <a:ext cx="7248525" cy="5499100"/>
          </a:xfrm>
          <a:prstGeom prst="rect">
            <a:avLst/>
          </a:prstGeom>
          <a:noFill/>
          <a:ln w="9525">
            <a:noFill/>
            <a:miter lim="800000"/>
            <a:headEnd/>
            <a:tailEnd/>
          </a:ln>
        </p:spPr>
      </p:pic>
      <p:sp>
        <p:nvSpPr>
          <p:cNvPr id="129027" name="Text Box 3077"/>
          <p:cNvSpPr txBox="1">
            <a:spLocks noChangeArrowheads="1"/>
          </p:cNvSpPr>
          <p:nvPr/>
        </p:nvSpPr>
        <p:spPr bwMode="auto">
          <a:xfrm>
            <a:off x="533400" y="5727700"/>
            <a:ext cx="8077200" cy="519113"/>
          </a:xfrm>
          <a:prstGeom prst="rect">
            <a:avLst/>
          </a:prstGeom>
          <a:solidFill>
            <a:srgbClr val="85B5E5"/>
          </a:solidFill>
          <a:ln w="9525">
            <a:noFill/>
            <a:miter lim="800000"/>
            <a:headEnd/>
            <a:tailEnd/>
          </a:ln>
        </p:spPr>
        <p:txBody>
          <a:bodyPr>
            <a:spAutoFit/>
          </a:bodyPr>
          <a:lstStyle/>
          <a:p>
            <a:pPr algn="ctr">
              <a:spcBef>
                <a:spcPct val="50000"/>
              </a:spcBef>
            </a:pPr>
            <a:r>
              <a:rPr lang="en-US" sz="2800">
                <a:solidFill>
                  <a:srgbClr val="000000"/>
                </a:solidFill>
                <a:latin typeface="Arial Unicode MS" pitchFamily="-107" charset="0"/>
              </a:rPr>
              <a:t>Salt does not work below -6 degrees</a:t>
            </a:r>
            <a:r>
              <a:rPr lang="en-US" sz="2400">
                <a:latin typeface="Arial Unicode MS" pitchFamily="-107"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1027"/>
          <p:cNvSpPr txBox="1">
            <a:spLocks noChangeArrowheads="1"/>
          </p:cNvSpPr>
          <p:nvPr/>
        </p:nvSpPr>
        <p:spPr bwMode="auto">
          <a:xfrm>
            <a:off x="0" y="5716588"/>
            <a:ext cx="9144000" cy="519112"/>
          </a:xfrm>
          <a:prstGeom prst="rect">
            <a:avLst/>
          </a:prstGeom>
          <a:solidFill>
            <a:srgbClr val="85B5E5"/>
          </a:solidFill>
          <a:ln w="9525">
            <a:noFill/>
            <a:miter lim="800000"/>
            <a:headEnd/>
            <a:tailEnd/>
          </a:ln>
        </p:spPr>
        <p:txBody>
          <a:bodyPr>
            <a:spAutoFit/>
          </a:bodyPr>
          <a:lstStyle/>
          <a:p>
            <a:pPr algn="ctr">
              <a:spcBef>
                <a:spcPct val="50000"/>
              </a:spcBef>
            </a:pPr>
            <a:r>
              <a:rPr lang="en-US" sz="2800">
                <a:solidFill>
                  <a:srgbClr val="000000"/>
                </a:solidFill>
                <a:latin typeface="Arial Unicode MS" pitchFamily="-107" charset="0"/>
              </a:rPr>
              <a:t>Salt does not melt snow/ice when the solution freezes</a:t>
            </a:r>
            <a:endParaRPr lang="en-US" sz="2400">
              <a:latin typeface="Arial Unicode MS" pitchFamily="-107" charset="0"/>
            </a:endParaRPr>
          </a:p>
        </p:txBody>
      </p:sp>
      <p:pic>
        <p:nvPicPr>
          <p:cNvPr id="131075" name="Picture 1028" descr="phase diagram_4"/>
          <p:cNvPicPr>
            <a:picLocks noChangeAspect="1" noChangeArrowheads="1"/>
          </p:cNvPicPr>
          <p:nvPr/>
        </p:nvPicPr>
        <p:blipFill>
          <a:blip r:embed="rId3" cstate="print"/>
          <a:srcRect/>
          <a:stretch>
            <a:fillRect/>
          </a:stretch>
        </p:blipFill>
        <p:spPr bwMode="auto">
          <a:xfrm>
            <a:off x="1066800" y="228600"/>
            <a:ext cx="7231063" cy="5487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22" name="Picture 5" descr="phase diagram_5"/>
          <p:cNvPicPr>
            <a:picLocks noChangeAspect="1" noChangeArrowheads="1"/>
          </p:cNvPicPr>
          <p:nvPr/>
        </p:nvPicPr>
        <p:blipFill>
          <a:blip r:embed="rId3" cstate="print"/>
          <a:srcRect/>
          <a:stretch>
            <a:fillRect/>
          </a:stretch>
        </p:blipFill>
        <p:spPr bwMode="auto">
          <a:xfrm>
            <a:off x="1143000" y="0"/>
            <a:ext cx="7078663" cy="5372100"/>
          </a:xfrm>
          <a:prstGeom prst="rect">
            <a:avLst/>
          </a:prstGeom>
          <a:noFill/>
          <a:ln w="9525">
            <a:noFill/>
            <a:miter lim="800000"/>
            <a:headEnd/>
            <a:tailEnd/>
          </a:ln>
        </p:spPr>
      </p:pic>
      <p:sp>
        <p:nvSpPr>
          <p:cNvPr id="133123" name="Text Box 6"/>
          <p:cNvSpPr txBox="1">
            <a:spLocks noChangeArrowheads="1"/>
          </p:cNvSpPr>
          <p:nvPr/>
        </p:nvSpPr>
        <p:spPr bwMode="auto">
          <a:xfrm>
            <a:off x="533400" y="5334000"/>
            <a:ext cx="8077200" cy="946150"/>
          </a:xfrm>
          <a:prstGeom prst="rect">
            <a:avLst/>
          </a:prstGeom>
          <a:solidFill>
            <a:srgbClr val="85B5E5"/>
          </a:solidFill>
          <a:ln w="9525">
            <a:noFill/>
            <a:miter lim="800000"/>
            <a:headEnd/>
            <a:tailEnd/>
          </a:ln>
        </p:spPr>
        <p:txBody>
          <a:bodyPr>
            <a:spAutoFit/>
          </a:bodyPr>
          <a:lstStyle/>
          <a:p>
            <a:pPr algn="ctr">
              <a:spcBef>
                <a:spcPct val="50000"/>
              </a:spcBef>
            </a:pPr>
            <a:r>
              <a:rPr lang="en-US" sz="2800">
                <a:solidFill>
                  <a:srgbClr val="000000"/>
                </a:solidFill>
                <a:latin typeface="Arial Unicode MS" pitchFamily="-107" charset="0"/>
              </a:rPr>
              <a:t>Salt does not melt snow/ice when the solution is too concentrated. </a:t>
            </a:r>
            <a:r>
              <a:rPr lang="en-US" sz="2800">
                <a:solidFill>
                  <a:srgbClr val="FF0000"/>
                </a:solidFill>
                <a:latin typeface="Arial Unicode MS" pitchFamily="-107" charset="0"/>
              </a:rPr>
              <a:t>More is not better!</a:t>
            </a:r>
            <a:r>
              <a:rPr lang="en-US" sz="2400">
                <a:solidFill>
                  <a:srgbClr val="000000"/>
                </a:solidFill>
                <a:latin typeface="Arial Unicode MS" pitchFamily="-107" charset="0"/>
              </a:rPr>
              <a:t> </a:t>
            </a:r>
          </a:p>
        </p:txBody>
      </p:sp>
      <p:sp>
        <p:nvSpPr>
          <p:cNvPr id="133124" name="Text Box 7"/>
          <p:cNvSpPr txBox="1">
            <a:spLocks noChangeArrowheads="1"/>
          </p:cNvSpPr>
          <p:nvPr/>
        </p:nvSpPr>
        <p:spPr bwMode="auto">
          <a:xfrm>
            <a:off x="2438400" y="2819400"/>
            <a:ext cx="2514600" cy="274638"/>
          </a:xfrm>
          <a:prstGeom prst="rect">
            <a:avLst/>
          </a:prstGeom>
          <a:noFill/>
          <a:ln w="9525">
            <a:noFill/>
            <a:miter lim="800000"/>
            <a:headEnd/>
            <a:tailEnd/>
          </a:ln>
        </p:spPr>
        <p:txBody>
          <a:bodyPr>
            <a:spAutoFit/>
          </a:bodyPr>
          <a:lstStyle/>
          <a:p>
            <a:pPr eaLnBrk="0" hangingPunct="0">
              <a:spcBef>
                <a:spcPct val="50000"/>
              </a:spcBef>
            </a:pPr>
            <a:r>
              <a:rPr lang="en-US" sz="1200" b="1">
                <a:solidFill>
                  <a:srgbClr val="000000"/>
                </a:solidFill>
                <a:latin typeface="Tahoma" pitchFamily="-107" charset="0"/>
              </a:rPr>
              <a:t>(Frozen – Not Enough Salt)</a:t>
            </a:r>
          </a:p>
        </p:txBody>
      </p:sp>
      <p:sp>
        <p:nvSpPr>
          <p:cNvPr id="133125" name="Text Box 8"/>
          <p:cNvSpPr txBox="1">
            <a:spLocks noChangeArrowheads="1"/>
          </p:cNvSpPr>
          <p:nvPr/>
        </p:nvSpPr>
        <p:spPr bwMode="auto">
          <a:xfrm>
            <a:off x="5181600" y="2819400"/>
            <a:ext cx="2514600" cy="274638"/>
          </a:xfrm>
          <a:prstGeom prst="rect">
            <a:avLst/>
          </a:prstGeom>
          <a:noFill/>
          <a:ln w="9525">
            <a:noFill/>
            <a:miter lim="800000"/>
            <a:headEnd/>
            <a:tailEnd/>
          </a:ln>
        </p:spPr>
        <p:txBody>
          <a:bodyPr>
            <a:spAutoFit/>
          </a:bodyPr>
          <a:lstStyle/>
          <a:p>
            <a:pPr eaLnBrk="0" hangingPunct="0">
              <a:spcBef>
                <a:spcPct val="50000"/>
              </a:spcBef>
            </a:pPr>
            <a:r>
              <a:rPr lang="en-US" sz="1200" b="1">
                <a:solidFill>
                  <a:srgbClr val="000000"/>
                </a:solidFill>
                <a:latin typeface="Tahoma" pitchFamily="-107" charset="0"/>
              </a:rPr>
              <a:t>(Frozen – Too Much Salt)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0" name="Picture 2" descr="phase diagram_effective"/>
          <p:cNvPicPr>
            <a:picLocks noChangeAspect="1" noChangeArrowheads="1"/>
          </p:cNvPicPr>
          <p:nvPr/>
        </p:nvPicPr>
        <p:blipFill>
          <a:blip r:embed="rId3" cstate="print"/>
          <a:srcRect/>
          <a:stretch>
            <a:fillRect/>
          </a:stretch>
        </p:blipFill>
        <p:spPr bwMode="auto">
          <a:xfrm>
            <a:off x="914400" y="503238"/>
            <a:ext cx="7391400" cy="5608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827088" y="274638"/>
            <a:ext cx="7516812" cy="985837"/>
          </a:xfrm>
        </p:spPr>
        <p:txBody>
          <a:bodyPr>
            <a:normAutofit fontScale="90000"/>
          </a:bodyPr>
          <a:lstStyle/>
          <a:p>
            <a:pPr eaLnBrk="1" hangingPunct="1"/>
            <a:r>
              <a:rPr lang="en-US" sz="3200" smtClean="0">
                <a:solidFill>
                  <a:srgbClr val="000000"/>
                </a:solidFill>
                <a:latin typeface="Arial Black" pitchFamily="-107" charset="0"/>
              </a:rPr>
              <a:t>Pounds of Ice Melted per Pound of Salt</a:t>
            </a:r>
            <a:r>
              <a:rPr lang="en-US" smtClean="0"/>
              <a:t> </a:t>
            </a:r>
          </a:p>
        </p:txBody>
      </p:sp>
      <p:sp>
        <p:nvSpPr>
          <p:cNvPr id="191492" name="Text Box 1028"/>
          <p:cNvSpPr txBox="1">
            <a:spLocks noChangeArrowheads="1"/>
          </p:cNvSpPr>
          <p:nvPr/>
        </p:nvSpPr>
        <p:spPr bwMode="auto">
          <a:xfrm>
            <a:off x="304800" y="5334000"/>
            <a:ext cx="8610600" cy="946150"/>
          </a:xfrm>
          <a:prstGeom prst="rect">
            <a:avLst/>
          </a:prstGeom>
          <a:solidFill>
            <a:srgbClr val="85B5E5"/>
          </a:solidFill>
          <a:ln w="9525">
            <a:noFill/>
            <a:miter lim="800000"/>
            <a:headEnd/>
            <a:tailEnd/>
          </a:ln>
        </p:spPr>
        <p:txBody>
          <a:bodyPr>
            <a:spAutoFit/>
          </a:bodyPr>
          <a:lstStyle/>
          <a:p>
            <a:pPr>
              <a:spcBef>
                <a:spcPct val="50000"/>
              </a:spcBef>
            </a:pPr>
            <a:r>
              <a:rPr lang="en-US" sz="2800">
                <a:solidFill>
                  <a:srgbClr val="000000"/>
                </a:solidFill>
                <a:latin typeface="Arial Unicode MS" pitchFamily="-107" charset="0"/>
              </a:rPr>
              <a:t>It takes over </a:t>
            </a:r>
            <a:r>
              <a:rPr lang="en-US" sz="2800" b="1">
                <a:solidFill>
                  <a:srgbClr val="000000"/>
                </a:solidFill>
                <a:latin typeface="Arial Unicode MS" pitchFamily="-107" charset="0"/>
              </a:rPr>
              <a:t>5 times</a:t>
            </a:r>
            <a:r>
              <a:rPr lang="en-US" sz="2800">
                <a:solidFill>
                  <a:srgbClr val="000000"/>
                </a:solidFill>
                <a:latin typeface="Arial Unicode MS" pitchFamily="-107" charset="0"/>
              </a:rPr>
              <a:t> more salt at 20 degrees than it does at 30 degrees to melt the same amount of ice!!!</a:t>
            </a:r>
          </a:p>
        </p:txBody>
      </p:sp>
      <p:sp>
        <p:nvSpPr>
          <p:cNvPr id="191494" name="Rectangle 1030"/>
          <p:cNvSpPr>
            <a:spLocks noChangeArrowheads="1"/>
          </p:cNvSpPr>
          <p:nvPr/>
        </p:nvSpPr>
        <p:spPr bwMode="auto">
          <a:xfrm>
            <a:off x="3505200" y="3976688"/>
            <a:ext cx="381000" cy="547687"/>
          </a:xfrm>
          <a:prstGeom prst="rect">
            <a:avLst/>
          </a:prstGeom>
          <a:solidFill>
            <a:srgbClr val="FFFFCC">
              <a:alpha val="50195"/>
            </a:srgbClr>
          </a:solidFill>
          <a:ln w="25400">
            <a:solidFill>
              <a:srgbClr val="FF6600"/>
            </a:solidFill>
            <a:miter lim="800000"/>
            <a:headEnd/>
            <a:tailEnd/>
          </a:ln>
        </p:spPr>
        <p:txBody>
          <a:bodyPr wrap="none" anchor="ctr"/>
          <a:lstStyle/>
          <a:p>
            <a:endParaRPr lang="en-US"/>
          </a:p>
        </p:txBody>
      </p:sp>
      <p:sp>
        <p:nvSpPr>
          <p:cNvPr id="191499" name="Rectangle 1035"/>
          <p:cNvSpPr>
            <a:spLocks noChangeArrowheads="1"/>
          </p:cNvSpPr>
          <p:nvPr/>
        </p:nvSpPr>
        <p:spPr bwMode="auto">
          <a:xfrm>
            <a:off x="3505200" y="3443288"/>
            <a:ext cx="381000" cy="547687"/>
          </a:xfrm>
          <a:prstGeom prst="rect">
            <a:avLst/>
          </a:prstGeom>
          <a:solidFill>
            <a:srgbClr val="FFFFCC">
              <a:alpha val="50195"/>
            </a:srgbClr>
          </a:solidFill>
          <a:ln w="25400">
            <a:solidFill>
              <a:srgbClr val="FF6600"/>
            </a:solidFill>
            <a:miter lim="800000"/>
            <a:headEnd/>
            <a:tailEnd/>
          </a:ln>
        </p:spPr>
        <p:txBody>
          <a:bodyPr wrap="none" anchor="ctr"/>
          <a:lstStyle/>
          <a:p>
            <a:endParaRPr lang="en-US"/>
          </a:p>
        </p:txBody>
      </p:sp>
      <p:sp>
        <p:nvSpPr>
          <p:cNvPr id="191500" name="Rectangle 1036"/>
          <p:cNvSpPr>
            <a:spLocks noChangeArrowheads="1"/>
          </p:cNvSpPr>
          <p:nvPr/>
        </p:nvSpPr>
        <p:spPr bwMode="auto">
          <a:xfrm>
            <a:off x="3505200" y="2909888"/>
            <a:ext cx="381000" cy="547687"/>
          </a:xfrm>
          <a:prstGeom prst="rect">
            <a:avLst/>
          </a:prstGeom>
          <a:solidFill>
            <a:srgbClr val="FFFFCC">
              <a:alpha val="50195"/>
            </a:srgbClr>
          </a:solidFill>
          <a:ln w="25400">
            <a:solidFill>
              <a:srgbClr val="FF6600"/>
            </a:solidFill>
            <a:miter lim="800000"/>
            <a:headEnd/>
            <a:tailEnd/>
          </a:ln>
        </p:spPr>
        <p:txBody>
          <a:bodyPr wrap="none" anchor="ctr"/>
          <a:lstStyle/>
          <a:p>
            <a:endParaRPr lang="en-US"/>
          </a:p>
        </p:txBody>
      </p:sp>
      <p:sp>
        <p:nvSpPr>
          <p:cNvPr id="191501" name="Rectangle 1037"/>
          <p:cNvSpPr>
            <a:spLocks noChangeArrowheads="1"/>
          </p:cNvSpPr>
          <p:nvPr/>
        </p:nvSpPr>
        <p:spPr bwMode="auto">
          <a:xfrm>
            <a:off x="3505200" y="2376488"/>
            <a:ext cx="381000" cy="547687"/>
          </a:xfrm>
          <a:prstGeom prst="rect">
            <a:avLst/>
          </a:prstGeom>
          <a:solidFill>
            <a:srgbClr val="FFFFCC">
              <a:alpha val="50195"/>
            </a:srgbClr>
          </a:solidFill>
          <a:ln w="25400">
            <a:solidFill>
              <a:srgbClr val="FF6600"/>
            </a:solidFill>
            <a:miter lim="800000"/>
            <a:headEnd/>
            <a:tailEnd/>
          </a:ln>
        </p:spPr>
        <p:txBody>
          <a:bodyPr wrap="none" anchor="ctr"/>
          <a:lstStyle/>
          <a:p>
            <a:endParaRPr lang="en-US"/>
          </a:p>
        </p:txBody>
      </p:sp>
      <p:sp>
        <p:nvSpPr>
          <p:cNvPr id="191502" name="Rectangle 1038"/>
          <p:cNvSpPr>
            <a:spLocks noChangeArrowheads="1"/>
          </p:cNvSpPr>
          <p:nvPr/>
        </p:nvSpPr>
        <p:spPr bwMode="auto">
          <a:xfrm>
            <a:off x="3505200" y="1828800"/>
            <a:ext cx="381000" cy="547688"/>
          </a:xfrm>
          <a:prstGeom prst="rect">
            <a:avLst/>
          </a:prstGeom>
          <a:solidFill>
            <a:srgbClr val="FFFFCC">
              <a:alpha val="50195"/>
            </a:srgbClr>
          </a:solidFill>
          <a:ln w="25400">
            <a:solidFill>
              <a:srgbClr val="FF6600"/>
            </a:solidFill>
            <a:miter lim="800000"/>
            <a:headEnd/>
            <a:tailEnd/>
          </a:ln>
        </p:spPr>
        <p:txBody>
          <a:bodyPr wrap="none" anchor="ctr"/>
          <a:lstStyle/>
          <a:p>
            <a:endParaRPr lang="en-US"/>
          </a:p>
        </p:txBody>
      </p:sp>
      <p:grpSp>
        <p:nvGrpSpPr>
          <p:cNvPr id="2" name="Group 1126"/>
          <p:cNvGrpSpPr>
            <a:grpSpLocks/>
          </p:cNvGrpSpPr>
          <p:nvPr/>
        </p:nvGrpSpPr>
        <p:grpSpPr bwMode="auto">
          <a:xfrm>
            <a:off x="457200" y="1328738"/>
            <a:ext cx="7770813" cy="4227512"/>
            <a:chOff x="288" y="837"/>
            <a:chExt cx="4895" cy="2663"/>
          </a:xfrm>
        </p:grpSpPr>
        <p:sp>
          <p:nvSpPr>
            <p:cNvPr id="137226" name="AutoShape 1040"/>
            <p:cNvSpPr>
              <a:spLocks noChangeAspect="1" noChangeArrowheads="1" noTextEdit="1"/>
            </p:cNvSpPr>
            <p:nvPr/>
          </p:nvSpPr>
          <p:spPr bwMode="auto">
            <a:xfrm>
              <a:off x="288" y="837"/>
              <a:ext cx="4895" cy="2663"/>
            </a:xfrm>
            <a:prstGeom prst="rect">
              <a:avLst/>
            </a:prstGeom>
            <a:noFill/>
            <a:ln w="9525">
              <a:noFill/>
              <a:miter lim="800000"/>
              <a:headEnd/>
              <a:tailEnd/>
            </a:ln>
          </p:spPr>
          <p:txBody>
            <a:bodyPr/>
            <a:lstStyle/>
            <a:p>
              <a:endParaRPr lang="en-US"/>
            </a:p>
          </p:txBody>
        </p:sp>
        <p:sp>
          <p:nvSpPr>
            <p:cNvPr id="137227" name="Freeform 1042"/>
            <p:cNvSpPr>
              <a:spLocks/>
            </p:cNvSpPr>
            <p:nvPr/>
          </p:nvSpPr>
          <p:spPr bwMode="auto">
            <a:xfrm>
              <a:off x="1248" y="2816"/>
              <a:ext cx="3467" cy="42"/>
            </a:xfrm>
            <a:custGeom>
              <a:avLst/>
              <a:gdLst>
                <a:gd name="T0" fmla="*/ 0 w 3467"/>
                <a:gd name="T1" fmla="*/ 42 h 42"/>
                <a:gd name="T2" fmla="*/ 54 w 3467"/>
                <a:gd name="T3" fmla="*/ 0 h 42"/>
                <a:gd name="T4" fmla="*/ 3467 w 3467"/>
                <a:gd name="T5" fmla="*/ 0 h 42"/>
                <a:gd name="T6" fmla="*/ 3413 w 3467"/>
                <a:gd name="T7" fmla="*/ 42 h 42"/>
                <a:gd name="T8" fmla="*/ 0 w 3467"/>
                <a:gd name="T9" fmla="*/ 42 h 42"/>
                <a:gd name="T10" fmla="*/ 0 60000 65536"/>
                <a:gd name="T11" fmla="*/ 0 60000 65536"/>
                <a:gd name="T12" fmla="*/ 0 60000 65536"/>
                <a:gd name="T13" fmla="*/ 0 60000 65536"/>
                <a:gd name="T14" fmla="*/ 0 60000 65536"/>
                <a:gd name="T15" fmla="*/ 0 w 3467"/>
                <a:gd name="T16" fmla="*/ 0 h 42"/>
                <a:gd name="T17" fmla="*/ 3467 w 3467"/>
                <a:gd name="T18" fmla="*/ 42 h 42"/>
              </a:gdLst>
              <a:ahLst/>
              <a:cxnLst>
                <a:cxn ang="T10">
                  <a:pos x="T0" y="T1"/>
                </a:cxn>
                <a:cxn ang="T11">
                  <a:pos x="T2" y="T3"/>
                </a:cxn>
                <a:cxn ang="T12">
                  <a:pos x="T4" y="T5"/>
                </a:cxn>
                <a:cxn ang="T13">
                  <a:pos x="T6" y="T7"/>
                </a:cxn>
                <a:cxn ang="T14">
                  <a:pos x="T8" y="T9"/>
                </a:cxn>
              </a:cxnLst>
              <a:rect l="T15" t="T16" r="T17" b="T18"/>
              <a:pathLst>
                <a:path w="3467" h="42">
                  <a:moveTo>
                    <a:pt x="0" y="42"/>
                  </a:moveTo>
                  <a:lnTo>
                    <a:pt x="54" y="0"/>
                  </a:lnTo>
                  <a:lnTo>
                    <a:pt x="3467" y="0"/>
                  </a:lnTo>
                  <a:lnTo>
                    <a:pt x="3413" y="42"/>
                  </a:lnTo>
                  <a:lnTo>
                    <a:pt x="0" y="42"/>
                  </a:lnTo>
                  <a:close/>
                </a:path>
              </a:pathLst>
            </a:custGeom>
            <a:solidFill>
              <a:srgbClr val="808080"/>
            </a:solidFill>
            <a:ln w="9525">
              <a:noFill/>
              <a:round/>
              <a:headEnd/>
              <a:tailEnd/>
            </a:ln>
          </p:spPr>
          <p:txBody>
            <a:bodyPr/>
            <a:lstStyle/>
            <a:p>
              <a:endParaRPr lang="en-US"/>
            </a:p>
          </p:txBody>
        </p:sp>
        <p:sp>
          <p:nvSpPr>
            <p:cNvPr id="137228" name="Freeform 1043"/>
            <p:cNvSpPr>
              <a:spLocks/>
            </p:cNvSpPr>
            <p:nvPr/>
          </p:nvSpPr>
          <p:spPr bwMode="auto">
            <a:xfrm>
              <a:off x="1248" y="1011"/>
              <a:ext cx="54" cy="1847"/>
            </a:xfrm>
            <a:custGeom>
              <a:avLst/>
              <a:gdLst>
                <a:gd name="T0" fmla="*/ 0 w 54"/>
                <a:gd name="T1" fmla="*/ 1847 h 1847"/>
                <a:gd name="T2" fmla="*/ 0 w 54"/>
                <a:gd name="T3" fmla="*/ 42 h 1847"/>
                <a:gd name="T4" fmla="*/ 54 w 54"/>
                <a:gd name="T5" fmla="*/ 0 h 1847"/>
                <a:gd name="T6" fmla="*/ 54 w 54"/>
                <a:gd name="T7" fmla="*/ 1805 h 1847"/>
                <a:gd name="T8" fmla="*/ 0 w 54"/>
                <a:gd name="T9" fmla="*/ 1847 h 1847"/>
                <a:gd name="T10" fmla="*/ 0 60000 65536"/>
                <a:gd name="T11" fmla="*/ 0 60000 65536"/>
                <a:gd name="T12" fmla="*/ 0 60000 65536"/>
                <a:gd name="T13" fmla="*/ 0 60000 65536"/>
                <a:gd name="T14" fmla="*/ 0 60000 65536"/>
                <a:gd name="T15" fmla="*/ 0 w 54"/>
                <a:gd name="T16" fmla="*/ 0 h 1847"/>
                <a:gd name="T17" fmla="*/ 54 w 54"/>
                <a:gd name="T18" fmla="*/ 1847 h 1847"/>
              </a:gdLst>
              <a:ahLst/>
              <a:cxnLst>
                <a:cxn ang="T10">
                  <a:pos x="T0" y="T1"/>
                </a:cxn>
                <a:cxn ang="T11">
                  <a:pos x="T2" y="T3"/>
                </a:cxn>
                <a:cxn ang="T12">
                  <a:pos x="T4" y="T5"/>
                </a:cxn>
                <a:cxn ang="T13">
                  <a:pos x="T6" y="T7"/>
                </a:cxn>
                <a:cxn ang="T14">
                  <a:pos x="T8" y="T9"/>
                </a:cxn>
              </a:cxnLst>
              <a:rect l="T15" t="T16" r="T17" b="T18"/>
              <a:pathLst>
                <a:path w="54" h="1847">
                  <a:moveTo>
                    <a:pt x="0" y="1847"/>
                  </a:moveTo>
                  <a:lnTo>
                    <a:pt x="0" y="42"/>
                  </a:lnTo>
                  <a:lnTo>
                    <a:pt x="54" y="0"/>
                  </a:lnTo>
                  <a:lnTo>
                    <a:pt x="54" y="1805"/>
                  </a:lnTo>
                  <a:lnTo>
                    <a:pt x="0" y="1847"/>
                  </a:lnTo>
                  <a:close/>
                </a:path>
              </a:pathLst>
            </a:custGeom>
            <a:solidFill>
              <a:srgbClr val="FFFFFF"/>
            </a:solidFill>
            <a:ln w="9525">
              <a:noFill/>
              <a:round/>
              <a:headEnd/>
              <a:tailEnd/>
            </a:ln>
          </p:spPr>
          <p:txBody>
            <a:bodyPr/>
            <a:lstStyle/>
            <a:p>
              <a:endParaRPr lang="en-US"/>
            </a:p>
          </p:txBody>
        </p:sp>
        <p:sp>
          <p:nvSpPr>
            <p:cNvPr id="137229" name="Rectangle 1044"/>
            <p:cNvSpPr>
              <a:spLocks noChangeArrowheads="1"/>
            </p:cNvSpPr>
            <p:nvPr/>
          </p:nvSpPr>
          <p:spPr bwMode="auto">
            <a:xfrm>
              <a:off x="1302" y="1011"/>
              <a:ext cx="3413" cy="1805"/>
            </a:xfrm>
            <a:prstGeom prst="rect">
              <a:avLst/>
            </a:prstGeom>
            <a:solidFill>
              <a:srgbClr val="FFFFFF"/>
            </a:solidFill>
            <a:ln w="9525">
              <a:noFill/>
              <a:miter lim="800000"/>
              <a:headEnd/>
              <a:tailEnd/>
            </a:ln>
          </p:spPr>
          <p:txBody>
            <a:bodyPr/>
            <a:lstStyle/>
            <a:p>
              <a:endParaRPr lang="en-US"/>
            </a:p>
          </p:txBody>
        </p:sp>
        <p:sp>
          <p:nvSpPr>
            <p:cNvPr id="137230" name="Freeform 1045"/>
            <p:cNvSpPr>
              <a:spLocks/>
            </p:cNvSpPr>
            <p:nvPr/>
          </p:nvSpPr>
          <p:spPr bwMode="auto">
            <a:xfrm>
              <a:off x="1248" y="2816"/>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1" name="Freeform 1046"/>
            <p:cNvSpPr>
              <a:spLocks/>
            </p:cNvSpPr>
            <p:nvPr/>
          </p:nvSpPr>
          <p:spPr bwMode="auto">
            <a:xfrm>
              <a:off x="1248" y="2636"/>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2" name="Freeform 1047"/>
            <p:cNvSpPr>
              <a:spLocks/>
            </p:cNvSpPr>
            <p:nvPr/>
          </p:nvSpPr>
          <p:spPr bwMode="auto">
            <a:xfrm>
              <a:off x="1248" y="2456"/>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3" name="Freeform 1048"/>
            <p:cNvSpPr>
              <a:spLocks/>
            </p:cNvSpPr>
            <p:nvPr/>
          </p:nvSpPr>
          <p:spPr bwMode="auto">
            <a:xfrm>
              <a:off x="1248" y="2276"/>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4" name="Freeform 1049"/>
            <p:cNvSpPr>
              <a:spLocks/>
            </p:cNvSpPr>
            <p:nvPr/>
          </p:nvSpPr>
          <p:spPr bwMode="auto">
            <a:xfrm>
              <a:off x="1248" y="2091"/>
              <a:ext cx="3467" cy="47"/>
            </a:xfrm>
            <a:custGeom>
              <a:avLst/>
              <a:gdLst>
                <a:gd name="T0" fmla="*/ 0 w 578"/>
                <a:gd name="T1" fmla="*/ 9523 h 8"/>
                <a:gd name="T2" fmla="*/ 11655 w 578"/>
                <a:gd name="T3" fmla="*/ 0 h 8"/>
                <a:gd name="T4" fmla="*/ 748224 w 578"/>
                <a:gd name="T5" fmla="*/ 0 h 8"/>
                <a:gd name="T6" fmla="*/ 0 60000 65536"/>
                <a:gd name="T7" fmla="*/ 0 60000 65536"/>
                <a:gd name="T8" fmla="*/ 0 60000 65536"/>
                <a:gd name="T9" fmla="*/ 0 w 578"/>
                <a:gd name="T10" fmla="*/ 0 h 8"/>
                <a:gd name="T11" fmla="*/ 578 w 578"/>
                <a:gd name="T12" fmla="*/ 8 h 8"/>
              </a:gdLst>
              <a:ahLst/>
              <a:cxnLst>
                <a:cxn ang="T6">
                  <a:pos x="T0" y="T1"/>
                </a:cxn>
                <a:cxn ang="T7">
                  <a:pos x="T2" y="T3"/>
                </a:cxn>
                <a:cxn ang="T8">
                  <a:pos x="T4" y="T5"/>
                </a:cxn>
              </a:cxnLst>
              <a:rect l="T9" t="T10" r="T11" b="T12"/>
              <a:pathLst>
                <a:path w="578" h="8">
                  <a:moveTo>
                    <a:pt x="0" y="8"/>
                  </a:moveTo>
                  <a:lnTo>
                    <a:pt x="9" y="0"/>
                  </a:lnTo>
                  <a:lnTo>
                    <a:pt x="578" y="0"/>
                  </a:lnTo>
                </a:path>
              </a:pathLst>
            </a:custGeom>
            <a:noFill/>
            <a:ln w="9525">
              <a:solidFill>
                <a:srgbClr val="FFFFFF"/>
              </a:solidFill>
              <a:round/>
              <a:headEnd/>
              <a:tailEnd/>
            </a:ln>
          </p:spPr>
          <p:txBody>
            <a:bodyPr/>
            <a:lstStyle/>
            <a:p>
              <a:endParaRPr lang="en-US"/>
            </a:p>
          </p:txBody>
        </p:sp>
        <p:sp>
          <p:nvSpPr>
            <p:cNvPr id="137235" name="Freeform 1050"/>
            <p:cNvSpPr>
              <a:spLocks/>
            </p:cNvSpPr>
            <p:nvPr/>
          </p:nvSpPr>
          <p:spPr bwMode="auto">
            <a:xfrm>
              <a:off x="1248" y="1911"/>
              <a:ext cx="3467" cy="48"/>
            </a:xfrm>
            <a:custGeom>
              <a:avLst/>
              <a:gdLst>
                <a:gd name="T0" fmla="*/ 0 w 578"/>
                <a:gd name="T1" fmla="*/ 10368 h 8"/>
                <a:gd name="T2" fmla="*/ 11655 w 578"/>
                <a:gd name="T3" fmla="*/ 0 h 8"/>
                <a:gd name="T4" fmla="*/ 748224 w 578"/>
                <a:gd name="T5" fmla="*/ 0 h 8"/>
                <a:gd name="T6" fmla="*/ 0 60000 65536"/>
                <a:gd name="T7" fmla="*/ 0 60000 65536"/>
                <a:gd name="T8" fmla="*/ 0 60000 65536"/>
                <a:gd name="T9" fmla="*/ 0 w 578"/>
                <a:gd name="T10" fmla="*/ 0 h 8"/>
                <a:gd name="T11" fmla="*/ 578 w 578"/>
                <a:gd name="T12" fmla="*/ 8 h 8"/>
              </a:gdLst>
              <a:ahLst/>
              <a:cxnLst>
                <a:cxn ang="T6">
                  <a:pos x="T0" y="T1"/>
                </a:cxn>
                <a:cxn ang="T7">
                  <a:pos x="T2" y="T3"/>
                </a:cxn>
                <a:cxn ang="T8">
                  <a:pos x="T4" y="T5"/>
                </a:cxn>
              </a:cxnLst>
              <a:rect l="T9" t="T10" r="T11" b="T12"/>
              <a:pathLst>
                <a:path w="578" h="8">
                  <a:moveTo>
                    <a:pt x="0" y="8"/>
                  </a:moveTo>
                  <a:lnTo>
                    <a:pt x="9" y="0"/>
                  </a:lnTo>
                  <a:lnTo>
                    <a:pt x="578" y="0"/>
                  </a:lnTo>
                </a:path>
              </a:pathLst>
            </a:custGeom>
            <a:noFill/>
            <a:ln w="9525">
              <a:solidFill>
                <a:srgbClr val="FFFFFF"/>
              </a:solidFill>
              <a:round/>
              <a:headEnd/>
              <a:tailEnd/>
            </a:ln>
          </p:spPr>
          <p:txBody>
            <a:bodyPr/>
            <a:lstStyle/>
            <a:p>
              <a:endParaRPr lang="en-US"/>
            </a:p>
          </p:txBody>
        </p:sp>
        <p:sp>
          <p:nvSpPr>
            <p:cNvPr id="137236" name="Freeform 1051"/>
            <p:cNvSpPr>
              <a:spLocks/>
            </p:cNvSpPr>
            <p:nvPr/>
          </p:nvSpPr>
          <p:spPr bwMode="auto">
            <a:xfrm>
              <a:off x="1248" y="1731"/>
              <a:ext cx="3467" cy="48"/>
            </a:xfrm>
            <a:custGeom>
              <a:avLst/>
              <a:gdLst>
                <a:gd name="T0" fmla="*/ 0 w 578"/>
                <a:gd name="T1" fmla="*/ 10368 h 8"/>
                <a:gd name="T2" fmla="*/ 11655 w 578"/>
                <a:gd name="T3" fmla="*/ 0 h 8"/>
                <a:gd name="T4" fmla="*/ 748224 w 578"/>
                <a:gd name="T5" fmla="*/ 0 h 8"/>
                <a:gd name="T6" fmla="*/ 0 60000 65536"/>
                <a:gd name="T7" fmla="*/ 0 60000 65536"/>
                <a:gd name="T8" fmla="*/ 0 60000 65536"/>
                <a:gd name="T9" fmla="*/ 0 w 578"/>
                <a:gd name="T10" fmla="*/ 0 h 8"/>
                <a:gd name="T11" fmla="*/ 578 w 578"/>
                <a:gd name="T12" fmla="*/ 8 h 8"/>
              </a:gdLst>
              <a:ahLst/>
              <a:cxnLst>
                <a:cxn ang="T6">
                  <a:pos x="T0" y="T1"/>
                </a:cxn>
                <a:cxn ang="T7">
                  <a:pos x="T2" y="T3"/>
                </a:cxn>
                <a:cxn ang="T8">
                  <a:pos x="T4" y="T5"/>
                </a:cxn>
              </a:cxnLst>
              <a:rect l="T9" t="T10" r="T11" b="T12"/>
              <a:pathLst>
                <a:path w="578" h="8">
                  <a:moveTo>
                    <a:pt x="0" y="8"/>
                  </a:moveTo>
                  <a:lnTo>
                    <a:pt x="9" y="0"/>
                  </a:lnTo>
                  <a:lnTo>
                    <a:pt x="578" y="0"/>
                  </a:lnTo>
                </a:path>
              </a:pathLst>
            </a:custGeom>
            <a:noFill/>
            <a:ln w="9525">
              <a:solidFill>
                <a:srgbClr val="FFFFFF"/>
              </a:solidFill>
              <a:round/>
              <a:headEnd/>
              <a:tailEnd/>
            </a:ln>
          </p:spPr>
          <p:txBody>
            <a:bodyPr/>
            <a:lstStyle/>
            <a:p>
              <a:endParaRPr lang="en-US"/>
            </a:p>
          </p:txBody>
        </p:sp>
        <p:sp>
          <p:nvSpPr>
            <p:cNvPr id="137237" name="Freeform 1052"/>
            <p:cNvSpPr>
              <a:spLocks/>
            </p:cNvSpPr>
            <p:nvPr/>
          </p:nvSpPr>
          <p:spPr bwMode="auto">
            <a:xfrm>
              <a:off x="1248" y="1551"/>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8" name="Freeform 1053"/>
            <p:cNvSpPr>
              <a:spLocks/>
            </p:cNvSpPr>
            <p:nvPr/>
          </p:nvSpPr>
          <p:spPr bwMode="auto">
            <a:xfrm>
              <a:off x="1248" y="1371"/>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39" name="Freeform 1054"/>
            <p:cNvSpPr>
              <a:spLocks/>
            </p:cNvSpPr>
            <p:nvPr/>
          </p:nvSpPr>
          <p:spPr bwMode="auto">
            <a:xfrm>
              <a:off x="1248" y="1191"/>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40" name="Freeform 1055"/>
            <p:cNvSpPr>
              <a:spLocks/>
            </p:cNvSpPr>
            <p:nvPr/>
          </p:nvSpPr>
          <p:spPr bwMode="auto">
            <a:xfrm>
              <a:off x="1248" y="1011"/>
              <a:ext cx="3467" cy="42"/>
            </a:xfrm>
            <a:custGeom>
              <a:avLst/>
              <a:gdLst>
                <a:gd name="T0" fmla="*/ 0 w 578"/>
                <a:gd name="T1" fmla="*/ 9072 h 7"/>
                <a:gd name="T2" fmla="*/ 11655 w 578"/>
                <a:gd name="T3" fmla="*/ 0 h 7"/>
                <a:gd name="T4" fmla="*/ 748224 w 578"/>
                <a:gd name="T5" fmla="*/ 0 h 7"/>
                <a:gd name="T6" fmla="*/ 0 60000 65536"/>
                <a:gd name="T7" fmla="*/ 0 60000 65536"/>
                <a:gd name="T8" fmla="*/ 0 60000 65536"/>
                <a:gd name="T9" fmla="*/ 0 w 578"/>
                <a:gd name="T10" fmla="*/ 0 h 7"/>
                <a:gd name="T11" fmla="*/ 578 w 578"/>
                <a:gd name="T12" fmla="*/ 7 h 7"/>
              </a:gdLst>
              <a:ahLst/>
              <a:cxnLst>
                <a:cxn ang="T6">
                  <a:pos x="T0" y="T1"/>
                </a:cxn>
                <a:cxn ang="T7">
                  <a:pos x="T2" y="T3"/>
                </a:cxn>
                <a:cxn ang="T8">
                  <a:pos x="T4" y="T5"/>
                </a:cxn>
              </a:cxnLst>
              <a:rect l="T9" t="T10" r="T11" b="T12"/>
              <a:pathLst>
                <a:path w="578" h="7">
                  <a:moveTo>
                    <a:pt x="0" y="7"/>
                  </a:moveTo>
                  <a:lnTo>
                    <a:pt x="9" y="0"/>
                  </a:lnTo>
                  <a:lnTo>
                    <a:pt x="578" y="0"/>
                  </a:lnTo>
                </a:path>
              </a:pathLst>
            </a:custGeom>
            <a:noFill/>
            <a:ln w="9525">
              <a:solidFill>
                <a:srgbClr val="FFFFFF"/>
              </a:solidFill>
              <a:round/>
              <a:headEnd/>
              <a:tailEnd/>
            </a:ln>
          </p:spPr>
          <p:txBody>
            <a:bodyPr/>
            <a:lstStyle/>
            <a:p>
              <a:endParaRPr lang="en-US"/>
            </a:p>
          </p:txBody>
        </p:sp>
        <p:sp>
          <p:nvSpPr>
            <p:cNvPr id="137241" name="Freeform 1056"/>
            <p:cNvSpPr>
              <a:spLocks/>
            </p:cNvSpPr>
            <p:nvPr/>
          </p:nvSpPr>
          <p:spPr bwMode="auto">
            <a:xfrm>
              <a:off x="1248" y="2816"/>
              <a:ext cx="3467" cy="42"/>
            </a:xfrm>
            <a:custGeom>
              <a:avLst/>
              <a:gdLst>
                <a:gd name="T0" fmla="*/ 3467 w 3467"/>
                <a:gd name="T1" fmla="*/ 0 h 42"/>
                <a:gd name="T2" fmla="*/ 3413 w 3467"/>
                <a:gd name="T3" fmla="*/ 42 h 42"/>
                <a:gd name="T4" fmla="*/ 0 w 3467"/>
                <a:gd name="T5" fmla="*/ 42 h 42"/>
                <a:gd name="T6" fmla="*/ 54 w 3467"/>
                <a:gd name="T7" fmla="*/ 0 h 42"/>
                <a:gd name="T8" fmla="*/ 3467 w 3467"/>
                <a:gd name="T9" fmla="*/ 0 h 42"/>
                <a:gd name="T10" fmla="*/ 0 60000 65536"/>
                <a:gd name="T11" fmla="*/ 0 60000 65536"/>
                <a:gd name="T12" fmla="*/ 0 60000 65536"/>
                <a:gd name="T13" fmla="*/ 0 60000 65536"/>
                <a:gd name="T14" fmla="*/ 0 60000 65536"/>
                <a:gd name="T15" fmla="*/ 0 w 3467"/>
                <a:gd name="T16" fmla="*/ 0 h 42"/>
                <a:gd name="T17" fmla="*/ 3467 w 3467"/>
                <a:gd name="T18" fmla="*/ 42 h 42"/>
              </a:gdLst>
              <a:ahLst/>
              <a:cxnLst>
                <a:cxn ang="T10">
                  <a:pos x="T0" y="T1"/>
                </a:cxn>
                <a:cxn ang="T11">
                  <a:pos x="T2" y="T3"/>
                </a:cxn>
                <a:cxn ang="T12">
                  <a:pos x="T4" y="T5"/>
                </a:cxn>
                <a:cxn ang="T13">
                  <a:pos x="T6" y="T7"/>
                </a:cxn>
                <a:cxn ang="T14">
                  <a:pos x="T8" y="T9"/>
                </a:cxn>
              </a:cxnLst>
              <a:rect l="T15" t="T16" r="T17" b="T18"/>
              <a:pathLst>
                <a:path w="3467" h="42">
                  <a:moveTo>
                    <a:pt x="3467" y="0"/>
                  </a:moveTo>
                  <a:lnTo>
                    <a:pt x="3413" y="42"/>
                  </a:lnTo>
                  <a:lnTo>
                    <a:pt x="0" y="42"/>
                  </a:lnTo>
                  <a:lnTo>
                    <a:pt x="54" y="0"/>
                  </a:lnTo>
                  <a:lnTo>
                    <a:pt x="3467" y="0"/>
                  </a:lnTo>
                  <a:close/>
                </a:path>
              </a:pathLst>
            </a:custGeom>
            <a:noFill/>
            <a:ln w="9525">
              <a:solidFill>
                <a:srgbClr val="FFFFFF"/>
              </a:solidFill>
              <a:round/>
              <a:headEnd/>
              <a:tailEnd/>
            </a:ln>
          </p:spPr>
          <p:txBody>
            <a:bodyPr/>
            <a:lstStyle/>
            <a:p>
              <a:endParaRPr lang="en-US"/>
            </a:p>
          </p:txBody>
        </p:sp>
        <p:sp>
          <p:nvSpPr>
            <p:cNvPr id="137242" name="Freeform 1057"/>
            <p:cNvSpPr>
              <a:spLocks/>
            </p:cNvSpPr>
            <p:nvPr/>
          </p:nvSpPr>
          <p:spPr bwMode="auto">
            <a:xfrm>
              <a:off x="1248" y="1011"/>
              <a:ext cx="54" cy="1847"/>
            </a:xfrm>
            <a:custGeom>
              <a:avLst/>
              <a:gdLst>
                <a:gd name="T0" fmla="*/ 0 w 54"/>
                <a:gd name="T1" fmla="*/ 1847 h 1847"/>
                <a:gd name="T2" fmla="*/ 0 w 54"/>
                <a:gd name="T3" fmla="*/ 42 h 1847"/>
                <a:gd name="T4" fmla="*/ 54 w 54"/>
                <a:gd name="T5" fmla="*/ 0 h 1847"/>
                <a:gd name="T6" fmla="*/ 54 w 54"/>
                <a:gd name="T7" fmla="*/ 1805 h 1847"/>
                <a:gd name="T8" fmla="*/ 0 w 54"/>
                <a:gd name="T9" fmla="*/ 1847 h 1847"/>
                <a:gd name="T10" fmla="*/ 0 60000 65536"/>
                <a:gd name="T11" fmla="*/ 0 60000 65536"/>
                <a:gd name="T12" fmla="*/ 0 60000 65536"/>
                <a:gd name="T13" fmla="*/ 0 60000 65536"/>
                <a:gd name="T14" fmla="*/ 0 60000 65536"/>
                <a:gd name="T15" fmla="*/ 0 w 54"/>
                <a:gd name="T16" fmla="*/ 0 h 1847"/>
                <a:gd name="T17" fmla="*/ 54 w 54"/>
                <a:gd name="T18" fmla="*/ 1847 h 1847"/>
              </a:gdLst>
              <a:ahLst/>
              <a:cxnLst>
                <a:cxn ang="T10">
                  <a:pos x="T0" y="T1"/>
                </a:cxn>
                <a:cxn ang="T11">
                  <a:pos x="T2" y="T3"/>
                </a:cxn>
                <a:cxn ang="T12">
                  <a:pos x="T4" y="T5"/>
                </a:cxn>
                <a:cxn ang="T13">
                  <a:pos x="T6" y="T7"/>
                </a:cxn>
                <a:cxn ang="T14">
                  <a:pos x="T8" y="T9"/>
                </a:cxn>
              </a:cxnLst>
              <a:rect l="T15" t="T16" r="T17" b="T18"/>
              <a:pathLst>
                <a:path w="54" h="1847">
                  <a:moveTo>
                    <a:pt x="0" y="1847"/>
                  </a:moveTo>
                  <a:lnTo>
                    <a:pt x="0" y="42"/>
                  </a:lnTo>
                  <a:lnTo>
                    <a:pt x="54" y="0"/>
                  </a:lnTo>
                  <a:lnTo>
                    <a:pt x="54" y="1805"/>
                  </a:lnTo>
                  <a:lnTo>
                    <a:pt x="0" y="1847"/>
                  </a:lnTo>
                  <a:close/>
                </a:path>
              </a:pathLst>
            </a:custGeom>
            <a:noFill/>
            <a:ln w="9525">
              <a:solidFill>
                <a:srgbClr val="000000"/>
              </a:solidFill>
              <a:round/>
              <a:headEnd/>
              <a:tailEnd/>
            </a:ln>
          </p:spPr>
          <p:txBody>
            <a:bodyPr/>
            <a:lstStyle/>
            <a:p>
              <a:endParaRPr lang="en-US"/>
            </a:p>
          </p:txBody>
        </p:sp>
        <p:sp>
          <p:nvSpPr>
            <p:cNvPr id="137243" name="Rectangle 1058"/>
            <p:cNvSpPr>
              <a:spLocks noChangeArrowheads="1"/>
            </p:cNvSpPr>
            <p:nvPr/>
          </p:nvSpPr>
          <p:spPr bwMode="auto">
            <a:xfrm>
              <a:off x="1302" y="1011"/>
              <a:ext cx="3413" cy="1805"/>
            </a:xfrm>
            <a:prstGeom prst="rect">
              <a:avLst/>
            </a:prstGeom>
            <a:noFill/>
            <a:ln w="9525">
              <a:solidFill>
                <a:srgbClr val="000000"/>
              </a:solidFill>
              <a:miter lim="800000"/>
              <a:headEnd/>
              <a:tailEnd/>
            </a:ln>
          </p:spPr>
          <p:txBody>
            <a:bodyPr/>
            <a:lstStyle/>
            <a:p>
              <a:endParaRPr lang="en-US"/>
            </a:p>
          </p:txBody>
        </p:sp>
        <p:sp>
          <p:nvSpPr>
            <p:cNvPr id="137244" name="Freeform 1059"/>
            <p:cNvSpPr>
              <a:spLocks/>
            </p:cNvSpPr>
            <p:nvPr/>
          </p:nvSpPr>
          <p:spPr bwMode="auto">
            <a:xfrm>
              <a:off x="1542" y="1143"/>
              <a:ext cx="60" cy="1715"/>
            </a:xfrm>
            <a:custGeom>
              <a:avLst/>
              <a:gdLst>
                <a:gd name="T0" fmla="*/ 0 w 60"/>
                <a:gd name="T1" fmla="*/ 1715 h 1715"/>
                <a:gd name="T2" fmla="*/ 0 w 60"/>
                <a:gd name="T3" fmla="*/ 42 h 1715"/>
                <a:gd name="T4" fmla="*/ 60 w 60"/>
                <a:gd name="T5" fmla="*/ 0 h 1715"/>
                <a:gd name="T6" fmla="*/ 60 w 60"/>
                <a:gd name="T7" fmla="*/ 1673 h 1715"/>
                <a:gd name="T8" fmla="*/ 0 w 60"/>
                <a:gd name="T9" fmla="*/ 1715 h 1715"/>
                <a:gd name="T10" fmla="*/ 0 60000 65536"/>
                <a:gd name="T11" fmla="*/ 0 60000 65536"/>
                <a:gd name="T12" fmla="*/ 0 60000 65536"/>
                <a:gd name="T13" fmla="*/ 0 60000 65536"/>
                <a:gd name="T14" fmla="*/ 0 60000 65536"/>
                <a:gd name="T15" fmla="*/ 0 w 60"/>
                <a:gd name="T16" fmla="*/ 0 h 1715"/>
                <a:gd name="T17" fmla="*/ 60 w 60"/>
                <a:gd name="T18" fmla="*/ 1715 h 1715"/>
              </a:gdLst>
              <a:ahLst/>
              <a:cxnLst>
                <a:cxn ang="T10">
                  <a:pos x="T0" y="T1"/>
                </a:cxn>
                <a:cxn ang="T11">
                  <a:pos x="T2" y="T3"/>
                </a:cxn>
                <a:cxn ang="T12">
                  <a:pos x="T4" y="T5"/>
                </a:cxn>
                <a:cxn ang="T13">
                  <a:pos x="T6" y="T7"/>
                </a:cxn>
                <a:cxn ang="T14">
                  <a:pos x="T8" y="T9"/>
                </a:cxn>
              </a:cxnLst>
              <a:rect l="T15" t="T16" r="T17" b="T18"/>
              <a:pathLst>
                <a:path w="60" h="1715">
                  <a:moveTo>
                    <a:pt x="0" y="1715"/>
                  </a:moveTo>
                  <a:lnTo>
                    <a:pt x="0" y="42"/>
                  </a:lnTo>
                  <a:lnTo>
                    <a:pt x="60" y="0"/>
                  </a:lnTo>
                  <a:lnTo>
                    <a:pt x="60" y="1673"/>
                  </a:lnTo>
                  <a:lnTo>
                    <a:pt x="0" y="1715"/>
                  </a:lnTo>
                  <a:close/>
                </a:path>
              </a:pathLst>
            </a:custGeom>
            <a:solidFill>
              <a:srgbClr val="1A6666"/>
            </a:solidFill>
            <a:ln w="9525">
              <a:solidFill>
                <a:srgbClr val="FFFFFF"/>
              </a:solidFill>
              <a:round/>
              <a:headEnd/>
              <a:tailEnd/>
            </a:ln>
          </p:spPr>
          <p:txBody>
            <a:bodyPr/>
            <a:lstStyle/>
            <a:p>
              <a:endParaRPr lang="en-US"/>
            </a:p>
          </p:txBody>
        </p:sp>
        <p:sp>
          <p:nvSpPr>
            <p:cNvPr id="137245" name="Rectangle 1060"/>
            <p:cNvSpPr>
              <a:spLocks noChangeArrowheads="1"/>
            </p:cNvSpPr>
            <p:nvPr/>
          </p:nvSpPr>
          <p:spPr bwMode="auto">
            <a:xfrm>
              <a:off x="1374" y="1185"/>
              <a:ext cx="168" cy="1673"/>
            </a:xfrm>
            <a:prstGeom prst="rect">
              <a:avLst/>
            </a:prstGeom>
            <a:solidFill>
              <a:srgbClr val="33CCCC"/>
            </a:solidFill>
            <a:ln w="9525">
              <a:solidFill>
                <a:srgbClr val="FFFFFF"/>
              </a:solidFill>
              <a:miter lim="800000"/>
              <a:headEnd/>
              <a:tailEnd/>
            </a:ln>
          </p:spPr>
          <p:txBody>
            <a:bodyPr/>
            <a:lstStyle/>
            <a:p>
              <a:endParaRPr lang="en-US"/>
            </a:p>
          </p:txBody>
        </p:sp>
        <p:sp>
          <p:nvSpPr>
            <p:cNvPr id="137246" name="Freeform 1061"/>
            <p:cNvSpPr>
              <a:spLocks/>
            </p:cNvSpPr>
            <p:nvPr/>
          </p:nvSpPr>
          <p:spPr bwMode="auto">
            <a:xfrm>
              <a:off x="1374" y="1143"/>
              <a:ext cx="228" cy="42"/>
            </a:xfrm>
            <a:custGeom>
              <a:avLst/>
              <a:gdLst>
                <a:gd name="T0" fmla="*/ 168 w 228"/>
                <a:gd name="T1" fmla="*/ 42 h 42"/>
                <a:gd name="T2" fmla="*/ 228 w 228"/>
                <a:gd name="T3" fmla="*/ 0 h 42"/>
                <a:gd name="T4" fmla="*/ 60 w 228"/>
                <a:gd name="T5" fmla="*/ 0 h 42"/>
                <a:gd name="T6" fmla="*/ 0 w 228"/>
                <a:gd name="T7" fmla="*/ 42 h 42"/>
                <a:gd name="T8" fmla="*/ 168 w 228"/>
                <a:gd name="T9" fmla="*/ 42 h 42"/>
                <a:gd name="T10" fmla="*/ 0 60000 65536"/>
                <a:gd name="T11" fmla="*/ 0 60000 65536"/>
                <a:gd name="T12" fmla="*/ 0 60000 65536"/>
                <a:gd name="T13" fmla="*/ 0 60000 65536"/>
                <a:gd name="T14" fmla="*/ 0 60000 65536"/>
                <a:gd name="T15" fmla="*/ 0 w 228"/>
                <a:gd name="T16" fmla="*/ 0 h 42"/>
                <a:gd name="T17" fmla="*/ 228 w 228"/>
                <a:gd name="T18" fmla="*/ 42 h 42"/>
              </a:gdLst>
              <a:ahLst/>
              <a:cxnLst>
                <a:cxn ang="T10">
                  <a:pos x="T0" y="T1"/>
                </a:cxn>
                <a:cxn ang="T11">
                  <a:pos x="T2" y="T3"/>
                </a:cxn>
                <a:cxn ang="T12">
                  <a:pos x="T4" y="T5"/>
                </a:cxn>
                <a:cxn ang="T13">
                  <a:pos x="T6" y="T7"/>
                </a:cxn>
                <a:cxn ang="T14">
                  <a:pos x="T8" y="T9"/>
                </a:cxn>
              </a:cxnLst>
              <a:rect l="T15" t="T16" r="T17" b="T18"/>
              <a:pathLst>
                <a:path w="228" h="42">
                  <a:moveTo>
                    <a:pt x="168" y="42"/>
                  </a:moveTo>
                  <a:lnTo>
                    <a:pt x="228" y="0"/>
                  </a:lnTo>
                  <a:lnTo>
                    <a:pt x="60" y="0"/>
                  </a:lnTo>
                  <a:lnTo>
                    <a:pt x="0" y="42"/>
                  </a:lnTo>
                  <a:lnTo>
                    <a:pt x="168" y="42"/>
                  </a:lnTo>
                  <a:close/>
                </a:path>
              </a:pathLst>
            </a:custGeom>
            <a:solidFill>
              <a:srgbClr val="269999"/>
            </a:solidFill>
            <a:ln w="9525">
              <a:solidFill>
                <a:srgbClr val="FFFFFF"/>
              </a:solidFill>
              <a:round/>
              <a:headEnd/>
              <a:tailEnd/>
            </a:ln>
          </p:spPr>
          <p:txBody>
            <a:bodyPr/>
            <a:lstStyle/>
            <a:p>
              <a:endParaRPr lang="en-US"/>
            </a:p>
          </p:txBody>
        </p:sp>
        <p:sp>
          <p:nvSpPr>
            <p:cNvPr id="137247" name="Freeform 1062"/>
            <p:cNvSpPr>
              <a:spLocks/>
            </p:cNvSpPr>
            <p:nvPr/>
          </p:nvSpPr>
          <p:spPr bwMode="auto">
            <a:xfrm>
              <a:off x="1974" y="2294"/>
              <a:ext cx="54" cy="564"/>
            </a:xfrm>
            <a:custGeom>
              <a:avLst/>
              <a:gdLst>
                <a:gd name="T0" fmla="*/ 0 w 54"/>
                <a:gd name="T1" fmla="*/ 564 h 564"/>
                <a:gd name="T2" fmla="*/ 0 w 54"/>
                <a:gd name="T3" fmla="*/ 48 h 564"/>
                <a:gd name="T4" fmla="*/ 54 w 54"/>
                <a:gd name="T5" fmla="*/ 0 h 564"/>
                <a:gd name="T6" fmla="*/ 54 w 54"/>
                <a:gd name="T7" fmla="*/ 522 h 564"/>
                <a:gd name="T8" fmla="*/ 0 w 54"/>
                <a:gd name="T9" fmla="*/ 564 h 564"/>
                <a:gd name="T10" fmla="*/ 0 60000 65536"/>
                <a:gd name="T11" fmla="*/ 0 60000 65536"/>
                <a:gd name="T12" fmla="*/ 0 60000 65536"/>
                <a:gd name="T13" fmla="*/ 0 60000 65536"/>
                <a:gd name="T14" fmla="*/ 0 60000 65536"/>
                <a:gd name="T15" fmla="*/ 0 w 54"/>
                <a:gd name="T16" fmla="*/ 0 h 564"/>
                <a:gd name="T17" fmla="*/ 54 w 54"/>
                <a:gd name="T18" fmla="*/ 564 h 564"/>
              </a:gdLst>
              <a:ahLst/>
              <a:cxnLst>
                <a:cxn ang="T10">
                  <a:pos x="T0" y="T1"/>
                </a:cxn>
                <a:cxn ang="T11">
                  <a:pos x="T2" y="T3"/>
                </a:cxn>
                <a:cxn ang="T12">
                  <a:pos x="T4" y="T5"/>
                </a:cxn>
                <a:cxn ang="T13">
                  <a:pos x="T6" y="T7"/>
                </a:cxn>
                <a:cxn ang="T14">
                  <a:pos x="T8" y="T9"/>
                </a:cxn>
              </a:cxnLst>
              <a:rect l="T15" t="T16" r="T17" b="T18"/>
              <a:pathLst>
                <a:path w="54" h="564">
                  <a:moveTo>
                    <a:pt x="0" y="564"/>
                  </a:moveTo>
                  <a:lnTo>
                    <a:pt x="0" y="48"/>
                  </a:lnTo>
                  <a:lnTo>
                    <a:pt x="54" y="0"/>
                  </a:lnTo>
                  <a:lnTo>
                    <a:pt x="54" y="522"/>
                  </a:lnTo>
                  <a:lnTo>
                    <a:pt x="0" y="564"/>
                  </a:lnTo>
                  <a:close/>
                </a:path>
              </a:pathLst>
            </a:custGeom>
            <a:solidFill>
              <a:srgbClr val="1A6666"/>
            </a:solidFill>
            <a:ln w="9525">
              <a:solidFill>
                <a:srgbClr val="FFFFFF"/>
              </a:solidFill>
              <a:round/>
              <a:headEnd/>
              <a:tailEnd/>
            </a:ln>
          </p:spPr>
          <p:txBody>
            <a:bodyPr/>
            <a:lstStyle/>
            <a:p>
              <a:endParaRPr lang="en-US"/>
            </a:p>
          </p:txBody>
        </p:sp>
        <p:sp>
          <p:nvSpPr>
            <p:cNvPr id="137248" name="Rectangle 1063"/>
            <p:cNvSpPr>
              <a:spLocks noChangeArrowheads="1"/>
            </p:cNvSpPr>
            <p:nvPr/>
          </p:nvSpPr>
          <p:spPr bwMode="auto">
            <a:xfrm>
              <a:off x="1800" y="2342"/>
              <a:ext cx="174" cy="516"/>
            </a:xfrm>
            <a:prstGeom prst="rect">
              <a:avLst/>
            </a:prstGeom>
            <a:solidFill>
              <a:srgbClr val="33CCCC"/>
            </a:solidFill>
            <a:ln w="9525">
              <a:solidFill>
                <a:srgbClr val="FFFFFF"/>
              </a:solidFill>
              <a:miter lim="800000"/>
              <a:headEnd/>
              <a:tailEnd/>
            </a:ln>
          </p:spPr>
          <p:txBody>
            <a:bodyPr/>
            <a:lstStyle/>
            <a:p>
              <a:endParaRPr lang="en-US"/>
            </a:p>
          </p:txBody>
        </p:sp>
        <p:sp>
          <p:nvSpPr>
            <p:cNvPr id="137249" name="Freeform 1064"/>
            <p:cNvSpPr>
              <a:spLocks/>
            </p:cNvSpPr>
            <p:nvPr/>
          </p:nvSpPr>
          <p:spPr bwMode="auto">
            <a:xfrm>
              <a:off x="1800" y="2294"/>
              <a:ext cx="228" cy="48"/>
            </a:xfrm>
            <a:custGeom>
              <a:avLst/>
              <a:gdLst>
                <a:gd name="T0" fmla="*/ 174 w 228"/>
                <a:gd name="T1" fmla="*/ 48 h 48"/>
                <a:gd name="T2" fmla="*/ 228 w 228"/>
                <a:gd name="T3" fmla="*/ 0 h 48"/>
                <a:gd name="T4" fmla="*/ 60 w 228"/>
                <a:gd name="T5" fmla="*/ 0 h 48"/>
                <a:gd name="T6" fmla="*/ 0 w 228"/>
                <a:gd name="T7" fmla="*/ 48 h 48"/>
                <a:gd name="T8" fmla="*/ 174 w 228"/>
                <a:gd name="T9" fmla="*/ 48 h 48"/>
                <a:gd name="T10" fmla="*/ 0 60000 65536"/>
                <a:gd name="T11" fmla="*/ 0 60000 65536"/>
                <a:gd name="T12" fmla="*/ 0 60000 65536"/>
                <a:gd name="T13" fmla="*/ 0 60000 65536"/>
                <a:gd name="T14" fmla="*/ 0 60000 65536"/>
                <a:gd name="T15" fmla="*/ 0 w 228"/>
                <a:gd name="T16" fmla="*/ 0 h 48"/>
                <a:gd name="T17" fmla="*/ 228 w 228"/>
                <a:gd name="T18" fmla="*/ 48 h 48"/>
              </a:gdLst>
              <a:ahLst/>
              <a:cxnLst>
                <a:cxn ang="T10">
                  <a:pos x="T0" y="T1"/>
                </a:cxn>
                <a:cxn ang="T11">
                  <a:pos x="T2" y="T3"/>
                </a:cxn>
                <a:cxn ang="T12">
                  <a:pos x="T4" y="T5"/>
                </a:cxn>
                <a:cxn ang="T13">
                  <a:pos x="T6" y="T7"/>
                </a:cxn>
                <a:cxn ang="T14">
                  <a:pos x="T8" y="T9"/>
                </a:cxn>
              </a:cxnLst>
              <a:rect l="T15" t="T16" r="T17" b="T18"/>
              <a:pathLst>
                <a:path w="228" h="48">
                  <a:moveTo>
                    <a:pt x="174" y="48"/>
                  </a:moveTo>
                  <a:lnTo>
                    <a:pt x="228" y="0"/>
                  </a:lnTo>
                  <a:lnTo>
                    <a:pt x="60" y="0"/>
                  </a:lnTo>
                  <a:lnTo>
                    <a:pt x="0" y="48"/>
                  </a:lnTo>
                  <a:lnTo>
                    <a:pt x="174" y="48"/>
                  </a:lnTo>
                  <a:close/>
                </a:path>
              </a:pathLst>
            </a:custGeom>
            <a:solidFill>
              <a:srgbClr val="269999"/>
            </a:solidFill>
            <a:ln w="9525">
              <a:solidFill>
                <a:srgbClr val="FFFFFF"/>
              </a:solidFill>
              <a:round/>
              <a:headEnd/>
              <a:tailEnd/>
            </a:ln>
          </p:spPr>
          <p:txBody>
            <a:bodyPr/>
            <a:lstStyle/>
            <a:p>
              <a:endParaRPr lang="en-US"/>
            </a:p>
          </p:txBody>
        </p:sp>
        <p:sp>
          <p:nvSpPr>
            <p:cNvPr id="137250" name="Freeform 1065"/>
            <p:cNvSpPr>
              <a:spLocks/>
            </p:cNvSpPr>
            <p:nvPr/>
          </p:nvSpPr>
          <p:spPr bwMode="auto">
            <a:xfrm>
              <a:off x="2400" y="2504"/>
              <a:ext cx="54" cy="354"/>
            </a:xfrm>
            <a:custGeom>
              <a:avLst/>
              <a:gdLst>
                <a:gd name="T0" fmla="*/ 0 w 54"/>
                <a:gd name="T1" fmla="*/ 354 h 354"/>
                <a:gd name="T2" fmla="*/ 0 w 54"/>
                <a:gd name="T3" fmla="*/ 48 h 354"/>
                <a:gd name="T4" fmla="*/ 54 w 54"/>
                <a:gd name="T5" fmla="*/ 0 h 354"/>
                <a:gd name="T6" fmla="*/ 54 w 54"/>
                <a:gd name="T7" fmla="*/ 312 h 354"/>
                <a:gd name="T8" fmla="*/ 0 w 54"/>
                <a:gd name="T9" fmla="*/ 354 h 354"/>
                <a:gd name="T10" fmla="*/ 0 60000 65536"/>
                <a:gd name="T11" fmla="*/ 0 60000 65536"/>
                <a:gd name="T12" fmla="*/ 0 60000 65536"/>
                <a:gd name="T13" fmla="*/ 0 60000 65536"/>
                <a:gd name="T14" fmla="*/ 0 60000 65536"/>
                <a:gd name="T15" fmla="*/ 0 w 54"/>
                <a:gd name="T16" fmla="*/ 0 h 354"/>
                <a:gd name="T17" fmla="*/ 54 w 54"/>
                <a:gd name="T18" fmla="*/ 354 h 354"/>
              </a:gdLst>
              <a:ahLst/>
              <a:cxnLst>
                <a:cxn ang="T10">
                  <a:pos x="T0" y="T1"/>
                </a:cxn>
                <a:cxn ang="T11">
                  <a:pos x="T2" y="T3"/>
                </a:cxn>
                <a:cxn ang="T12">
                  <a:pos x="T4" y="T5"/>
                </a:cxn>
                <a:cxn ang="T13">
                  <a:pos x="T6" y="T7"/>
                </a:cxn>
                <a:cxn ang="T14">
                  <a:pos x="T8" y="T9"/>
                </a:cxn>
              </a:cxnLst>
              <a:rect l="T15" t="T16" r="T17" b="T18"/>
              <a:pathLst>
                <a:path w="54" h="354">
                  <a:moveTo>
                    <a:pt x="0" y="354"/>
                  </a:moveTo>
                  <a:lnTo>
                    <a:pt x="0" y="48"/>
                  </a:lnTo>
                  <a:lnTo>
                    <a:pt x="54" y="0"/>
                  </a:lnTo>
                  <a:lnTo>
                    <a:pt x="54" y="312"/>
                  </a:lnTo>
                  <a:lnTo>
                    <a:pt x="0" y="354"/>
                  </a:lnTo>
                  <a:close/>
                </a:path>
              </a:pathLst>
            </a:custGeom>
            <a:solidFill>
              <a:srgbClr val="1A6666"/>
            </a:solidFill>
            <a:ln w="9525">
              <a:solidFill>
                <a:srgbClr val="FFFFFF"/>
              </a:solidFill>
              <a:round/>
              <a:headEnd/>
              <a:tailEnd/>
            </a:ln>
          </p:spPr>
          <p:txBody>
            <a:bodyPr/>
            <a:lstStyle/>
            <a:p>
              <a:endParaRPr lang="en-US"/>
            </a:p>
          </p:txBody>
        </p:sp>
        <p:sp>
          <p:nvSpPr>
            <p:cNvPr id="137251" name="Rectangle 1066"/>
            <p:cNvSpPr>
              <a:spLocks noChangeArrowheads="1"/>
            </p:cNvSpPr>
            <p:nvPr/>
          </p:nvSpPr>
          <p:spPr bwMode="auto">
            <a:xfrm>
              <a:off x="2226" y="2552"/>
              <a:ext cx="174" cy="306"/>
            </a:xfrm>
            <a:prstGeom prst="rect">
              <a:avLst/>
            </a:prstGeom>
            <a:solidFill>
              <a:srgbClr val="33CCCC"/>
            </a:solidFill>
            <a:ln w="9525">
              <a:solidFill>
                <a:srgbClr val="FFFFFF"/>
              </a:solidFill>
              <a:miter lim="800000"/>
              <a:headEnd/>
              <a:tailEnd/>
            </a:ln>
          </p:spPr>
          <p:txBody>
            <a:bodyPr/>
            <a:lstStyle/>
            <a:p>
              <a:endParaRPr lang="en-US"/>
            </a:p>
          </p:txBody>
        </p:sp>
        <p:sp>
          <p:nvSpPr>
            <p:cNvPr id="137252" name="Freeform 1067"/>
            <p:cNvSpPr>
              <a:spLocks/>
            </p:cNvSpPr>
            <p:nvPr/>
          </p:nvSpPr>
          <p:spPr bwMode="auto">
            <a:xfrm>
              <a:off x="2226" y="2504"/>
              <a:ext cx="228" cy="48"/>
            </a:xfrm>
            <a:custGeom>
              <a:avLst/>
              <a:gdLst>
                <a:gd name="T0" fmla="*/ 174 w 228"/>
                <a:gd name="T1" fmla="*/ 48 h 48"/>
                <a:gd name="T2" fmla="*/ 228 w 228"/>
                <a:gd name="T3" fmla="*/ 0 h 48"/>
                <a:gd name="T4" fmla="*/ 60 w 228"/>
                <a:gd name="T5" fmla="*/ 0 h 48"/>
                <a:gd name="T6" fmla="*/ 0 w 228"/>
                <a:gd name="T7" fmla="*/ 48 h 48"/>
                <a:gd name="T8" fmla="*/ 174 w 228"/>
                <a:gd name="T9" fmla="*/ 48 h 48"/>
                <a:gd name="T10" fmla="*/ 0 60000 65536"/>
                <a:gd name="T11" fmla="*/ 0 60000 65536"/>
                <a:gd name="T12" fmla="*/ 0 60000 65536"/>
                <a:gd name="T13" fmla="*/ 0 60000 65536"/>
                <a:gd name="T14" fmla="*/ 0 60000 65536"/>
                <a:gd name="T15" fmla="*/ 0 w 228"/>
                <a:gd name="T16" fmla="*/ 0 h 48"/>
                <a:gd name="T17" fmla="*/ 228 w 228"/>
                <a:gd name="T18" fmla="*/ 48 h 48"/>
              </a:gdLst>
              <a:ahLst/>
              <a:cxnLst>
                <a:cxn ang="T10">
                  <a:pos x="T0" y="T1"/>
                </a:cxn>
                <a:cxn ang="T11">
                  <a:pos x="T2" y="T3"/>
                </a:cxn>
                <a:cxn ang="T12">
                  <a:pos x="T4" y="T5"/>
                </a:cxn>
                <a:cxn ang="T13">
                  <a:pos x="T6" y="T7"/>
                </a:cxn>
                <a:cxn ang="T14">
                  <a:pos x="T8" y="T9"/>
                </a:cxn>
              </a:cxnLst>
              <a:rect l="T15" t="T16" r="T17" b="T18"/>
              <a:pathLst>
                <a:path w="228" h="48">
                  <a:moveTo>
                    <a:pt x="174" y="48"/>
                  </a:moveTo>
                  <a:lnTo>
                    <a:pt x="228" y="0"/>
                  </a:lnTo>
                  <a:lnTo>
                    <a:pt x="60" y="0"/>
                  </a:lnTo>
                  <a:lnTo>
                    <a:pt x="0" y="48"/>
                  </a:lnTo>
                  <a:lnTo>
                    <a:pt x="174" y="48"/>
                  </a:lnTo>
                  <a:close/>
                </a:path>
              </a:pathLst>
            </a:custGeom>
            <a:solidFill>
              <a:srgbClr val="269999"/>
            </a:solidFill>
            <a:ln w="9525">
              <a:solidFill>
                <a:srgbClr val="FFFFFF"/>
              </a:solidFill>
              <a:round/>
              <a:headEnd/>
              <a:tailEnd/>
            </a:ln>
          </p:spPr>
          <p:txBody>
            <a:bodyPr/>
            <a:lstStyle/>
            <a:p>
              <a:endParaRPr lang="en-US"/>
            </a:p>
          </p:txBody>
        </p:sp>
        <p:sp>
          <p:nvSpPr>
            <p:cNvPr id="137253" name="Freeform 1068"/>
            <p:cNvSpPr>
              <a:spLocks/>
            </p:cNvSpPr>
            <p:nvPr/>
          </p:nvSpPr>
          <p:spPr bwMode="auto">
            <a:xfrm>
              <a:off x="2825" y="2588"/>
              <a:ext cx="60" cy="270"/>
            </a:xfrm>
            <a:custGeom>
              <a:avLst/>
              <a:gdLst>
                <a:gd name="T0" fmla="*/ 0 w 60"/>
                <a:gd name="T1" fmla="*/ 270 h 270"/>
                <a:gd name="T2" fmla="*/ 0 w 60"/>
                <a:gd name="T3" fmla="*/ 42 h 270"/>
                <a:gd name="T4" fmla="*/ 60 w 60"/>
                <a:gd name="T5" fmla="*/ 0 h 270"/>
                <a:gd name="T6" fmla="*/ 60 w 60"/>
                <a:gd name="T7" fmla="*/ 228 h 270"/>
                <a:gd name="T8" fmla="*/ 0 w 60"/>
                <a:gd name="T9" fmla="*/ 270 h 270"/>
                <a:gd name="T10" fmla="*/ 0 60000 65536"/>
                <a:gd name="T11" fmla="*/ 0 60000 65536"/>
                <a:gd name="T12" fmla="*/ 0 60000 65536"/>
                <a:gd name="T13" fmla="*/ 0 60000 65536"/>
                <a:gd name="T14" fmla="*/ 0 60000 65536"/>
                <a:gd name="T15" fmla="*/ 0 w 60"/>
                <a:gd name="T16" fmla="*/ 0 h 270"/>
                <a:gd name="T17" fmla="*/ 60 w 60"/>
                <a:gd name="T18" fmla="*/ 270 h 270"/>
              </a:gdLst>
              <a:ahLst/>
              <a:cxnLst>
                <a:cxn ang="T10">
                  <a:pos x="T0" y="T1"/>
                </a:cxn>
                <a:cxn ang="T11">
                  <a:pos x="T2" y="T3"/>
                </a:cxn>
                <a:cxn ang="T12">
                  <a:pos x="T4" y="T5"/>
                </a:cxn>
                <a:cxn ang="T13">
                  <a:pos x="T6" y="T7"/>
                </a:cxn>
                <a:cxn ang="T14">
                  <a:pos x="T8" y="T9"/>
                </a:cxn>
              </a:cxnLst>
              <a:rect l="T15" t="T16" r="T17" b="T18"/>
              <a:pathLst>
                <a:path w="60" h="270">
                  <a:moveTo>
                    <a:pt x="0" y="270"/>
                  </a:moveTo>
                  <a:lnTo>
                    <a:pt x="0" y="42"/>
                  </a:lnTo>
                  <a:lnTo>
                    <a:pt x="60" y="0"/>
                  </a:lnTo>
                  <a:lnTo>
                    <a:pt x="60" y="228"/>
                  </a:lnTo>
                  <a:lnTo>
                    <a:pt x="0" y="270"/>
                  </a:lnTo>
                  <a:close/>
                </a:path>
              </a:pathLst>
            </a:custGeom>
            <a:solidFill>
              <a:srgbClr val="1A6666"/>
            </a:solidFill>
            <a:ln w="9525">
              <a:solidFill>
                <a:srgbClr val="FFFFFF"/>
              </a:solidFill>
              <a:round/>
              <a:headEnd/>
              <a:tailEnd/>
            </a:ln>
          </p:spPr>
          <p:txBody>
            <a:bodyPr/>
            <a:lstStyle/>
            <a:p>
              <a:endParaRPr lang="en-US"/>
            </a:p>
          </p:txBody>
        </p:sp>
        <p:sp>
          <p:nvSpPr>
            <p:cNvPr id="137254" name="Rectangle 1069"/>
            <p:cNvSpPr>
              <a:spLocks noChangeArrowheads="1"/>
            </p:cNvSpPr>
            <p:nvPr/>
          </p:nvSpPr>
          <p:spPr bwMode="auto">
            <a:xfrm>
              <a:off x="2652" y="2630"/>
              <a:ext cx="173" cy="228"/>
            </a:xfrm>
            <a:prstGeom prst="rect">
              <a:avLst/>
            </a:prstGeom>
            <a:solidFill>
              <a:srgbClr val="33CCCC"/>
            </a:solidFill>
            <a:ln w="9525">
              <a:solidFill>
                <a:srgbClr val="FFFFFF"/>
              </a:solidFill>
              <a:miter lim="800000"/>
              <a:headEnd/>
              <a:tailEnd/>
            </a:ln>
          </p:spPr>
          <p:txBody>
            <a:bodyPr/>
            <a:lstStyle/>
            <a:p>
              <a:endParaRPr lang="en-US"/>
            </a:p>
          </p:txBody>
        </p:sp>
        <p:sp>
          <p:nvSpPr>
            <p:cNvPr id="137255" name="Freeform 1070"/>
            <p:cNvSpPr>
              <a:spLocks/>
            </p:cNvSpPr>
            <p:nvPr/>
          </p:nvSpPr>
          <p:spPr bwMode="auto">
            <a:xfrm>
              <a:off x="2652" y="2588"/>
              <a:ext cx="233" cy="42"/>
            </a:xfrm>
            <a:custGeom>
              <a:avLst/>
              <a:gdLst>
                <a:gd name="T0" fmla="*/ 173 w 233"/>
                <a:gd name="T1" fmla="*/ 42 h 42"/>
                <a:gd name="T2" fmla="*/ 233 w 233"/>
                <a:gd name="T3" fmla="*/ 0 h 42"/>
                <a:gd name="T4" fmla="*/ 60 w 233"/>
                <a:gd name="T5" fmla="*/ 0 h 42"/>
                <a:gd name="T6" fmla="*/ 0 w 233"/>
                <a:gd name="T7" fmla="*/ 42 h 42"/>
                <a:gd name="T8" fmla="*/ 173 w 233"/>
                <a:gd name="T9" fmla="*/ 42 h 42"/>
                <a:gd name="T10" fmla="*/ 0 60000 65536"/>
                <a:gd name="T11" fmla="*/ 0 60000 65536"/>
                <a:gd name="T12" fmla="*/ 0 60000 65536"/>
                <a:gd name="T13" fmla="*/ 0 60000 65536"/>
                <a:gd name="T14" fmla="*/ 0 60000 65536"/>
                <a:gd name="T15" fmla="*/ 0 w 233"/>
                <a:gd name="T16" fmla="*/ 0 h 42"/>
                <a:gd name="T17" fmla="*/ 233 w 233"/>
                <a:gd name="T18" fmla="*/ 42 h 42"/>
              </a:gdLst>
              <a:ahLst/>
              <a:cxnLst>
                <a:cxn ang="T10">
                  <a:pos x="T0" y="T1"/>
                </a:cxn>
                <a:cxn ang="T11">
                  <a:pos x="T2" y="T3"/>
                </a:cxn>
                <a:cxn ang="T12">
                  <a:pos x="T4" y="T5"/>
                </a:cxn>
                <a:cxn ang="T13">
                  <a:pos x="T6" y="T7"/>
                </a:cxn>
                <a:cxn ang="T14">
                  <a:pos x="T8" y="T9"/>
                </a:cxn>
              </a:cxnLst>
              <a:rect l="T15" t="T16" r="T17" b="T18"/>
              <a:pathLst>
                <a:path w="233" h="42">
                  <a:moveTo>
                    <a:pt x="173" y="42"/>
                  </a:moveTo>
                  <a:lnTo>
                    <a:pt x="233" y="0"/>
                  </a:lnTo>
                  <a:lnTo>
                    <a:pt x="60" y="0"/>
                  </a:lnTo>
                  <a:lnTo>
                    <a:pt x="0" y="42"/>
                  </a:lnTo>
                  <a:lnTo>
                    <a:pt x="173" y="42"/>
                  </a:lnTo>
                  <a:close/>
                </a:path>
              </a:pathLst>
            </a:custGeom>
            <a:solidFill>
              <a:srgbClr val="269999"/>
            </a:solidFill>
            <a:ln w="9525">
              <a:solidFill>
                <a:srgbClr val="FFFFFF"/>
              </a:solidFill>
              <a:round/>
              <a:headEnd/>
              <a:tailEnd/>
            </a:ln>
          </p:spPr>
          <p:txBody>
            <a:bodyPr/>
            <a:lstStyle/>
            <a:p>
              <a:endParaRPr lang="en-US"/>
            </a:p>
          </p:txBody>
        </p:sp>
        <p:sp>
          <p:nvSpPr>
            <p:cNvPr id="137256" name="Freeform 1071"/>
            <p:cNvSpPr>
              <a:spLocks/>
            </p:cNvSpPr>
            <p:nvPr/>
          </p:nvSpPr>
          <p:spPr bwMode="auto">
            <a:xfrm>
              <a:off x="3251" y="2642"/>
              <a:ext cx="60" cy="216"/>
            </a:xfrm>
            <a:custGeom>
              <a:avLst/>
              <a:gdLst>
                <a:gd name="T0" fmla="*/ 0 w 60"/>
                <a:gd name="T1" fmla="*/ 216 h 216"/>
                <a:gd name="T2" fmla="*/ 0 w 60"/>
                <a:gd name="T3" fmla="*/ 42 h 216"/>
                <a:gd name="T4" fmla="*/ 60 w 60"/>
                <a:gd name="T5" fmla="*/ 0 h 216"/>
                <a:gd name="T6" fmla="*/ 60 w 60"/>
                <a:gd name="T7" fmla="*/ 174 h 216"/>
                <a:gd name="T8" fmla="*/ 0 w 60"/>
                <a:gd name="T9" fmla="*/ 216 h 216"/>
                <a:gd name="T10" fmla="*/ 0 60000 65536"/>
                <a:gd name="T11" fmla="*/ 0 60000 65536"/>
                <a:gd name="T12" fmla="*/ 0 60000 65536"/>
                <a:gd name="T13" fmla="*/ 0 60000 65536"/>
                <a:gd name="T14" fmla="*/ 0 60000 65536"/>
                <a:gd name="T15" fmla="*/ 0 w 60"/>
                <a:gd name="T16" fmla="*/ 0 h 216"/>
                <a:gd name="T17" fmla="*/ 60 w 60"/>
                <a:gd name="T18" fmla="*/ 216 h 216"/>
              </a:gdLst>
              <a:ahLst/>
              <a:cxnLst>
                <a:cxn ang="T10">
                  <a:pos x="T0" y="T1"/>
                </a:cxn>
                <a:cxn ang="T11">
                  <a:pos x="T2" y="T3"/>
                </a:cxn>
                <a:cxn ang="T12">
                  <a:pos x="T4" y="T5"/>
                </a:cxn>
                <a:cxn ang="T13">
                  <a:pos x="T6" y="T7"/>
                </a:cxn>
                <a:cxn ang="T14">
                  <a:pos x="T8" y="T9"/>
                </a:cxn>
              </a:cxnLst>
              <a:rect l="T15" t="T16" r="T17" b="T18"/>
              <a:pathLst>
                <a:path w="60" h="216">
                  <a:moveTo>
                    <a:pt x="0" y="216"/>
                  </a:moveTo>
                  <a:lnTo>
                    <a:pt x="0" y="42"/>
                  </a:lnTo>
                  <a:lnTo>
                    <a:pt x="60" y="0"/>
                  </a:lnTo>
                  <a:lnTo>
                    <a:pt x="60" y="174"/>
                  </a:lnTo>
                  <a:lnTo>
                    <a:pt x="0" y="216"/>
                  </a:lnTo>
                  <a:close/>
                </a:path>
              </a:pathLst>
            </a:custGeom>
            <a:solidFill>
              <a:srgbClr val="1A6666"/>
            </a:solidFill>
            <a:ln w="9525">
              <a:solidFill>
                <a:srgbClr val="FFFFFF"/>
              </a:solidFill>
              <a:round/>
              <a:headEnd/>
              <a:tailEnd/>
            </a:ln>
          </p:spPr>
          <p:txBody>
            <a:bodyPr/>
            <a:lstStyle/>
            <a:p>
              <a:endParaRPr lang="en-US"/>
            </a:p>
          </p:txBody>
        </p:sp>
        <p:sp>
          <p:nvSpPr>
            <p:cNvPr id="137257" name="Rectangle 1072"/>
            <p:cNvSpPr>
              <a:spLocks noChangeArrowheads="1"/>
            </p:cNvSpPr>
            <p:nvPr/>
          </p:nvSpPr>
          <p:spPr bwMode="auto">
            <a:xfrm>
              <a:off x="3077" y="2684"/>
              <a:ext cx="174" cy="174"/>
            </a:xfrm>
            <a:prstGeom prst="rect">
              <a:avLst/>
            </a:prstGeom>
            <a:solidFill>
              <a:srgbClr val="33CCCC"/>
            </a:solidFill>
            <a:ln w="9525">
              <a:solidFill>
                <a:srgbClr val="FFFFFF"/>
              </a:solidFill>
              <a:miter lim="800000"/>
              <a:headEnd/>
              <a:tailEnd/>
            </a:ln>
          </p:spPr>
          <p:txBody>
            <a:bodyPr/>
            <a:lstStyle/>
            <a:p>
              <a:endParaRPr lang="en-US"/>
            </a:p>
          </p:txBody>
        </p:sp>
        <p:sp>
          <p:nvSpPr>
            <p:cNvPr id="137258" name="Freeform 1073"/>
            <p:cNvSpPr>
              <a:spLocks/>
            </p:cNvSpPr>
            <p:nvPr/>
          </p:nvSpPr>
          <p:spPr bwMode="auto">
            <a:xfrm>
              <a:off x="3077" y="2642"/>
              <a:ext cx="234" cy="42"/>
            </a:xfrm>
            <a:custGeom>
              <a:avLst/>
              <a:gdLst>
                <a:gd name="T0" fmla="*/ 174 w 234"/>
                <a:gd name="T1" fmla="*/ 42 h 42"/>
                <a:gd name="T2" fmla="*/ 234 w 234"/>
                <a:gd name="T3" fmla="*/ 0 h 42"/>
                <a:gd name="T4" fmla="*/ 60 w 234"/>
                <a:gd name="T5" fmla="*/ 0 h 42"/>
                <a:gd name="T6" fmla="*/ 0 w 234"/>
                <a:gd name="T7" fmla="*/ 42 h 42"/>
                <a:gd name="T8" fmla="*/ 174 w 234"/>
                <a:gd name="T9" fmla="*/ 42 h 42"/>
                <a:gd name="T10" fmla="*/ 0 60000 65536"/>
                <a:gd name="T11" fmla="*/ 0 60000 65536"/>
                <a:gd name="T12" fmla="*/ 0 60000 65536"/>
                <a:gd name="T13" fmla="*/ 0 60000 65536"/>
                <a:gd name="T14" fmla="*/ 0 60000 65536"/>
                <a:gd name="T15" fmla="*/ 0 w 234"/>
                <a:gd name="T16" fmla="*/ 0 h 42"/>
                <a:gd name="T17" fmla="*/ 234 w 234"/>
                <a:gd name="T18" fmla="*/ 42 h 42"/>
              </a:gdLst>
              <a:ahLst/>
              <a:cxnLst>
                <a:cxn ang="T10">
                  <a:pos x="T0" y="T1"/>
                </a:cxn>
                <a:cxn ang="T11">
                  <a:pos x="T2" y="T3"/>
                </a:cxn>
                <a:cxn ang="T12">
                  <a:pos x="T4" y="T5"/>
                </a:cxn>
                <a:cxn ang="T13">
                  <a:pos x="T6" y="T7"/>
                </a:cxn>
                <a:cxn ang="T14">
                  <a:pos x="T8" y="T9"/>
                </a:cxn>
              </a:cxnLst>
              <a:rect l="T15" t="T16" r="T17" b="T18"/>
              <a:pathLst>
                <a:path w="234" h="42">
                  <a:moveTo>
                    <a:pt x="174" y="42"/>
                  </a:moveTo>
                  <a:lnTo>
                    <a:pt x="234" y="0"/>
                  </a:lnTo>
                  <a:lnTo>
                    <a:pt x="60" y="0"/>
                  </a:lnTo>
                  <a:lnTo>
                    <a:pt x="0" y="42"/>
                  </a:lnTo>
                  <a:lnTo>
                    <a:pt x="174" y="42"/>
                  </a:lnTo>
                  <a:close/>
                </a:path>
              </a:pathLst>
            </a:custGeom>
            <a:solidFill>
              <a:srgbClr val="269999"/>
            </a:solidFill>
            <a:ln w="9525">
              <a:solidFill>
                <a:srgbClr val="FFFFFF"/>
              </a:solidFill>
              <a:round/>
              <a:headEnd/>
              <a:tailEnd/>
            </a:ln>
          </p:spPr>
          <p:txBody>
            <a:bodyPr/>
            <a:lstStyle/>
            <a:p>
              <a:endParaRPr lang="en-US"/>
            </a:p>
          </p:txBody>
        </p:sp>
        <p:sp>
          <p:nvSpPr>
            <p:cNvPr id="137259" name="Freeform 1074"/>
            <p:cNvSpPr>
              <a:spLocks/>
            </p:cNvSpPr>
            <p:nvPr/>
          </p:nvSpPr>
          <p:spPr bwMode="auto">
            <a:xfrm>
              <a:off x="3677" y="2666"/>
              <a:ext cx="60" cy="192"/>
            </a:xfrm>
            <a:custGeom>
              <a:avLst/>
              <a:gdLst>
                <a:gd name="T0" fmla="*/ 0 w 60"/>
                <a:gd name="T1" fmla="*/ 192 h 192"/>
                <a:gd name="T2" fmla="*/ 0 w 60"/>
                <a:gd name="T3" fmla="*/ 48 h 192"/>
                <a:gd name="T4" fmla="*/ 60 w 60"/>
                <a:gd name="T5" fmla="*/ 0 h 192"/>
                <a:gd name="T6" fmla="*/ 60 w 60"/>
                <a:gd name="T7" fmla="*/ 150 h 192"/>
                <a:gd name="T8" fmla="*/ 0 w 60"/>
                <a:gd name="T9" fmla="*/ 192 h 192"/>
                <a:gd name="T10" fmla="*/ 0 60000 65536"/>
                <a:gd name="T11" fmla="*/ 0 60000 65536"/>
                <a:gd name="T12" fmla="*/ 0 60000 65536"/>
                <a:gd name="T13" fmla="*/ 0 60000 65536"/>
                <a:gd name="T14" fmla="*/ 0 60000 65536"/>
                <a:gd name="T15" fmla="*/ 0 w 60"/>
                <a:gd name="T16" fmla="*/ 0 h 192"/>
                <a:gd name="T17" fmla="*/ 60 w 60"/>
                <a:gd name="T18" fmla="*/ 192 h 192"/>
              </a:gdLst>
              <a:ahLst/>
              <a:cxnLst>
                <a:cxn ang="T10">
                  <a:pos x="T0" y="T1"/>
                </a:cxn>
                <a:cxn ang="T11">
                  <a:pos x="T2" y="T3"/>
                </a:cxn>
                <a:cxn ang="T12">
                  <a:pos x="T4" y="T5"/>
                </a:cxn>
                <a:cxn ang="T13">
                  <a:pos x="T6" y="T7"/>
                </a:cxn>
                <a:cxn ang="T14">
                  <a:pos x="T8" y="T9"/>
                </a:cxn>
              </a:cxnLst>
              <a:rect l="T15" t="T16" r="T17" b="T18"/>
              <a:pathLst>
                <a:path w="60" h="192">
                  <a:moveTo>
                    <a:pt x="0" y="192"/>
                  </a:moveTo>
                  <a:lnTo>
                    <a:pt x="0" y="48"/>
                  </a:lnTo>
                  <a:lnTo>
                    <a:pt x="60" y="0"/>
                  </a:lnTo>
                  <a:lnTo>
                    <a:pt x="60" y="150"/>
                  </a:lnTo>
                  <a:lnTo>
                    <a:pt x="0" y="192"/>
                  </a:lnTo>
                  <a:close/>
                </a:path>
              </a:pathLst>
            </a:custGeom>
            <a:solidFill>
              <a:srgbClr val="1A6666"/>
            </a:solidFill>
            <a:ln w="9525">
              <a:solidFill>
                <a:srgbClr val="FFFFFF"/>
              </a:solidFill>
              <a:round/>
              <a:headEnd/>
              <a:tailEnd/>
            </a:ln>
          </p:spPr>
          <p:txBody>
            <a:bodyPr/>
            <a:lstStyle/>
            <a:p>
              <a:endParaRPr lang="en-US"/>
            </a:p>
          </p:txBody>
        </p:sp>
        <p:sp>
          <p:nvSpPr>
            <p:cNvPr id="137260" name="Rectangle 1075"/>
            <p:cNvSpPr>
              <a:spLocks noChangeArrowheads="1"/>
            </p:cNvSpPr>
            <p:nvPr/>
          </p:nvSpPr>
          <p:spPr bwMode="auto">
            <a:xfrm>
              <a:off x="3509" y="2714"/>
              <a:ext cx="168" cy="144"/>
            </a:xfrm>
            <a:prstGeom prst="rect">
              <a:avLst/>
            </a:prstGeom>
            <a:solidFill>
              <a:srgbClr val="33CCCC"/>
            </a:solidFill>
            <a:ln w="9525">
              <a:solidFill>
                <a:srgbClr val="FFFFFF"/>
              </a:solidFill>
              <a:miter lim="800000"/>
              <a:headEnd/>
              <a:tailEnd/>
            </a:ln>
          </p:spPr>
          <p:txBody>
            <a:bodyPr/>
            <a:lstStyle/>
            <a:p>
              <a:endParaRPr lang="en-US"/>
            </a:p>
          </p:txBody>
        </p:sp>
        <p:sp>
          <p:nvSpPr>
            <p:cNvPr id="137261" name="Freeform 1076"/>
            <p:cNvSpPr>
              <a:spLocks/>
            </p:cNvSpPr>
            <p:nvPr/>
          </p:nvSpPr>
          <p:spPr bwMode="auto">
            <a:xfrm>
              <a:off x="3509" y="2666"/>
              <a:ext cx="228" cy="48"/>
            </a:xfrm>
            <a:custGeom>
              <a:avLst/>
              <a:gdLst>
                <a:gd name="T0" fmla="*/ 168 w 228"/>
                <a:gd name="T1" fmla="*/ 48 h 48"/>
                <a:gd name="T2" fmla="*/ 228 w 228"/>
                <a:gd name="T3" fmla="*/ 0 h 48"/>
                <a:gd name="T4" fmla="*/ 54 w 228"/>
                <a:gd name="T5" fmla="*/ 0 h 48"/>
                <a:gd name="T6" fmla="*/ 0 w 228"/>
                <a:gd name="T7" fmla="*/ 48 h 48"/>
                <a:gd name="T8" fmla="*/ 168 w 228"/>
                <a:gd name="T9" fmla="*/ 48 h 48"/>
                <a:gd name="T10" fmla="*/ 0 60000 65536"/>
                <a:gd name="T11" fmla="*/ 0 60000 65536"/>
                <a:gd name="T12" fmla="*/ 0 60000 65536"/>
                <a:gd name="T13" fmla="*/ 0 60000 65536"/>
                <a:gd name="T14" fmla="*/ 0 60000 65536"/>
                <a:gd name="T15" fmla="*/ 0 w 228"/>
                <a:gd name="T16" fmla="*/ 0 h 48"/>
                <a:gd name="T17" fmla="*/ 228 w 228"/>
                <a:gd name="T18" fmla="*/ 48 h 48"/>
              </a:gdLst>
              <a:ahLst/>
              <a:cxnLst>
                <a:cxn ang="T10">
                  <a:pos x="T0" y="T1"/>
                </a:cxn>
                <a:cxn ang="T11">
                  <a:pos x="T2" y="T3"/>
                </a:cxn>
                <a:cxn ang="T12">
                  <a:pos x="T4" y="T5"/>
                </a:cxn>
                <a:cxn ang="T13">
                  <a:pos x="T6" y="T7"/>
                </a:cxn>
                <a:cxn ang="T14">
                  <a:pos x="T8" y="T9"/>
                </a:cxn>
              </a:cxnLst>
              <a:rect l="T15" t="T16" r="T17" b="T18"/>
              <a:pathLst>
                <a:path w="228" h="48">
                  <a:moveTo>
                    <a:pt x="168" y="48"/>
                  </a:moveTo>
                  <a:lnTo>
                    <a:pt x="228" y="0"/>
                  </a:lnTo>
                  <a:lnTo>
                    <a:pt x="54" y="0"/>
                  </a:lnTo>
                  <a:lnTo>
                    <a:pt x="0" y="48"/>
                  </a:lnTo>
                  <a:lnTo>
                    <a:pt x="168" y="48"/>
                  </a:lnTo>
                  <a:close/>
                </a:path>
              </a:pathLst>
            </a:custGeom>
            <a:solidFill>
              <a:srgbClr val="269999"/>
            </a:solidFill>
            <a:ln w="9525">
              <a:solidFill>
                <a:srgbClr val="FFFFFF"/>
              </a:solidFill>
              <a:round/>
              <a:headEnd/>
              <a:tailEnd/>
            </a:ln>
          </p:spPr>
          <p:txBody>
            <a:bodyPr/>
            <a:lstStyle/>
            <a:p>
              <a:endParaRPr lang="en-US"/>
            </a:p>
          </p:txBody>
        </p:sp>
        <p:sp>
          <p:nvSpPr>
            <p:cNvPr id="137262" name="Freeform 1077"/>
            <p:cNvSpPr>
              <a:spLocks/>
            </p:cNvSpPr>
            <p:nvPr/>
          </p:nvSpPr>
          <p:spPr bwMode="auto">
            <a:xfrm>
              <a:off x="4103" y="2684"/>
              <a:ext cx="60" cy="174"/>
            </a:xfrm>
            <a:custGeom>
              <a:avLst/>
              <a:gdLst>
                <a:gd name="T0" fmla="*/ 0 w 60"/>
                <a:gd name="T1" fmla="*/ 174 h 174"/>
                <a:gd name="T2" fmla="*/ 0 w 60"/>
                <a:gd name="T3" fmla="*/ 42 h 174"/>
                <a:gd name="T4" fmla="*/ 60 w 60"/>
                <a:gd name="T5" fmla="*/ 0 h 174"/>
                <a:gd name="T6" fmla="*/ 60 w 60"/>
                <a:gd name="T7" fmla="*/ 132 h 174"/>
                <a:gd name="T8" fmla="*/ 0 w 60"/>
                <a:gd name="T9" fmla="*/ 174 h 174"/>
                <a:gd name="T10" fmla="*/ 0 60000 65536"/>
                <a:gd name="T11" fmla="*/ 0 60000 65536"/>
                <a:gd name="T12" fmla="*/ 0 60000 65536"/>
                <a:gd name="T13" fmla="*/ 0 60000 65536"/>
                <a:gd name="T14" fmla="*/ 0 60000 65536"/>
                <a:gd name="T15" fmla="*/ 0 w 60"/>
                <a:gd name="T16" fmla="*/ 0 h 174"/>
                <a:gd name="T17" fmla="*/ 60 w 60"/>
                <a:gd name="T18" fmla="*/ 174 h 174"/>
              </a:gdLst>
              <a:ahLst/>
              <a:cxnLst>
                <a:cxn ang="T10">
                  <a:pos x="T0" y="T1"/>
                </a:cxn>
                <a:cxn ang="T11">
                  <a:pos x="T2" y="T3"/>
                </a:cxn>
                <a:cxn ang="T12">
                  <a:pos x="T4" y="T5"/>
                </a:cxn>
                <a:cxn ang="T13">
                  <a:pos x="T6" y="T7"/>
                </a:cxn>
                <a:cxn ang="T14">
                  <a:pos x="T8" y="T9"/>
                </a:cxn>
              </a:cxnLst>
              <a:rect l="T15" t="T16" r="T17" b="T18"/>
              <a:pathLst>
                <a:path w="60" h="174">
                  <a:moveTo>
                    <a:pt x="0" y="174"/>
                  </a:moveTo>
                  <a:lnTo>
                    <a:pt x="0" y="42"/>
                  </a:lnTo>
                  <a:lnTo>
                    <a:pt x="60" y="0"/>
                  </a:lnTo>
                  <a:lnTo>
                    <a:pt x="60" y="132"/>
                  </a:lnTo>
                  <a:lnTo>
                    <a:pt x="0" y="174"/>
                  </a:lnTo>
                  <a:close/>
                </a:path>
              </a:pathLst>
            </a:custGeom>
            <a:solidFill>
              <a:srgbClr val="1A6666"/>
            </a:solidFill>
            <a:ln w="9525">
              <a:solidFill>
                <a:srgbClr val="FFFFFF"/>
              </a:solidFill>
              <a:round/>
              <a:headEnd/>
              <a:tailEnd/>
            </a:ln>
          </p:spPr>
          <p:txBody>
            <a:bodyPr/>
            <a:lstStyle/>
            <a:p>
              <a:endParaRPr lang="en-US"/>
            </a:p>
          </p:txBody>
        </p:sp>
        <p:sp>
          <p:nvSpPr>
            <p:cNvPr id="137263" name="Rectangle 1078"/>
            <p:cNvSpPr>
              <a:spLocks noChangeArrowheads="1"/>
            </p:cNvSpPr>
            <p:nvPr/>
          </p:nvSpPr>
          <p:spPr bwMode="auto">
            <a:xfrm>
              <a:off x="3935" y="2726"/>
              <a:ext cx="168" cy="132"/>
            </a:xfrm>
            <a:prstGeom prst="rect">
              <a:avLst/>
            </a:prstGeom>
            <a:solidFill>
              <a:srgbClr val="33CCCC"/>
            </a:solidFill>
            <a:ln w="9525">
              <a:solidFill>
                <a:srgbClr val="FFFFFF"/>
              </a:solidFill>
              <a:miter lim="800000"/>
              <a:headEnd/>
              <a:tailEnd/>
            </a:ln>
          </p:spPr>
          <p:txBody>
            <a:bodyPr/>
            <a:lstStyle/>
            <a:p>
              <a:endParaRPr lang="en-US"/>
            </a:p>
          </p:txBody>
        </p:sp>
        <p:sp>
          <p:nvSpPr>
            <p:cNvPr id="137264" name="Freeform 1079"/>
            <p:cNvSpPr>
              <a:spLocks/>
            </p:cNvSpPr>
            <p:nvPr/>
          </p:nvSpPr>
          <p:spPr bwMode="auto">
            <a:xfrm>
              <a:off x="3935" y="2684"/>
              <a:ext cx="228" cy="42"/>
            </a:xfrm>
            <a:custGeom>
              <a:avLst/>
              <a:gdLst>
                <a:gd name="T0" fmla="*/ 168 w 228"/>
                <a:gd name="T1" fmla="*/ 42 h 42"/>
                <a:gd name="T2" fmla="*/ 228 w 228"/>
                <a:gd name="T3" fmla="*/ 0 h 42"/>
                <a:gd name="T4" fmla="*/ 54 w 228"/>
                <a:gd name="T5" fmla="*/ 0 h 42"/>
                <a:gd name="T6" fmla="*/ 0 w 228"/>
                <a:gd name="T7" fmla="*/ 42 h 42"/>
                <a:gd name="T8" fmla="*/ 168 w 228"/>
                <a:gd name="T9" fmla="*/ 42 h 42"/>
                <a:gd name="T10" fmla="*/ 0 60000 65536"/>
                <a:gd name="T11" fmla="*/ 0 60000 65536"/>
                <a:gd name="T12" fmla="*/ 0 60000 65536"/>
                <a:gd name="T13" fmla="*/ 0 60000 65536"/>
                <a:gd name="T14" fmla="*/ 0 60000 65536"/>
                <a:gd name="T15" fmla="*/ 0 w 228"/>
                <a:gd name="T16" fmla="*/ 0 h 42"/>
                <a:gd name="T17" fmla="*/ 228 w 228"/>
                <a:gd name="T18" fmla="*/ 42 h 42"/>
              </a:gdLst>
              <a:ahLst/>
              <a:cxnLst>
                <a:cxn ang="T10">
                  <a:pos x="T0" y="T1"/>
                </a:cxn>
                <a:cxn ang="T11">
                  <a:pos x="T2" y="T3"/>
                </a:cxn>
                <a:cxn ang="T12">
                  <a:pos x="T4" y="T5"/>
                </a:cxn>
                <a:cxn ang="T13">
                  <a:pos x="T6" y="T7"/>
                </a:cxn>
                <a:cxn ang="T14">
                  <a:pos x="T8" y="T9"/>
                </a:cxn>
              </a:cxnLst>
              <a:rect l="T15" t="T16" r="T17" b="T18"/>
              <a:pathLst>
                <a:path w="228" h="42">
                  <a:moveTo>
                    <a:pt x="168" y="42"/>
                  </a:moveTo>
                  <a:lnTo>
                    <a:pt x="228" y="0"/>
                  </a:lnTo>
                  <a:lnTo>
                    <a:pt x="54" y="0"/>
                  </a:lnTo>
                  <a:lnTo>
                    <a:pt x="0" y="42"/>
                  </a:lnTo>
                  <a:lnTo>
                    <a:pt x="168" y="42"/>
                  </a:lnTo>
                  <a:close/>
                </a:path>
              </a:pathLst>
            </a:custGeom>
            <a:solidFill>
              <a:srgbClr val="269999"/>
            </a:solidFill>
            <a:ln w="9525">
              <a:solidFill>
                <a:srgbClr val="FFFFFF"/>
              </a:solidFill>
              <a:round/>
              <a:headEnd/>
              <a:tailEnd/>
            </a:ln>
          </p:spPr>
          <p:txBody>
            <a:bodyPr/>
            <a:lstStyle/>
            <a:p>
              <a:endParaRPr lang="en-US"/>
            </a:p>
          </p:txBody>
        </p:sp>
        <p:sp>
          <p:nvSpPr>
            <p:cNvPr id="137265" name="Freeform 1080"/>
            <p:cNvSpPr>
              <a:spLocks/>
            </p:cNvSpPr>
            <p:nvPr/>
          </p:nvSpPr>
          <p:spPr bwMode="auto">
            <a:xfrm>
              <a:off x="4529" y="2702"/>
              <a:ext cx="60" cy="156"/>
            </a:xfrm>
            <a:custGeom>
              <a:avLst/>
              <a:gdLst>
                <a:gd name="T0" fmla="*/ 0 w 60"/>
                <a:gd name="T1" fmla="*/ 156 h 156"/>
                <a:gd name="T2" fmla="*/ 0 w 60"/>
                <a:gd name="T3" fmla="*/ 42 h 156"/>
                <a:gd name="T4" fmla="*/ 60 w 60"/>
                <a:gd name="T5" fmla="*/ 0 h 156"/>
                <a:gd name="T6" fmla="*/ 60 w 60"/>
                <a:gd name="T7" fmla="*/ 114 h 156"/>
                <a:gd name="T8" fmla="*/ 0 w 60"/>
                <a:gd name="T9" fmla="*/ 156 h 156"/>
                <a:gd name="T10" fmla="*/ 0 60000 65536"/>
                <a:gd name="T11" fmla="*/ 0 60000 65536"/>
                <a:gd name="T12" fmla="*/ 0 60000 65536"/>
                <a:gd name="T13" fmla="*/ 0 60000 65536"/>
                <a:gd name="T14" fmla="*/ 0 60000 65536"/>
                <a:gd name="T15" fmla="*/ 0 w 60"/>
                <a:gd name="T16" fmla="*/ 0 h 156"/>
                <a:gd name="T17" fmla="*/ 60 w 60"/>
                <a:gd name="T18" fmla="*/ 156 h 156"/>
              </a:gdLst>
              <a:ahLst/>
              <a:cxnLst>
                <a:cxn ang="T10">
                  <a:pos x="T0" y="T1"/>
                </a:cxn>
                <a:cxn ang="T11">
                  <a:pos x="T2" y="T3"/>
                </a:cxn>
                <a:cxn ang="T12">
                  <a:pos x="T4" y="T5"/>
                </a:cxn>
                <a:cxn ang="T13">
                  <a:pos x="T6" y="T7"/>
                </a:cxn>
                <a:cxn ang="T14">
                  <a:pos x="T8" y="T9"/>
                </a:cxn>
              </a:cxnLst>
              <a:rect l="T15" t="T16" r="T17" b="T18"/>
              <a:pathLst>
                <a:path w="60" h="156">
                  <a:moveTo>
                    <a:pt x="0" y="156"/>
                  </a:moveTo>
                  <a:lnTo>
                    <a:pt x="0" y="42"/>
                  </a:lnTo>
                  <a:lnTo>
                    <a:pt x="60" y="0"/>
                  </a:lnTo>
                  <a:lnTo>
                    <a:pt x="60" y="114"/>
                  </a:lnTo>
                  <a:lnTo>
                    <a:pt x="0" y="156"/>
                  </a:lnTo>
                  <a:close/>
                </a:path>
              </a:pathLst>
            </a:custGeom>
            <a:solidFill>
              <a:srgbClr val="1A6666"/>
            </a:solidFill>
            <a:ln w="9525">
              <a:solidFill>
                <a:srgbClr val="FFFFFF"/>
              </a:solidFill>
              <a:round/>
              <a:headEnd/>
              <a:tailEnd/>
            </a:ln>
          </p:spPr>
          <p:txBody>
            <a:bodyPr/>
            <a:lstStyle/>
            <a:p>
              <a:endParaRPr lang="en-US"/>
            </a:p>
          </p:txBody>
        </p:sp>
        <p:sp>
          <p:nvSpPr>
            <p:cNvPr id="137266" name="Rectangle 1081"/>
            <p:cNvSpPr>
              <a:spLocks noChangeArrowheads="1"/>
            </p:cNvSpPr>
            <p:nvPr/>
          </p:nvSpPr>
          <p:spPr bwMode="auto">
            <a:xfrm>
              <a:off x="4361" y="2744"/>
              <a:ext cx="168" cy="114"/>
            </a:xfrm>
            <a:prstGeom prst="rect">
              <a:avLst/>
            </a:prstGeom>
            <a:solidFill>
              <a:srgbClr val="33CCCC"/>
            </a:solidFill>
            <a:ln w="9525">
              <a:solidFill>
                <a:srgbClr val="FFFFFF"/>
              </a:solidFill>
              <a:miter lim="800000"/>
              <a:headEnd/>
              <a:tailEnd/>
            </a:ln>
          </p:spPr>
          <p:txBody>
            <a:bodyPr/>
            <a:lstStyle/>
            <a:p>
              <a:endParaRPr lang="en-US"/>
            </a:p>
          </p:txBody>
        </p:sp>
        <p:sp>
          <p:nvSpPr>
            <p:cNvPr id="137267" name="Freeform 1082"/>
            <p:cNvSpPr>
              <a:spLocks/>
            </p:cNvSpPr>
            <p:nvPr/>
          </p:nvSpPr>
          <p:spPr bwMode="auto">
            <a:xfrm>
              <a:off x="4361" y="2702"/>
              <a:ext cx="228" cy="42"/>
            </a:xfrm>
            <a:custGeom>
              <a:avLst/>
              <a:gdLst>
                <a:gd name="T0" fmla="*/ 168 w 228"/>
                <a:gd name="T1" fmla="*/ 42 h 42"/>
                <a:gd name="T2" fmla="*/ 228 w 228"/>
                <a:gd name="T3" fmla="*/ 0 h 42"/>
                <a:gd name="T4" fmla="*/ 60 w 228"/>
                <a:gd name="T5" fmla="*/ 0 h 42"/>
                <a:gd name="T6" fmla="*/ 0 w 228"/>
                <a:gd name="T7" fmla="*/ 42 h 42"/>
                <a:gd name="T8" fmla="*/ 168 w 228"/>
                <a:gd name="T9" fmla="*/ 42 h 42"/>
                <a:gd name="T10" fmla="*/ 0 60000 65536"/>
                <a:gd name="T11" fmla="*/ 0 60000 65536"/>
                <a:gd name="T12" fmla="*/ 0 60000 65536"/>
                <a:gd name="T13" fmla="*/ 0 60000 65536"/>
                <a:gd name="T14" fmla="*/ 0 60000 65536"/>
                <a:gd name="T15" fmla="*/ 0 w 228"/>
                <a:gd name="T16" fmla="*/ 0 h 42"/>
                <a:gd name="T17" fmla="*/ 228 w 228"/>
                <a:gd name="T18" fmla="*/ 42 h 42"/>
              </a:gdLst>
              <a:ahLst/>
              <a:cxnLst>
                <a:cxn ang="T10">
                  <a:pos x="T0" y="T1"/>
                </a:cxn>
                <a:cxn ang="T11">
                  <a:pos x="T2" y="T3"/>
                </a:cxn>
                <a:cxn ang="T12">
                  <a:pos x="T4" y="T5"/>
                </a:cxn>
                <a:cxn ang="T13">
                  <a:pos x="T6" y="T7"/>
                </a:cxn>
                <a:cxn ang="T14">
                  <a:pos x="T8" y="T9"/>
                </a:cxn>
              </a:cxnLst>
              <a:rect l="T15" t="T16" r="T17" b="T18"/>
              <a:pathLst>
                <a:path w="228" h="42">
                  <a:moveTo>
                    <a:pt x="168" y="42"/>
                  </a:moveTo>
                  <a:lnTo>
                    <a:pt x="228" y="0"/>
                  </a:lnTo>
                  <a:lnTo>
                    <a:pt x="60" y="0"/>
                  </a:lnTo>
                  <a:lnTo>
                    <a:pt x="0" y="42"/>
                  </a:lnTo>
                  <a:lnTo>
                    <a:pt x="168" y="42"/>
                  </a:lnTo>
                  <a:close/>
                </a:path>
              </a:pathLst>
            </a:custGeom>
            <a:solidFill>
              <a:srgbClr val="269999"/>
            </a:solidFill>
            <a:ln w="9525">
              <a:solidFill>
                <a:srgbClr val="FFFFFF"/>
              </a:solidFill>
              <a:round/>
              <a:headEnd/>
              <a:tailEnd/>
            </a:ln>
          </p:spPr>
          <p:txBody>
            <a:bodyPr/>
            <a:lstStyle/>
            <a:p>
              <a:endParaRPr lang="en-US"/>
            </a:p>
          </p:txBody>
        </p:sp>
        <p:sp>
          <p:nvSpPr>
            <p:cNvPr id="137268" name="Line 1083"/>
            <p:cNvSpPr>
              <a:spLocks noChangeShapeType="1"/>
            </p:cNvSpPr>
            <p:nvPr/>
          </p:nvSpPr>
          <p:spPr bwMode="auto">
            <a:xfrm flipV="1">
              <a:off x="1248" y="1053"/>
              <a:ext cx="1" cy="1805"/>
            </a:xfrm>
            <a:prstGeom prst="line">
              <a:avLst/>
            </a:prstGeom>
            <a:noFill/>
            <a:ln w="9525">
              <a:solidFill>
                <a:srgbClr val="FFFFFF"/>
              </a:solidFill>
              <a:round/>
              <a:headEnd/>
              <a:tailEnd/>
            </a:ln>
          </p:spPr>
          <p:txBody>
            <a:bodyPr/>
            <a:lstStyle/>
            <a:p>
              <a:endParaRPr lang="en-US"/>
            </a:p>
          </p:txBody>
        </p:sp>
        <p:sp>
          <p:nvSpPr>
            <p:cNvPr id="137269" name="Line 1084"/>
            <p:cNvSpPr>
              <a:spLocks noChangeShapeType="1"/>
            </p:cNvSpPr>
            <p:nvPr/>
          </p:nvSpPr>
          <p:spPr bwMode="auto">
            <a:xfrm flipH="1">
              <a:off x="1218" y="2858"/>
              <a:ext cx="30" cy="1"/>
            </a:xfrm>
            <a:prstGeom prst="line">
              <a:avLst/>
            </a:prstGeom>
            <a:noFill/>
            <a:ln w="9525">
              <a:solidFill>
                <a:srgbClr val="FFFFFF"/>
              </a:solidFill>
              <a:round/>
              <a:headEnd/>
              <a:tailEnd/>
            </a:ln>
          </p:spPr>
          <p:txBody>
            <a:bodyPr/>
            <a:lstStyle/>
            <a:p>
              <a:endParaRPr lang="en-US"/>
            </a:p>
          </p:txBody>
        </p:sp>
        <p:sp>
          <p:nvSpPr>
            <p:cNvPr id="137270" name="Line 1085"/>
            <p:cNvSpPr>
              <a:spLocks noChangeShapeType="1"/>
            </p:cNvSpPr>
            <p:nvPr/>
          </p:nvSpPr>
          <p:spPr bwMode="auto">
            <a:xfrm flipH="1">
              <a:off x="1218" y="2678"/>
              <a:ext cx="30" cy="1"/>
            </a:xfrm>
            <a:prstGeom prst="line">
              <a:avLst/>
            </a:prstGeom>
            <a:noFill/>
            <a:ln w="9525">
              <a:solidFill>
                <a:srgbClr val="FFFFFF"/>
              </a:solidFill>
              <a:round/>
              <a:headEnd/>
              <a:tailEnd/>
            </a:ln>
          </p:spPr>
          <p:txBody>
            <a:bodyPr/>
            <a:lstStyle/>
            <a:p>
              <a:endParaRPr lang="en-US"/>
            </a:p>
          </p:txBody>
        </p:sp>
        <p:sp>
          <p:nvSpPr>
            <p:cNvPr id="137271" name="Line 1086"/>
            <p:cNvSpPr>
              <a:spLocks noChangeShapeType="1"/>
            </p:cNvSpPr>
            <p:nvPr/>
          </p:nvSpPr>
          <p:spPr bwMode="auto">
            <a:xfrm flipH="1">
              <a:off x="1218" y="2498"/>
              <a:ext cx="30" cy="1"/>
            </a:xfrm>
            <a:prstGeom prst="line">
              <a:avLst/>
            </a:prstGeom>
            <a:noFill/>
            <a:ln w="9525">
              <a:solidFill>
                <a:srgbClr val="FFFFFF"/>
              </a:solidFill>
              <a:round/>
              <a:headEnd/>
              <a:tailEnd/>
            </a:ln>
          </p:spPr>
          <p:txBody>
            <a:bodyPr/>
            <a:lstStyle/>
            <a:p>
              <a:endParaRPr lang="en-US"/>
            </a:p>
          </p:txBody>
        </p:sp>
        <p:sp>
          <p:nvSpPr>
            <p:cNvPr id="137272" name="Line 1087"/>
            <p:cNvSpPr>
              <a:spLocks noChangeShapeType="1"/>
            </p:cNvSpPr>
            <p:nvPr/>
          </p:nvSpPr>
          <p:spPr bwMode="auto">
            <a:xfrm flipH="1">
              <a:off x="1218" y="2318"/>
              <a:ext cx="30" cy="1"/>
            </a:xfrm>
            <a:prstGeom prst="line">
              <a:avLst/>
            </a:prstGeom>
            <a:noFill/>
            <a:ln w="9525">
              <a:solidFill>
                <a:srgbClr val="FFFFFF"/>
              </a:solidFill>
              <a:round/>
              <a:headEnd/>
              <a:tailEnd/>
            </a:ln>
          </p:spPr>
          <p:txBody>
            <a:bodyPr/>
            <a:lstStyle/>
            <a:p>
              <a:endParaRPr lang="en-US"/>
            </a:p>
          </p:txBody>
        </p:sp>
        <p:sp>
          <p:nvSpPr>
            <p:cNvPr id="137273" name="Line 1088"/>
            <p:cNvSpPr>
              <a:spLocks noChangeShapeType="1"/>
            </p:cNvSpPr>
            <p:nvPr/>
          </p:nvSpPr>
          <p:spPr bwMode="auto">
            <a:xfrm flipH="1">
              <a:off x="1218" y="2138"/>
              <a:ext cx="30" cy="1"/>
            </a:xfrm>
            <a:prstGeom prst="line">
              <a:avLst/>
            </a:prstGeom>
            <a:noFill/>
            <a:ln w="9525">
              <a:solidFill>
                <a:srgbClr val="FFFFFF"/>
              </a:solidFill>
              <a:round/>
              <a:headEnd/>
              <a:tailEnd/>
            </a:ln>
          </p:spPr>
          <p:txBody>
            <a:bodyPr/>
            <a:lstStyle/>
            <a:p>
              <a:endParaRPr lang="en-US"/>
            </a:p>
          </p:txBody>
        </p:sp>
        <p:sp>
          <p:nvSpPr>
            <p:cNvPr id="137274" name="Line 1089"/>
            <p:cNvSpPr>
              <a:spLocks noChangeShapeType="1"/>
            </p:cNvSpPr>
            <p:nvPr/>
          </p:nvSpPr>
          <p:spPr bwMode="auto">
            <a:xfrm flipH="1">
              <a:off x="1218" y="1959"/>
              <a:ext cx="30" cy="1"/>
            </a:xfrm>
            <a:prstGeom prst="line">
              <a:avLst/>
            </a:prstGeom>
            <a:noFill/>
            <a:ln w="9525">
              <a:solidFill>
                <a:srgbClr val="FFFFFF"/>
              </a:solidFill>
              <a:round/>
              <a:headEnd/>
              <a:tailEnd/>
            </a:ln>
          </p:spPr>
          <p:txBody>
            <a:bodyPr/>
            <a:lstStyle/>
            <a:p>
              <a:endParaRPr lang="en-US"/>
            </a:p>
          </p:txBody>
        </p:sp>
        <p:sp>
          <p:nvSpPr>
            <p:cNvPr id="137275" name="Line 1090"/>
            <p:cNvSpPr>
              <a:spLocks noChangeShapeType="1"/>
            </p:cNvSpPr>
            <p:nvPr/>
          </p:nvSpPr>
          <p:spPr bwMode="auto">
            <a:xfrm flipH="1">
              <a:off x="1218" y="1779"/>
              <a:ext cx="30" cy="1"/>
            </a:xfrm>
            <a:prstGeom prst="line">
              <a:avLst/>
            </a:prstGeom>
            <a:noFill/>
            <a:ln w="9525">
              <a:solidFill>
                <a:srgbClr val="FFFFFF"/>
              </a:solidFill>
              <a:round/>
              <a:headEnd/>
              <a:tailEnd/>
            </a:ln>
          </p:spPr>
          <p:txBody>
            <a:bodyPr/>
            <a:lstStyle/>
            <a:p>
              <a:endParaRPr lang="en-US"/>
            </a:p>
          </p:txBody>
        </p:sp>
        <p:sp>
          <p:nvSpPr>
            <p:cNvPr id="137276" name="Line 1091"/>
            <p:cNvSpPr>
              <a:spLocks noChangeShapeType="1"/>
            </p:cNvSpPr>
            <p:nvPr/>
          </p:nvSpPr>
          <p:spPr bwMode="auto">
            <a:xfrm flipH="1">
              <a:off x="1218" y="1593"/>
              <a:ext cx="30" cy="1"/>
            </a:xfrm>
            <a:prstGeom prst="line">
              <a:avLst/>
            </a:prstGeom>
            <a:noFill/>
            <a:ln w="9525">
              <a:solidFill>
                <a:srgbClr val="FFFFFF"/>
              </a:solidFill>
              <a:round/>
              <a:headEnd/>
              <a:tailEnd/>
            </a:ln>
          </p:spPr>
          <p:txBody>
            <a:bodyPr/>
            <a:lstStyle/>
            <a:p>
              <a:endParaRPr lang="en-US"/>
            </a:p>
          </p:txBody>
        </p:sp>
        <p:sp>
          <p:nvSpPr>
            <p:cNvPr id="137277" name="Line 1092"/>
            <p:cNvSpPr>
              <a:spLocks noChangeShapeType="1"/>
            </p:cNvSpPr>
            <p:nvPr/>
          </p:nvSpPr>
          <p:spPr bwMode="auto">
            <a:xfrm flipH="1">
              <a:off x="1218" y="1413"/>
              <a:ext cx="30" cy="1"/>
            </a:xfrm>
            <a:prstGeom prst="line">
              <a:avLst/>
            </a:prstGeom>
            <a:noFill/>
            <a:ln w="9525">
              <a:solidFill>
                <a:srgbClr val="FFFFFF"/>
              </a:solidFill>
              <a:round/>
              <a:headEnd/>
              <a:tailEnd/>
            </a:ln>
          </p:spPr>
          <p:txBody>
            <a:bodyPr/>
            <a:lstStyle/>
            <a:p>
              <a:endParaRPr lang="en-US"/>
            </a:p>
          </p:txBody>
        </p:sp>
        <p:sp>
          <p:nvSpPr>
            <p:cNvPr id="137278" name="Line 1093"/>
            <p:cNvSpPr>
              <a:spLocks noChangeShapeType="1"/>
            </p:cNvSpPr>
            <p:nvPr/>
          </p:nvSpPr>
          <p:spPr bwMode="auto">
            <a:xfrm flipH="1">
              <a:off x="1218" y="1233"/>
              <a:ext cx="30" cy="1"/>
            </a:xfrm>
            <a:prstGeom prst="line">
              <a:avLst/>
            </a:prstGeom>
            <a:noFill/>
            <a:ln w="9525">
              <a:solidFill>
                <a:srgbClr val="FFFFFF"/>
              </a:solidFill>
              <a:round/>
              <a:headEnd/>
              <a:tailEnd/>
            </a:ln>
          </p:spPr>
          <p:txBody>
            <a:bodyPr/>
            <a:lstStyle/>
            <a:p>
              <a:endParaRPr lang="en-US"/>
            </a:p>
          </p:txBody>
        </p:sp>
        <p:sp>
          <p:nvSpPr>
            <p:cNvPr id="137279" name="Line 1094"/>
            <p:cNvSpPr>
              <a:spLocks noChangeShapeType="1"/>
            </p:cNvSpPr>
            <p:nvPr/>
          </p:nvSpPr>
          <p:spPr bwMode="auto">
            <a:xfrm flipH="1">
              <a:off x="1218" y="1053"/>
              <a:ext cx="30" cy="1"/>
            </a:xfrm>
            <a:prstGeom prst="line">
              <a:avLst/>
            </a:prstGeom>
            <a:noFill/>
            <a:ln w="9525">
              <a:solidFill>
                <a:srgbClr val="FFFFFF"/>
              </a:solidFill>
              <a:round/>
              <a:headEnd/>
              <a:tailEnd/>
            </a:ln>
          </p:spPr>
          <p:txBody>
            <a:bodyPr/>
            <a:lstStyle/>
            <a:p>
              <a:endParaRPr lang="en-US"/>
            </a:p>
          </p:txBody>
        </p:sp>
        <p:sp>
          <p:nvSpPr>
            <p:cNvPr id="137280" name="Rectangle 1095"/>
            <p:cNvSpPr>
              <a:spLocks noChangeArrowheads="1"/>
            </p:cNvSpPr>
            <p:nvPr/>
          </p:nvSpPr>
          <p:spPr bwMode="auto">
            <a:xfrm>
              <a:off x="1158" y="2780"/>
              <a:ext cx="72"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0</a:t>
              </a:r>
              <a:endParaRPr lang="en-US">
                <a:solidFill>
                  <a:srgbClr val="000000"/>
                </a:solidFill>
                <a:latin typeface="Tahoma" pitchFamily="-107" charset="0"/>
              </a:endParaRPr>
            </a:p>
          </p:txBody>
        </p:sp>
        <p:sp>
          <p:nvSpPr>
            <p:cNvPr id="137281" name="Rectangle 1096"/>
            <p:cNvSpPr>
              <a:spLocks noChangeArrowheads="1"/>
            </p:cNvSpPr>
            <p:nvPr/>
          </p:nvSpPr>
          <p:spPr bwMode="auto">
            <a:xfrm>
              <a:off x="1158" y="2600"/>
              <a:ext cx="72"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5</a:t>
              </a:r>
              <a:endParaRPr lang="en-US">
                <a:solidFill>
                  <a:srgbClr val="000000"/>
                </a:solidFill>
                <a:latin typeface="Tahoma" pitchFamily="-107" charset="0"/>
              </a:endParaRPr>
            </a:p>
          </p:txBody>
        </p:sp>
        <p:sp>
          <p:nvSpPr>
            <p:cNvPr id="137282" name="Rectangle 1097"/>
            <p:cNvSpPr>
              <a:spLocks noChangeArrowheads="1"/>
            </p:cNvSpPr>
            <p:nvPr/>
          </p:nvSpPr>
          <p:spPr bwMode="auto">
            <a:xfrm>
              <a:off x="1086" y="2420"/>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10</a:t>
              </a:r>
              <a:endParaRPr lang="en-US">
                <a:solidFill>
                  <a:srgbClr val="000000"/>
                </a:solidFill>
                <a:latin typeface="Tahoma" pitchFamily="-107" charset="0"/>
              </a:endParaRPr>
            </a:p>
          </p:txBody>
        </p:sp>
        <p:sp>
          <p:nvSpPr>
            <p:cNvPr id="137283" name="Rectangle 1098"/>
            <p:cNvSpPr>
              <a:spLocks noChangeArrowheads="1"/>
            </p:cNvSpPr>
            <p:nvPr/>
          </p:nvSpPr>
          <p:spPr bwMode="auto">
            <a:xfrm>
              <a:off x="1086" y="2240"/>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15</a:t>
              </a:r>
              <a:endParaRPr lang="en-US">
                <a:solidFill>
                  <a:srgbClr val="000000"/>
                </a:solidFill>
                <a:latin typeface="Tahoma" pitchFamily="-107" charset="0"/>
              </a:endParaRPr>
            </a:p>
          </p:txBody>
        </p:sp>
        <p:sp>
          <p:nvSpPr>
            <p:cNvPr id="137284" name="Rectangle 1099"/>
            <p:cNvSpPr>
              <a:spLocks noChangeArrowheads="1"/>
            </p:cNvSpPr>
            <p:nvPr/>
          </p:nvSpPr>
          <p:spPr bwMode="auto">
            <a:xfrm>
              <a:off x="1086" y="2061"/>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20</a:t>
              </a:r>
              <a:endParaRPr lang="en-US">
                <a:solidFill>
                  <a:srgbClr val="000000"/>
                </a:solidFill>
                <a:latin typeface="Tahoma" pitchFamily="-107" charset="0"/>
              </a:endParaRPr>
            </a:p>
          </p:txBody>
        </p:sp>
        <p:sp>
          <p:nvSpPr>
            <p:cNvPr id="137285" name="Rectangle 1100"/>
            <p:cNvSpPr>
              <a:spLocks noChangeArrowheads="1"/>
            </p:cNvSpPr>
            <p:nvPr/>
          </p:nvSpPr>
          <p:spPr bwMode="auto">
            <a:xfrm>
              <a:off x="1086" y="1881"/>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25</a:t>
              </a:r>
              <a:endParaRPr lang="en-US">
                <a:solidFill>
                  <a:srgbClr val="000000"/>
                </a:solidFill>
                <a:latin typeface="Tahoma" pitchFamily="-107" charset="0"/>
              </a:endParaRPr>
            </a:p>
          </p:txBody>
        </p:sp>
        <p:sp>
          <p:nvSpPr>
            <p:cNvPr id="137286" name="Rectangle 1101"/>
            <p:cNvSpPr>
              <a:spLocks noChangeArrowheads="1"/>
            </p:cNvSpPr>
            <p:nvPr/>
          </p:nvSpPr>
          <p:spPr bwMode="auto">
            <a:xfrm>
              <a:off x="1086" y="1701"/>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30</a:t>
              </a:r>
              <a:endParaRPr lang="en-US">
                <a:solidFill>
                  <a:srgbClr val="000000"/>
                </a:solidFill>
                <a:latin typeface="Tahoma" pitchFamily="-107" charset="0"/>
              </a:endParaRPr>
            </a:p>
          </p:txBody>
        </p:sp>
        <p:sp>
          <p:nvSpPr>
            <p:cNvPr id="137287" name="Rectangle 1102"/>
            <p:cNvSpPr>
              <a:spLocks noChangeArrowheads="1"/>
            </p:cNvSpPr>
            <p:nvPr/>
          </p:nvSpPr>
          <p:spPr bwMode="auto">
            <a:xfrm>
              <a:off x="1086" y="1515"/>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35</a:t>
              </a:r>
              <a:endParaRPr lang="en-US">
                <a:solidFill>
                  <a:srgbClr val="000000"/>
                </a:solidFill>
                <a:latin typeface="Tahoma" pitchFamily="-107" charset="0"/>
              </a:endParaRPr>
            </a:p>
          </p:txBody>
        </p:sp>
        <p:sp>
          <p:nvSpPr>
            <p:cNvPr id="137288" name="Rectangle 1103"/>
            <p:cNvSpPr>
              <a:spLocks noChangeArrowheads="1"/>
            </p:cNvSpPr>
            <p:nvPr/>
          </p:nvSpPr>
          <p:spPr bwMode="auto">
            <a:xfrm>
              <a:off x="1086" y="1335"/>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40</a:t>
              </a:r>
              <a:endParaRPr lang="en-US">
                <a:solidFill>
                  <a:srgbClr val="000000"/>
                </a:solidFill>
                <a:latin typeface="Tahoma" pitchFamily="-107" charset="0"/>
              </a:endParaRPr>
            </a:p>
          </p:txBody>
        </p:sp>
        <p:sp>
          <p:nvSpPr>
            <p:cNvPr id="137289" name="Rectangle 1104"/>
            <p:cNvSpPr>
              <a:spLocks noChangeArrowheads="1"/>
            </p:cNvSpPr>
            <p:nvPr/>
          </p:nvSpPr>
          <p:spPr bwMode="auto">
            <a:xfrm>
              <a:off x="1086" y="1155"/>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45</a:t>
              </a:r>
              <a:endParaRPr lang="en-US">
                <a:solidFill>
                  <a:srgbClr val="000000"/>
                </a:solidFill>
                <a:latin typeface="Tahoma" pitchFamily="-107" charset="0"/>
              </a:endParaRPr>
            </a:p>
          </p:txBody>
        </p:sp>
        <p:sp>
          <p:nvSpPr>
            <p:cNvPr id="137290" name="Rectangle 1105"/>
            <p:cNvSpPr>
              <a:spLocks noChangeArrowheads="1"/>
            </p:cNvSpPr>
            <p:nvPr/>
          </p:nvSpPr>
          <p:spPr bwMode="auto">
            <a:xfrm>
              <a:off x="1086" y="975"/>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50</a:t>
              </a:r>
              <a:endParaRPr lang="en-US">
                <a:solidFill>
                  <a:srgbClr val="000000"/>
                </a:solidFill>
                <a:latin typeface="Tahoma" pitchFamily="-107" charset="0"/>
              </a:endParaRPr>
            </a:p>
          </p:txBody>
        </p:sp>
        <p:sp>
          <p:nvSpPr>
            <p:cNvPr id="137291" name="Rectangle 1106"/>
            <p:cNvSpPr>
              <a:spLocks noChangeArrowheads="1"/>
            </p:cNvSpPr>
            <p:nvPr/>
          </p:nvSpPr>
          <p:spPr bwMode="auto">
            <a:xfrm rot="-5400000">
              <a:off x="536" y="1701"/>
              <a:ext cx="528"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rPr>
                <a:t>Pounds</a:t>
              </a:r>
              <a:endParaRPr lang="en-US">
                <a:solidFill>
                  <a:srgbClr val="000000"/>
                </a:solidFill>
                <a:latin typeface="Tahoma" pitchFamily="-107" charset="0"/>
              </a:endParaRPr>
            </a:p>
          </p:txBody>
        </p:sp>
        <p:sp>
          <p:nvSpPr>
            <p:cNvPr id="137292" name="Line 1107"/>
            <p:cNvSpPr>
              <a:spLocks noChangeShapeType="1"/>
            </p:cNvSpPr>
            <p:nvPr/>
          </p:nvSpPr>
          <p:spPr bwMode="auto">
            <a:xfrm>
              <a:off x="1248" y="2858"/>
              <a:ext cx="3413" cy="1"/>
            </a:xfrm>
            <a:prstGeom prst="line">
              <a:avLst/>
            </a:prstGeom>
            <a:noFill/>
            <a:ln w="9525">
              <a:solidFill>
                <a:srgbClr val="FFFFFF"/>
              </a:solidFill>
              <a:round/>
              <a:headEnd/>
              <a:tailEnd/>
            </a:ln>
          </p:spPr>
          <p:txBody>
            <a:bodyPr/>
            <a:lstStyle/>
            <a:p>
              <a:endParaRPr lang="en-US"/>
            </a:p>
          </p:txBody>
        </p:sp>
        <p:sp>
          <p:nvSpPr>
            <p:cNvPr id="137293" name="Line 1108"/>
            <p:cNvSpPr>
              <a:spLocks noChangeShapeType="1"/>
            </p:cNvSpPr>
            <p:nvPr/>
          </p:nvSpPr>
          <p:spPr bwMode="auto">
            <a:xfrm>
              <a:off x="1248" y="2858"/>
              <a:ext cx="1" cy="30"/>
            </a:xfrm>
            <a:prstGeom prst="line">
              <a:avLst/>
            </a:prstGeom>
            <a:noFill/>
            <a:ln w="9525">
              <a:solidFill>
                <a:srgbClr val="FFFFFF"/>
              </a:solidFill>
              <a:round/>
              <a:headEnd/>
              <a:tailEnd/>
            </a:ln>
          </p:spPr>
          <p:txBody>
            <a:bodyPr/>
            <a:lstStyle/>
            <a:p>
              <a:endParaRPr lang="en-US"/>
            </a:p>
          </p:txBody>
        </p:sp>
        <p:sp>
          <p:nvSpPr>
            <p:cNvPr id="137294" name="Line 1109"/>
            <p:cNvSpPr>
              <a:spLocks noChangeShapeType="1"/>
            </p:cNvSpPr>
            <p:nvPr/>
          </p:nvSpPr>
          <p:spPr bwMode="auto">
            <a:xfrm>
              <a:off x="1674" y="2858"/>
              <a:ext cx="1" cy="30"/>
            </a:xfrm>
            <a:prstGeom prst="line">
              <a:avLst/>
            </a:prstGeom>
            <a:noFill/>
            <a:ln w="9525">
              <a:solidFill>
                <a:srgbClr val="FFFFFF"/>
              </a:solidFill>
              <a:round/>
              <a:headEnd/>
              <a:tailEnd/>
            </a:ln>
          </p:spPr>
          <p:txBody>
            <a:bodyPr/>
            <a:lstStyle/>
            <a:p>
              <a:endParaRPr lang="en-US"/>
            </a:p>
          </p:txBody>
        </p:sp>
        <p:sp>
          <p:nvSpPr>
            <p:cNvPr id="137295" name="Line 1110"/>
            <p:cNvSpPr>
              <a:spLocks noChangeShapeType="1"/>
            </p:cNvSpPr>
            <p:nvPr/>
          </p:nvSpPr>
          <p:spPr bwMode="auto">
            <a:xfrm>
              <a:off x="2100" y="2858"/>
              <a:ext cx="1" cy="30"/>
            </a:xfrm>
            <a:prstGeom prst="line">
              <a:avLst/>
            </a:prstGeom>
            <a:noFill/>
            <a:ln w="9525">
              <a:solidFill>
                <a:srgbClr val="FFFFFF"/>
              </a:solidFill>
              <a:round/>
              <a:headEnd/>
              <a:tailEnd/>
            </a:ln>
          </p:spPr>
          <p:txBody>
            <a:bodyPr/>
            <a:lstStyle/>
            <a:p>
              <a:endParaRPr lang="en-US"/>
            </a:p>
          </p:txBody>
        </p:sp>
        <p:sp>
          <p:nvSpPr>
            <p:cNvPr id="137296" name="Line 1111"/>
            <p:cNvSpPr>
              <a:spLocks noChangeShapeType="1"/>
            </p:cNvSpPr>
            <p:nvPr/>
          </p:nvSpPr>
          <p:spPr bwMode="auto">
            <a:xfrm>
              <a:off x="2526" y="2858"/>
              <a:ext cx="1" cy="30"/>
            </a:xfrm>
            <a:prstGeom prst="line">
              <a:avLst/>
            </a:prstGeom>
            <a:noFill/>
            <a:ln w="9525">
              <a:solidFill>
                <a:srgbClr val="FFFFFF"/>
              </a:solidFill>
              <a:round/>
              <a:headEnd/>
              <a:tailEnd/>
            </a:ln>
          </p:spPr>
          <p:txBody>
            <a:bodyPr/>
            <a:lstStyle/>
            <a:p>
              <a:endParaRPr lang="en-US"/>
            </a:p>
          </p:txBody>
        </p:sp>
        <p:sp>
          <p:nvSpPr>
            <p:cNvPr id="137297" name="Line 1112"/>
            <p:cNvSpPr>
              <a:spLocks noChangeShapeType="1"/>
            </p:cNvSpPr>
            <p:nvPr/>
          </p:nvSpPr>
          <p:spPr bwMode="auto">
            <a:xfrm>
              <a:off x="2951" y="2858"/>
              <a:ext cx="1" cy="30"/>
            </a:xfrm>
            <a:prstGeom prst="line">
              <a:avLst/>
            </a:prstGeom>
            <a:noFill/>
            <a:ln w="9525">
              <a:solidFill>
                <a:srgbClr val="FFFFFF"/>
              </a:solidFill>
              <a:round/>
              <a:headEnd/>
              <a:tailEnd/>
            </a:ln>
          </p:spPr>
          <p:txBody>
            <a:bodyPr/>
            <a:lstStyle/>
            <a:p>
              <a:endParaRPr lang="en-US"/>
            </a:p>
          </p:txBody>
        </p:sp>
        <p:sp>
          <p:nvSpPr>
            <p:cNvPr id="137298" name="Line 1113"/>
            <p:cNvSpPr>
              <a:spLocks noChangeShapeType="1"/>
            </p:cNvSpPr>
            <p:nvPr/>
          </p:nvSpPr>
          <p:spPr bwMode="auto">
            <a:xfrm>
              <a:off x="3377" y="2858"/>
              <a:ext cx="1" cy="30"/>
            </a:xfrm>
            <a:prstGeom prst="line">
              <a:avLst/>
            </a:prstGeom>
            <a:noFill/>
            <a:ln w="9525">
              <a:solidFill>
                <a:srgbClr val="FFFFFF"/>
              </a:solidFill>
              <a:round/>
              <a:headEnd/>
              <a:tailEnd/>
            </a:ln>
          </p:spPr>
          <p:txBody>
            <a:bodyPr/>
            <a:lstStyle/>
            <a:p>
              <a:endParaRPr lang="en-US"/>
            </a:p>
          </p:txBody>
        </p:sp>
        <p:sp>
          <p:nvSpPr>
            <p:cNvPr id="137299" name="Line 1114"/>
            <p:cNvSpPr>
              <a:spLocks noChangeShapeType="1"/>
            </p:cNvSpPr>
            <p:nvPr/>
          </p:nvSpPr>
          <p:spPr bwMode="auto">
            <a:xfrm>
              <a:off x="3803" y="2858"/>
              <a:ext cx="1" cy="30"/>
            </a:xfrm>
            <a:prstGeom prst="line">
              <a:avLst/>
            </a:prstGeom>
            <a:noFill/>
            <a:ln w="9525">
              <a:solidFill>
                <a:srgbClr val="FFFFFF"/>
              </a:solidFill>
              <a:round/>
              <a:headEnd/>
              <a:tailEnd/>
            </a:ln>
          </p:spPr>
          <p:txBody>
            <a:bodyPr/>
            <a:lstStyle/>
            <a:p>
              <a:endParaRPr lang="en-US"/>
            </a:p>
          </p:txBody>
        </p:sp>
        <p:sp>
          <p:nvSpPr>
            <p:cNvPr id="137300" name="Line 1115"/>
            <p:cNvSpPr>
              <a:spLocks noChangeShapeType="1"/>
            </p:cNvSpPr>
            <p:nvPr/>
          </p:nvSpPr>
          <p:spPr bwMode="auto">
            <a:xfrm>
              <a:off x="4235" y="2858"/>
              <a:ext cx="1" cy="30"/>
            </a:xfrm>
            <a:prstGeom prst="line">
              <a:avLst/>
            </a:prstGeom>
            <a:noFill/>
            <a:ln w="9525">
              <a:solidFill>
                <a:srgbClr val="FFFFFF"/>
              </a:solidFill>
              <a:round/>
              <a:headEnd/>
              <a:tailEnd/>
            </a:ln>
          </p:spPr>
          <p:txBody>
            <a:bodyPr/>
            <a:lstStyle/>
            <a:p>
              <a:endParaRPr lang="en-US"/>
            </a:p>
          </p:txBody>
        </p:sp>
        <p:sp>
          <p:nvSpPr>
            <p:cNvPr id="137301" name="Line 1116"/>
            <p:cNvSpPr>
              <a:spLocks noChangeShapeType="1"/>
            </p:cNvSpPr>
            <p:nvPr/>
          </p:nvSpPr>
          <p:spPr bwMode="auto">
            <a:xfrm>
              <a:off x="4661" y="2858"/>
              <a:ext cx="1" cy="30"/>
            </a:xfrm>
            <a:prstGeom prst="line">
              <a:avLst/>
            </a:prstGeom>
            <a:noFill/>
            <a:ln w="9525">
              <a:solidFill>
                <a:srgbClr val="FFFFFF"/>
              </a:solidFill>
              <a:round/>
              <a:headEnd/>
              <a:tailEnd/>
            </a:ln>
          </p:spPr>
          <p:txBody>
            <a:bodyPr/>
            <a:lstStyle/>
            <a:p>
              <a:endParaRPr lang="en-US"/>
            </a:p>
          </p:txBody>
        </p:sp>
        <p:sp>
          <p:nvSpPr>
            <p:cNvPr id="137302" name="Rectangle 1117"/>
            <p:cNvSpPr>
              <a:spLocks noChangeArrowheads="1"/>
            </p:cNvSpPr>
            <p:nvPr/>
          </p:nvSpPr>
          <p:spPr bwMode="auto">
            <a:xfrm>
              <a:off x="1416" y="2924"/>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30</a:t>
              </a:r>
              <a:endParaRPr lang="en-US">
                <a:solidFill>
                  <a:srgbClr val="000000"/>
                </a:solidFill>
                <a:latin typeface="Tahoma" pitchFamily="-107" charset="0"/>
              </a:endParaRPr>
            </a:p>
          </p:txBody>
        </p:sp>
        <p:sp>
          <p:nvSpPr>
            <p:cNvPr id="137303" name="Rectangle 1118"/>
            <p:cNvSpPr>
              <a:spLocks noChangeArrowheads="1"/>
            </p:cNvSpPr>
            <p:nvPr/>
          </p:nvSpPr>
          <p:spPr bwMode="auto">
            <a:xfrm>
              <a:off x="1842" y="2924"/>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25</a:t>
              </a:r>
              <a:endParaRPr lang="en-US">
                <a:solidFill>
                  <a:srgbClr val="000000"/>
                </a:solidFill>
                <a:latin typeface="Tahoma" pitchFamily="-107" charset="0"/>
              </a:endParaRPr>
            </a:p>
          </p:txBody>
        </p:sp>
        <p:sp>
          <p:nvSpPr>
            <p:cNvPr id="137304" name="Rectangle 1119"/>
            <p:cNvSpPr>
              <a:spLocks noChangeArrowheads="1"/>
            </p:cNvSpPr>
            <p:nvPr/>
          </p:nvSpPr>
          <p:spPr bwMode="auto">
            <a:xfrm>
              <a:off x="2268" y="2924"/>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20</a:t>
              </a:r>
              <a:endParaRPr lang="en-US">
                <a:solidFill>
                  <a:srgbClr val="000000"/>
                </a:solidFill>
                <a:latin typeface="Tahoma" pitchFamily="-107" charset="0"/>
              </a:endParaRPr>
            </a:p>
          </p:txBody>
        </p:sp>
        <p:sp>
          <p:nvSpPr>
            <p:cNvPr id="137305" name="Rectangle 1120"/>
            <p:cNvSpPr>
              <a:spLocks noChangeArrowheads="1"/>
            </p:cNvSpPr>
            <p:nvPr/>
          </p:nvSpPr>
          <p:spPr bwMode="auto">
            <a:xfrm>
              <a:off x="2700" y="2924"/>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15</a:t>
              </a:r>
              <a:endParaRPr lang="en-US">
                <a:solidFill>
                  <a:srgbClr val="000000"/>
                </a:solidFill>
                <a:latin typeface="Tahoma" pitchFamily="-107" charset="0"/>
              </a:endParaRPr>
            </a:p>
          </p:txBody>
        </p:sp>
        <p:sp>
          <p:nvSpPr>
            <p:cNvPr id="137306" name="Rectangle 1121"/>
            <p:cNvSpPr>
              <a:spLocks noChangeArrowheads="1"/>
            </p:cNvSpPr>
            <p:nvPr/>
          </p:nvSpPr>
          <p:spPr bwMode="auto">
            <a:xfrm>
              <a:off x="3125" y="2924"/>
              <a:ext cx="144"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10</a:t>
              </a:r>
              <a:endParaRPr lang="en-US">
                <a:solidFill>
                  <a:srgbClr val="000000"/>
                </a:solidFill>
                <a:latin typeface="Tahoma" pitchFamily="-107" charset="0"/>
              </a:endParaRPr>
            </a:p>
          </p:txBody>
        </p:sp>
        <p:sp>
          <p:nvSpPr>
            <p:cNvPr id="137307" name="Rectangle 1122"/>
            <p:cNvSpPr>
              <a:spLocks noChangeArrowheads="1"/>
            </p:cNvSpPr>
            <p:nvPr/>
          </p:nvSpPr>
          <p:spPr bwMode="auto">
            <a:xfrm>
              <a:off x="3587" y="2924"/>
              <a:ext cx="72"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5</a:t>
              </a:r>
              <a:endParaRPr lang="en-US">
                <a:solidFill>
                  <a:srgbClr val="000000"/>
                </a:solidFill>
                <a:latin typeface="Tahoma" pitchFamily="-107" charset="0"/>
              </a:endParaRPr>
            </a:p>
          </p:txBody>
        </p:sp>
        <p:sp>
          <p:nvSpPr>
            <p:cNvPr id="137308" name="Rectangle 1123"/>
            <p:cNvSpPr>
              <a:spLocks noChangeArrowheads="1"/>
            </p:cNvSpPr>
            <p:nvPr/>
          </p:nvSpPr>
          <p:spPr bwMode="auto">
            <a:xfrm>
              <a:off x="4013" y="2924"/>
              <a:ext cx="72"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0</a:t>
              </a:r>
              <a:endParaRPr lang="en-US">
                <a:solidFill>
                  <a:srgbClr val="000000"/>
                </a:solidFill>
                <a:latin typeface="Tahoma" pitchFamily="-107" charset="0"/>
              </a:endParaRPr>
            </a:p>
          </p:txBody>
        </p:sp>
        <p:sp>
          <p:nvSpPr>
            <p:cNvPr id="137309" name="Rectangle 1124"/>
            <p:cNvSpPr>
              <a:spLocks noChangeArrowheads="1"/>
            </p:cNvSpPr>
            <p:nvPr/>
          </p:nvSpPr>
          <p:spPr bwMode="auto">
            <a:xfrm>
              <a:off x="4415" y="2924"/>
              <a:ext cx="120"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latin typeface="Times New Roman" pitchFamily="-107" charset="0"/>
                </a:rPr>
                <a:t>-6</a:t>
              </a:r>
              <a:endParaRPr lang="en-US">
                <a:solidFill>
                  <a:srgbClr val="000000"/>
                </a:solidFill>
                <a:latin typeface="Tahoma" pitchFamily="-107" charset="0"/>
              </a:endParaRPr>
            </a:p>
          </p:txBody>
        </p:sp>
        <p:sp>
          <p:nvSpPr>
            <p:cNvPr id="137310" name="Rectangle 1125"/>
            <p:cNvSpPr>
              <a:spLocks noChangeArrowheads="1"/>
            </p:cNvSpPr>
            <p:nvPr/>
          </p:nvSpPr>
          <p:spPr bwMode="auto">
            <a:xfrm>
              <a:off x="2552" y="3146"/>
              <a:ext cx="872" cy="173"/>
            </a:xfrm>
            <a:prstGeom prst="rect">
              <a:avLst/>
            </a:prstGeom>
            <a:noFill/>
            <a:ln w="9525">
              <a:noFill/>
              <a:miter lim="800000"/>
              <a:headEnd/>
              <a:tailEnd/>
            </a:ln>
          </p:spPr>
          <p:txBody>
            <a:bodyPr wrap="none" lIns="0" tIns="0" rIns="0" bIns="0">
              <a:spAutoFit/>
            </a:bodyPr>
            <a:lstStyle/>
            <a:p>
              <a:pPr algn="ctr" eaLnBrk="0" hangingPunct="0"/>
              <a:r>
                <a:rPr lang="en-US" b="1">
                  <a:solidFill>
                    <a:srgbClr val="000000"/>
                  </a:solidFill>
                </a:rPr>
                <a:t>Temperature</a:t>
              </a:r>
              <a:endParaRPr lang="en-US">
                <a:solidFill>
                  <a:srgbClr val="000000"/>
                </a:solidFill>
                <a:latin typeface="Tahoma" pitchFamily="-107"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191492"/>
                                        </p:tgtEl>
                                        <p:attrNameLst>
                                          <p:attrName>style.visibility</p:attrName>
                                        </p:attrNameLst>
                                      </p:cBhvr>
                                      <p:to>
                                        <p:strVal val="visible"/>
                                      </p:to>
                                    </p:set>
                                  </p:childTnLst>
                                </p:cTn>
                              </p:par>
                            </p:childTnLst>
                          </p:cTn>
                        </p:par>
                        <p:par>
                          <p:cTn id="7" fill="hold">
                            <p:stCondLst>
                              <p:cond delay="1500"/>
                            </p:stCondLst>
                            <p:childTnLst>
                              <p:par>
                                <p:cTn id="8" presetID="23" presetClass="entr" presetSubtype="16" fill="hold" grpId="0" nodeType="afterEffect">
                                  <p:stCondLst>
                                    <p:cond delay="2000"/>
                                  </p:stCondLst>
                                  <p:childTnLst>
                                    <p:set>
                                      <p:cBhvr>
                                        <p:cTn id="9" dur="1" fill="hold">
                                          <p:stCondLst>
                                            <p:cond delay="0"/>
                                          </p:stCondLst>
                                        </p:cTn>
                                        <p:tgtEl>
                                          <p:spTgt spid="191494"/>
                                        </p:tgtEl>
                                        <p:attrNameLst>
                                          <p:attrName>style.visibility</p:attrName>
                                        </p:attrNameLst>
                                      </p:cBhvr>
                                      <p:to>
                                        <p:strVal val="visible"/>
                                      </p:to>
                                    </p:set>
                                    <p:anim calcmode="lin" valueType="num">
                                      <p:cBhvr>
                                        <p:cTn id="10" dur="500" fill="hold"/>
                                        <p:tgtEl>
                                          <p:spTgt spid="191494"/>
                                        </p:tgtEl>
                                        <p:attrNameLst>
                                          <p:attrName>ppt_w</p:attrName>
                                        </p:attrNameLst>
                                      </p:cBhvr>
                                      <p:tavLst>
                                        <p:tav tm="0">
                                          <p:val>
                                            <p:fltVal val="0"/>
                                          </p:val>
                                        </p:tav>
                                        <p:tav tm="100000">
                                          <p:val>
                                            <p:strVal val="#ppt_w"/>
                                          </p:val>
                                        </p:tav>
                                      </p:tavLst>
                                    </p:anim>
                                    <p:anim calcmode="lin" valueType="num">
                                      <p:cBhvr>
                                        <p:cTn id="11" dur="500" fill="hold"/>
                                        <p:tgtEl>
                                          <p:spTgt spid="191494"/>
                                        </p:tgtEl>
                                        <p:attrNameLst>
                                          <p:attrName>ppt_h</p:attrName>
                                        </p:attrNameLst>
                                      </p:cBhvr>
                                      <p:tavLst>
                                        <p:tav tm="0">
                                          <p:val>
                                            <p:fltVal val="0"/>
                                          </p:val>
                                        </p:tav>
                                        <p:tav tm="100000">
                                          <p:val>
                                            <p:strVal val="#ppt_h"/>
                                          </p:val>
                                        </p:tav>
                                      </p:tavLst>
                                    </p:anim>
                                  </p:childTnLst>
                                </p:cTn>
                              </p:par>
                            </p:childTnLst>
                          </p:cTn>
                        </p:par>
                        <p:par>
                          <p:cTn id="12" fill="hold">
                            <p:stCondLst>
                              <p:cond delay="4000"/>
                            </p:stCondLst>
                            <p:childTnLst>
                              <p:par>
                                <p:cTn id="13" presetID="23" presetClass="entr" presetSubtype="16" fill="hold" grpId="0" nodeType="afterEffect">
                                  <p:stCondLst>
                                    <p:cond delay="1000"/>
                                  </p:stCondLst>
                                  <p:childTnLst>
                                    <p:set>
                                      <p:cBhvr>
                                        <p:cTn id="14" dur="1" fill="hold">
                                          <p:stCondLst>
                                            <p:cond delay="0"/>
                                          </p:stCondLst>
                                        </p:cTn>
                                        <p:tgtEl>
                                          <p:spTgt spid="191499"/>
                                        </p:tgtEl>
                                        <p:attrNameLst>
                                          <p:attrName>style.visibility</p:attrName>
                                        </p:attrNameLst>
                                      </p:cBhvr>
                                      <p:to>
                                        <p:strVal val="visible"/>
                                      </p:to>
                                    </p:set>
                                    <p:anim calcmode="lin" valueType="num">
                                      <p:cBhvr>
                                        <p:cTn id="15" dur="500" fill="hold"/>
                                        <p:tgtEl>
                                          <p:spTgt spid="191499"/>
                                        </p:tgtEl>
                                        <p:attrNameLst>
                                          <p:attrName>ppt_w</p:attrName>
                                        </p:attrNameLst>
                                      </p:cBhvr>
                                      <p:tavLst>
                                        <p:tav tm="0">
                                          <p:val>
                                            <p:fltVal val="0"/>
                                          </p:val>
                                        </p:tav>
                                        <p:tav tm="100000">
                                          <p:val>
                                            <p:strVal val="#ppt_w"/>
                                          </p:val>
                                        </p:tav>
                                      </p:tavLst>
                                    </p:anim>
                                    <p:anim calcmode="lin" valueType="num">
                                      <p:cBhvr>
                                        <p:cTn id="16" dur="500" fill="hold"/>
                                        <p:tgtEl>
                                          <p:spTgt spid="191499"/>
                                        </p:tgtEl>
                                        <p:attrNameLst>
                                          <p:attrName>ppt_h</p:attrName>
                                        </p:attrNameLst>
                                      </p:cBhvr>
                                      <p:tavLst>
                                        <p:tav tm="0">
                                          <p:val>
                                            <p:fltVal val="0"/>
                                          </p:val>
                                        </p:tav>
                                        <p:tav tm="100000">
                                          <p:val>
                                            <p:strVal val="#ppt_h"/>
                                          </p:val>
                                        </p:tav>
                                      </p:tavLst>
                                    </p:anim>
                                  </p:childTnLst>
                                </p:cTn>
                              </p:par>
                            </p:childTnLst>
                          </p:cTn>
                        </p:par>
                        <p:par>
                          <p:cTn id="17" fill="hold">
                            <p:stCondLst>
                              <p:cond delay="5500"/>
                            </p:stCondLst>
                            <p:childTnLst>
                              <p:par>
                                <p:cTn id="18" presetID="23" presetClass="entr" presetSubtype="16" fill="hold" grpId="0" nodeType="afterEffect">
                                  <p:stCondLst>
                                    <p:cond delay="1000"/>
                                  </p:stCondLst>
                                  <p:childTnLst>
                                    <p:set>
                                      <p:cBhvr>
                                        <p:cTn id="19" dur="1" fill="hold">
                                          <p:stCondLst>
                                            <p:cond delay="0"/>
                                          </p:stCondLst>
                                        </p:cTn>
                                        <p:tgtEl>
                                          <p:spTgt spid="191500"/>
                                        </p:tgtEl>
                                        <p:attrNameLst>
                                          <p:attrName>style.visibility</p:attrName>
                                        </p:attrNameLst>
                                      </p:cBhvr>
                                      <p:to>
                                        <p:strVal val="visible"/>
                                      </p:to>
                                    </p:set>
                                    <p:anim calcmode="lin" valueType="num">
                                      <p:cBhvr>
                                        <p:cTn id="20" dur="500" fill="hold"/>
                                        <p:tgtEl>
                                          <p:spTgt spid="191500"/>
                                        </p:tgtEl>
                                        <p:attrNameLst>
                                          <p:attrName>ppt_w</p:attrName>
                                        </p:attrNameLst>
                                      </p:cBhvr>
                                      <p:tavLst>
                                        <p:tav tm="0">
                                          <p:val>
                                            <p:fltVal val="0"/>
                                          </p:val>
                                        </p:tav>
                                        <p:tav tm="100000">
                                          <p:val>
                                            <p:strVal val="#ppt_w"/>
                                          </p:val>
                                        </p:tav>
                                      </p:tavLst>
                                    </p:anim>
                                    <p:anim calcmode="lin" valueType="num">
                                      <p:cBhvr>
                                        <p:cTn id="21" dur="500" fill="hold"/>
                                        <p:tgtEl>
                                          <p:spTgt spid="191500"/>
                                        </p:tgtEl>
                                        <p:attrNameLst>
                                          <p:attrName>ppt_h</p:attrName>
                                        </p:attrNameLst>
                                      </p:cBhvr>
                                      <p:tavLst>
                                        <p:tav tm="0">
                                          <p:val>
                                            <p:fltVal val="0"/>
                                          </p:val>
                                        </p:tav>
                                        <p:tav tm="100000">
                                          <p:val>
                                            <p:strVal val="#ppt_h"/>
                                          </p:val>
                                        </p:tav>
                                      </p:tavLst>
                                    </p:anim>
                                  </p:childTnLst>
                                </p:cTn>
                              </p:par>
                            </p:childTnLst>
                          </p:cTn>
                        </p:par>
                        <p:par>
                          <p:cTn id="22" fill="hold">
                            <p:stCondLst>
                              <p:cond delay="7000"/>
                            </p:stCondLst>
                            <p:childTnLst>
                              <p:par>
                                <p:cTn id="23" presetID="23" presetClass="entr" presetSubtype="16" fill="hold" grpId="0" nodeType="afterEffect">
                                  <p:stCondLst>
                                    <p:cond delay="1000"/>
                                  </p:stCondLst>
                                  <p:childTnLst>
                                    <p:set>
                                      <p:cBhvr>
                                        <p:cTn id="24" dur="1" fill="hold">
                                          <p:stCondLst>
                                            <p:cond delay="0"/>
                                          </p:stCondLst>
                                        </p:cTn>
                                        <p:tgtEl>
                                          <p:spTgt spid="191501"/>
                                        </p:tgtEl>
                                        <p:attrNameLst>
                                          <p:attrName>style.visibility</p:attrName>
                                        </p:attrNameLst>
                                      </p:cBhvr>
                                      <p:to>
                                        <p:strVal val="visible"/>
                                      </p:to>
                                    </p:set>
                                    <p:anim calcmode="lin" valueType="num">
                                      <p:cBhvr>
                                        <p:cTn id="25" dur="500" fill="hold"/>
                                        <p:tgtEl>
                                          <p:spTgt spid="191501"/>
                                        </p:tgtEl>
                                        <p:attrNameLst>
                                          <p:attrName>ppt_w</p:attrName>
                                        </p:attrNameLst>
                                      </p:cBhvr>
                                      <p:tavLst>
                                        <p:tav tm="0">
                                          <p:val>
                                            <p:fltVal val="0"/>
                                          </p:val>
                                        </p:tav>
                                        <p:tav tm="100000">
                                          <p:val>
                                            <p:strVal val="#ppt_w"/>
                                          </p:val>
                                        </p:tav>
                                      </p:tavLst>
                                    </p:anim>
                                    <p:anim calcmode="lin" valueType="num">
                                      <p:cBhvr>
                                        <p:cTn id="26" dur="500" fill="hold"/>
                                        <p:tgtEl>
                                          <p:spTgt spid="191501"/>
                                        </p:tgtEl>
                                        <p:attrNameLst>
                                          <p:attrName>ppt_h</p:attrName>
                                        </p:attrNameLst>
                                      </p:cBhvr>
                                      <p:tavLst>
                                        <p:tav tm="0">
                                          <p:val>
                                            <p:fltVal val="0"/>
                                          </p:val>
                                        </p:tav>
                                        <p:tav tm="100000">
                                          <p:val>
                                            <p:strVal val="#ppt_h"/>
                                          </p:val>
                                        </p:tav>
                                      </p:tavLst>
                                    </p:anim>
                                  </p:childTnLst>
                                </p:cTn>
                              </p:par>
                            </p:childTnLst>
                          </p:cTn>
                        </p:par>
                        <p:par>
                          <p:cTn id="27" fill="hold">
                            <p:stCondLst>
                              <p:cond delay="8500"/>
                            </p:stCondLst>
                            <p:childTnLst>
                              <p:par>
                                <p:cTn id="28" presetID="23" presetClass="entr" presetSubtype="16" fill="hold" grpId="0" nodeType="afterEffect">
                                  <p:stCondLst>
                                    <p:cond delay="1000"/>
                                  </p:stCondLst>
                                  <p:childTnLst>
                                    <p:set>
                                      <p:cBhvr>
                                        <p:cTn id="29" dur="1" fill="hold">
                                          <p:stCondLst>
                                            <p:cond delay="0"/>
                                          </p:stCondLst>
                                        </p:cTn>
                                        <p:tgtEl>
                                          <p:spTgt spid="191502"/>
                                        </p:tgtEl>
                                        <p:attrNameLst>
                                          <p:attrName>style.visibility</p:attrName>
                                        </p:attrNameLst>
                                      </p:cBhvr>
                                      <p:to>
                                        <p:strVal val="visible"/>
                                      </p:to>
                                    </p:set>
                                    <p:anim calcmode="lin" valueType="num">
                                      <p:cBhvr>
                                        <p:cTn id="30" dur="500" fill="hold"/>
                                        <p:tgtEl>
                                          <p:spTgt spid="191502"/>
                                        </p:tgtEl>
                                        <p:attrNameLst>
                                          <p:attrName>ppt_w</p:attrName>
                                        </p:attrNameLst>
                                      </p:cBhvr>
                                      <p:tavLst>
                                        <p:tav tm="0">
                                          <p:val>
                                            <p:fltVal val="0"/>
                                          </p:val>
                                        </p:tav>
                                        <p:tav tm="100000">
                                          <p:val>
                                            <p:strVal val="#ppt_w"/>
                                          </p:val>
                                        </p:tav>
                                      </p:tavLst>
                                    </p:anim>
                                    <p:anim calcmode="lin" valueType="num">
                                      <p:cBhvr>
                                        <p:cTn id="31" dur="500" fill="hold"/>
                                        <p:tgtEl>
                                          <p:spTgt spid="1915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animBg="1" autoUpdateAnimBg="0"/>
      <p:bldP spid="191494" grpId="0" animBg="1"/>
      <p:bldP spid="191499" grpId="0" animBg="1"/>
      <p:bldP spid="191500" grpId="0" animBg="1"/>
      <p:bldP spid="191501" grpId="0" animBg="1"/>
      <p:bldP spid="19150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827088" y="533400"/>
            <a:ext cx="7516812" cy="985838"/>
          </a:xfrm>
        </p:spPr>
        <p:txBody>
          <a:bodyPr>
            <a:normAutofit fontScale="90000"/>
          </a:bodyPr>
          <a:lstStyle/>
          <a:p>
            <a:pPr eaLnBrk="1" hangingPunct="1"/>
            <a:r>
              <a:rPr lang="en-US" sz="4000" smtClean="0">
                <a:latin typeface="Arial Black" pitchFamily="-107" charset="0"/>
              </a:rPr>
              <a:t>Iowa’s Primary Deicing Chemicals</a:t>
            </a:r>
            <a:endParaRPr lang="en-US" smtClean="0"/>
          </a:p>
        </p:txBody>
      </p:sp>
      <p:sp>
        <p:nvSpPr>
          <p:cNvPr id="139267" name="Rectangle 3"/>
          <p:cNvSpPr>
            <a:spLocks noGrp="1" noChangeArrowheads="1"/>
          </p:cNvSpPr>
          <p:nvPr>
            <p:ph type="body" idx="1"/>
          </p:nvPr>
        </p:nvSpPr>
        <p:spPr>
          <a:xfrm>
            <a:off x="687388" y="1905000"/>
            <a:ext cx="7769225" cy="4117975"/>
          </a:xfrm>
        </p:spPr>
        <p:txBody>
          <a:bodyPr/>
          <a:lstStyle/>
          <a:p>
            <a:pPr eaLnBrk="1" hangingPunct="1">
              <a:buClr>
                <a:srgbClr val="000000"/>
              </a:buClr>
            </a:pPr>
            <a:r>
              <a:rPr lang="en-US" smtClean="0">
                <a:solidFill>
                  <a:srgbClr val="000000"/>
                </a:solidFill>
              </a:rPr>
              <a:t>Salt (NaCl) – </a:t>
            </a:r>
          </a:p>
          <a:p>
            <a:pPr lvl="1" eaLnBrk="1" hangingPunct="1">
              <a:buClr>
                <a:srgbClr val="000000"/>
              </a:buClr>
            </a:pPr>
            <a:r>
              <a:rPr lang="en-US" smtClean="0">
                <a:solidFill>
                  <a:schemeClr val="bg1"/>
                </a:solidFill>
              </a:rPr>
              <a:t>average purchase price - $68.00/ton </a:t>
            </a:r>
          </a:p>
          <a:p>
            <a:pPr lvl="1" eaLnBrk="1" hangingPunct="1">
              <a:buClr>
                <a:srgbClr val="000000"/>
              </a:buClr>
            </a:pPr>
            <a:r>
              <a:rPr lang="en-US" smtClean="0">
                <a:solidFill>
                  <a:schemeClr val="bg1"/>
                </a:solidFill>
              </a:rPr>
              <a:t>salt brine approx. $0.09/gal. </a:t>
            </a:r>
          </a:p>
          <a:p>
            <a:pPr eaLnBrk="1" hangingPunct="1">
              <a:buClr>
                <a:srgbClr val="000000"/>
              </a:buClr>
            </a:pPr>
            <a:r>
              <a:rPr lang="en-US" smtClean="0">
                <a:solidFill>
                  <a:srgbClr val="000000"/>
                </a:solidFill>
              </a:rPr>
              <a:t>Calcium chloride (CaCl</a:t>
            </a:r>
            <a:r>
              <a:rPr lang="en-US" baseline="-25000" smtClean="0">
                <a:solidFill>
                  <a:srgbClr val="000000"/>
                </a:solidFill>
              </a:rPr>
              <a:t>2</a:t>
            </a:r>
            <a:r>
              <a:rPr lang="en-US" smtClean="0">
                <a:solidFill>
                  <a:srgbClr val="000000"/>
                </a:solidFill>
              </a:rPr>
              <a:t>) – </a:t>
            </a:r>
          </a:p>
          <a:p>
            <a:pPr lvl="1" eaLnBrk="1" hangingPunct="1">
              <a:buClr>
                <a:srgbClr val="000000"/>
              </a:buClr>
            </a:pPr>
            <a:r>
              <a:rPr lang="en-US" smtClean="0">
                <a:solidFill>
                  <a:schemeClr val="bg1"/>
                </a:solidFill>
              </a:rPr>
              <a:t>liquid with corrosion inhibitor- $0.91/gal</a:t>
            </a:r>
          </a:p>
          <a:p>
            <a:pPr lvl="1" eaLnBrk="1" hangingPunct="1">
              <a:buClr>
                <a:srgbClr val="000000"/>
              </a:buClr>
            </a:pPr>
            <a:r>
              <a:rPr lang="en-US" smtClean="0">
                <a:solidFill>
                  <a:schemeClr val="bg1"/>
                </a:solidFill>
              </a:rPr>
              <a:t>dry flake - $9.35/50# bag</a:t>
            </a:r>
          </a:p>
          <a:p>
            <a:pPr eaLnBrk="1" hangingPunct="1">
              <a:buClr>
                <a:schemeClr val="accent2"/>
              </a:buClr>
              <a:buFontTx/>
              <a:buNone/>
            </a:pPr>
            <a:endParaRPr lang="en-US"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392</Words>
  <Application>Microsoft Office PowerPoint</Application>
  <PresentationFormat>On-screen Show (4:3)</PresentationFormat>
  <Paragraphs>58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Temperature Definitions</vt:lpstr>
      <vt:lpstr>Phase Diagram</vt:lpstr>
      <vt:lpstr>Slide 3</vt:lpstr>
      <vt:lpstr>Slide 4</vt:lpstr>
      <vt:lpstr>Slide 5</vt:lpstr>
      <vt:lpstr>Slide 6</vt:lpstr>
      <vt:lpstr>Slide 7</vt:lpstr>
      <vt:lpstr>Pounds of Ice Melted per Pound of Salt </vt:lpstr>
      <vt:lpstr>Iowa’s Primary Deicing Chemicals</vt:lpstr>
      <vt:lpstr>Other Deicing Chemicals  </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Temperature Definitions</dc:title>
  <dc:creator>peter wisniewski</dc:creator>
  <cp:lastModifiedBy>peter wisniewski</cp:lastModifiedBy>
  <cp:revision>1</cp:revision>
  <dcterms:created xsi:type="dcterms:W3CDTF">2013-07-29T16:00:00Z</dcterms:created>
  <dcterms:modified xsi:type="dcterms:W3CDTF">2013-07-29T16:00:54Z</dcterms:modified>
</cp:coreProperties>
</file>