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6E3DD-92EB-4306-AC73-0FB87423376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CC89-B0D6-4C56-8A51-84DA7D4D43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1D3CC-A18F-4118-9C61-955D35ACBA57}" type="slidenum">
              <a:rPr lang="en-US"/>
              <a:pPr/>
              <a:t>1</a:t>
            </a:fld>
            <a:endParaRPr 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-107" charset="0"/>
              </a:rPr>
              <a:t>Animated slide – heading will appear after a few seconds.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964FF-9915-41C9-90EB-29066A9E906E}" type="slidenum">
              <a:rPr lang="en-US"/>
              <a:pPr/>
              <a:t>10</a:t>
            </a:fld>
            <a:endParaRPr lang="en-US"/>
          </a:p>
        </p:txBody>
      </p:sp>
      <p:sp>
        <p:nvSpPr>
          <p:cNvPr id="294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7CDBC-D253-4021-AE46-58E1794007EB}" type="slidenum">
              <a:rPr lang="en-US"/>
              <a:pPr/>
              <a:t>11</a:t>
            </a:fld>
            <a:endParaRPr lang="en-US"/>
          </a:p>
        </p:txBody>
      </p:sp>
      <p:sp>
        <p:nvSpPr>
          <p:cNvPr id="296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B1AF8-E366-4006-BB12-C7DDD1092F9B}" type="slidenum">
              <a:rPr lang="en-US"/>
              <a:pPr/>
              <a:t>12</a:t>
            </a:fld>
            <a:endParaRPr lang="en-US"/>
          </a:p>
        </p:txBody>
      </p:sp>
      <p:sp>
        <p:nvSpPr>
          <p:cNvPr id="299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-107" charset="0"/>
              </a:rPr>
              <a:t>Animated slide – box will appear after a few seconds.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F7A24-38C4-436A-968A-80AFA429997F}" type="slidenum">
              <a:rPr lang="en-US"/>
              <a:pPr/>
              <a:t>2</a:t>
            </a:fld>
            <a:endParaRPr lang="en-US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9D399-DF0F-497D-B92E-769E0A8AC6DF}" type="slidenum">
              <a:rPr lang="en-US"/>
              <a:pPr/>
              <a:t>3</a:t>
            </a:fld>
            <a:endParaRPr lang="en-US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E3EE4-EEF6-4A07-9E45-C1CCCBAAEB39}" type="slidenum">
              <a:rPr lang="en-US"/>
              <a:pPr/>
              <a:t>4</a:t>
            </a:fld>
            <a:endParaRPr lang="en-US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4F391-D3FF-4B02-B271-BD9CE5FE2D87}" type="slidenum">
              <a:rPr lang="en-US"/>
              <a:pPr/>
              <a:t>5</a:t>
            </a:fld>
            <a:endParaRPr lang="en-US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233CC-0B40-49F2-96EE-26190BE361DF}" type="slidenum">
              <a:rPr lang="en-US"/>
              <a:pPr/>
              <a:t>6</a:t>
            </a:fld>
            <a:endParaRPr lang="en-US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-107" charset="0"/>
              </a:rPr>
              <a:t>Stress need for operators to be aware of when calibration should be done, when re-calibration may be necessary, and if any question, get it checked.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64C55-4E1B-4792-BFFD-3ECDC48F419D}" type="slidenum">
              <a:rPr lang="en-US"/>
              <a:pPr/>
              <a:t>7</a:t>
            </a:fld>
            <a:endParaRPr lang="en-US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-107" charset="0"/>
              </a:rPr>
              <a:t>Animated slide – box will appear after a few seconds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918CC-3011-4823-9552-E0DE0959F192}" type="slidenum">
              <a:rPr lang="en-US"/>
              <a:pPr/>
              <a:t>8</a:t>
            </a:fld>
            <a:endParaRPr lang="en-US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6CD53-45CC-4D9B-97EA-B206837A24E2}" type="slidenum">
              <a:rPr lang="en-US"/>
              <a:pPr/>
              <a:t>9</a:t>
            </a:fld>
            <a:endParaRPr lang="en-US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-107" charset="0"/>
              </a:rPr>
              <a:t>May need some additional explanation with this slide.  Without ground speed controls, operators must adjust rate when slowing, turning, etc.  Potential to more appropriately lay down material at a consistent, appropriate rate.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E70-1355-46FA-AA62-ADE39ACE22F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1482-7C8A-4761-AB39-2A9C3F89A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E70-1355-46FA-AA62-ADE39ACE22F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1482-7C8A-4761-AB39-2A9C3F89A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E70-1355-46FA-AA62-ADE39ACE22F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1482-7C8A-4761-AB39-2A9C3F89A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E70-1355-46FA-AA62-ADE39ACE22F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1482-7C8A-4761-AB39-2A9C3F89A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E70-1355-46FA-AA62-ADE39ACE22F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1482-7C8A-4761-AB39-2A9C3F89A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E70-1355-46FA-AA62-ADE39ACE22F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1482-7C8A-4761-AB39-2A9C3F89A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E70-1355-46FA-AA62-ADE39ACE22F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1482-7C8A-4761-AB39-2A9C3F89A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E70-1355-46FA-AA62-ADE39ACE22F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1482-7C8A-4761-AB39-2A9C3F89A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E70-1355-46FA-AA62-ADE39ACE22F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1482-7C8A-4761-AB39-2A9C3F89A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E70-1355-46FA-AA62-ADE39ACE22F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1482-7C8A-4761-AB39-2A9C3F89A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EE70-1355-46FA-AA62-ADE39ACE22F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1482-7C8A-4761-AB39-2A9C3F89A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EE70-1355-46FA-AA62-ADE39ACE22F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1482-7C8A-4761-AB39-2A9C3F89A5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 descr="Radius Body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9088" y="-238125"/>
            <a:ext cx="9782176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Take care of your equipment</a:t>
            </a:r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838200" y="480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304800" y="5372100"/>
            <a:ext cx="84582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A typical new truck must last 15+ years</a:t>
            </a:r>
            <a:endParaRPr 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474663"/>
            <a:ext cx="7519988" cy="720725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After the storm</a:t>
            </a:r>
            <a:endParaRPr lang="en-US" smtClean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2362200"/>
            <a:ext cx="7769225" cy="374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smtClean="0"/>
              <a:t>Benching/winging may be required to provide storage for additional snow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smtClean="0"/>
              <a:t>Clean guardrails and bridges to remove built-up snow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smtClean="0"/>
              <a:t>Evaluate the actions and effectiveness of snow removal operations to see if there are ways to improve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Post Storm Cleanup &amp; Maintenance</a:t>
            </a:r>
            <a:endParaRPr lang="en-US" smtClean="0"/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1524000" y="2743200"/>
            <a:ext cx="571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Arial Unicode MS" pitchFamily="-107" charset="0"/>
              </a:rPr>
              <a:t>View video segment - Post Storm Equipment Cleanup &amp; Maintenance </a:t>
            </a:r>
            <a:r>
              <a:rPr lang="en-US" sz="2000">
                <a:solidFill>
                  <a:srgbClr val="FFFFFF"/>
                </a:solidFill>
                <a:latin typeface="Arial Unicode MS" pitchFamily="-107" charset="0"/>
              </a:rPr>
              <a:t>(approx. 2 min.)</a:t>
            </a:r>
            <a:r>
              <a:rPr lang="en-US" sz="2400">
                <a:solidFill>
                  <a:srgbClr val="FFFFFF"/>
                </a:solidFill>
                <a:latin typeface="Arial Unicode MS" pitchFamily="-107" charset="0"/>
              </a:rPr>
              <a:t>  </a:t>
            </a:r>
            <a:endParaRPr lang="en-US" sz="2400">
              <a:latin typeface="Arial Unicode MS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Post Storm Cleanup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796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400" smtClean="0"/>
              <a:t>Clean trucks, loaders, brine maker and other equipment thoroughly – deicers are highly corrosive and act quickly to deteriorate equipment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smtClean="0"/>
              <a:t>Check to see if any equipment repairs are needed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400" smtClean="0"/>
              <a:t>Do post storm walk around (follow guidelines found in visor holder)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152400" y="4572000"/>
            <a:ext cx="5105400" cy="1158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 Black" pitchFamily="-107" charset="0"/>
              </a:rPr>
              <a:t>Remember: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 Black" pitchFamily="-107" charset="0"/>
              </a:rPr>
              <a:t>The average truck must last for 15+ years </a:t>
            </a:r>
          </a:p>
        </p:txBody>
      </p:sp>
      <p:pic>
        <p:nvPicPr>
          <p:cNvPr id="297989" name="Picture 5" descr="DSC00961"/>
          <p:cNvPicPr>
            <a:picLocks noChangeAspect="1" noChangeArrowheads="1"/>
          </p:cNvPicPr>
          <p:nvPr/>
        </p:nvPicPr>
        <p:blipFill>
          <a:blip r:embed="rId3" cstate="print"/>
          <a:srcRect l="18750" t="8334" r="12500" b="13889"/>
          <a:stretch>
            <a:fillRect/>
          </a:stretch>
        </p:blipFill>
        <p:spPr bwMode="auto">
          <a:xfrm>
            <a:off x="5867400" y="3584575"/>
            <a:ext cx="30480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543050" y="2819400"/>
            <a:ext cx="6248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Arial Unicode MS" pitchFamily="-107" charset="0"/>
              </a:rPr>
              <a:t>View Video segment – Introduction to Snow Removal </a:t>
            </a:r>
            <a:r>
              <a:rPr lang="en-US" sz="2000">
                <a:solidFill>
                  <a:srgbClr val="FFFFFF"/>
                </a:solidFill>
                <a:latin typeface="Arial Unicode MS" pitchFamily="-107" charset="0"/>
              </a:rPr>
              <a:t>(approx. 10 minutes)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rgbClr val="FFFFFF"/>
              </a:solidFill>
              <a:latin typeface="Arial Unicode MS" pitchFamily="-107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219200" y="944563"/>
            <a:ext cx="6615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</a:rPr>
              <a:t>Overview of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Equipment upgrades &amp; modifications </a:t>
            </a:r>
            <a:endParaRPr lang="en-US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smtClean="0"/>
              <a:t>Changing practices, technology, budget constraints and other issues require constant changes in equipment</a:t>
            </a:r>
          </a:p>
        </p:txBody>
      </p:sp>
      <p:pic>
        <p:nvPicPr>
          <p:cNvPr id="91140" name="Picture 4" descr="DSC0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7" descr="IMG_083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657600"/>
            <a:ext cx="2906713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5" descr="IMG_00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2291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Mechanics</a:t>
            </a:r>
            <a:endParaRPr lang="en-US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2788"/>
            <a:ext cx="77755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mtClean="0"/>
              <a:t>Each maintenance circle has at least one mechanic</a:t>
            </a:r>
            <a:br>
              <a:rPr lang="en-US" smtClean="0"/>
            </a:br>
            <a:endParaRPr lang="en-US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mtClean="0"/>
              <a:t>Each district has a district mechanic</a:t>
            </a:r>
            <a:br>
              <a:rPr lang="en-US" smtClean="0"/>
            </a:br>
            <a:endParaRPr lang="en-US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mtClean="0"/>
              <a:t>The specific duties of mechanics is for equipment repairs and service – this may vary at each garage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Preventive Maintenance</a:t>
            </a:r>
            <a:endParaRPr 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smtClean="0"/>
              <a:t>Expect hands-on direction and guidance for preventive maintenance practices at your garage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smtClean="0"/>
              <a:t>Make sure you understand what your preventative maintenance responsibilities are and when something should be reported to your mechanic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smtClean="0"/>
              <a:t>Remember that a snowplow truck has to last approximately 15 years, making good preventative maintenance </a:t>
            </a:r>
            <a:r>
              <a:rPr lang="en-US" sz="2800" b="1" i="1" u="sng" smtClean="0"/>
              <a:t>critical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endParaRPr lang="en-US" sz="2800" b="1" i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Equipment Calibration</a:t>
            </a:r>
            <a:endParaRPr lang="en-US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smtClean="0"/>
              <a:t>Important to make sure the proper amount of material is placed on the roadway to get the desired action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smtClean="0"/>
              <a:t>Prevents waste of materials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smtClean="0"/>
              <a:t>Helps protect the environment through controlled applications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smtClean="0"/>
              <a:t>Now many trucks are equipped with ground-speed oriented systems to provide controlled applications regardless of speed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sz="2800" smtClean="0"/>
              <a:t>You will be instructed on how to calibrate a tailgate spreader and how to operate the controls later this week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Calibration</a:t>
            </a:r>
            <a:endParaRPr lang="en-US" smtClean="0"/>
          </a:p>
        </p:txBody>
      </p:sp>
      <p:sp>
        <p:nvSpPr>
          <p:cNvPr id="104451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08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An average statewide 5% calibration error equates to:    </a:t>
            </a:r>
          </a:p>
        </p:txBody>
      </p:sp>
      <p:sp>
        <p:nvSpPr>
          <p:cNvPr id="220165" name="Rectangle 1029"/>
          <p:cNvSpPr>
            <a:spLocks noChangeArrowheads="1"/>
          </p:cNvSpPr>
          <p:nvPr/>
        </p:nvSpPr>
        <p:spPr bwMode="auto">
          <a:xfrm>
            <a:off x="1905000" y="3581400"/>
            <a:ext cx="5181600" cy="2057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>
                <a:solidFill>
                  <a:srgbClr val="FF0000"/>
                </a:solidFill>
              </a:rPr>
              <a:t>9,532 tons of salt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</a:rPr>
              <a:t>(95 rail cars!)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b="1">
                <a:solidFill>
                  <a:srgbClr val="FF0000"/>
                </a:solidFill>
              </a:rPr>
              <a:t>$648,176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0"/>
            <a:ext cx="7516813" cy="11938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-107" charset="0"/>
              </a:rPr>
              <a:t>Raven</a:t>
            </a:r>
            <a:endParaRPr lang="en-US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838200" y="5878513"/>
            <a:ext cx="624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 Unicode MS" pitchFamily="-107" charset="0"/>
              </a:rPr>
              <a:t>A ground speed oriented controller</a:t>
            </a:r>
            <a:r>
              <a:rPr lang="en-US" sz="2400">
                <a:latin typeface="Arial Unicode MS" pitchFamily="-107" charset="0"/>
              </a:rPr>
              <a:t> </a:t>
            </a:r>
          </a:p>
        </p:txBody>
      </p:sp>
      <p:pic>
        <p:nvPicPr>
          <p:cNvPr id="106501" name="Picture 7" descr="ra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925513"/>
            <a:ext cx="392747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Text Box 8"/>
          <p:cNvSpPr txBox="1">
            <a:spLocks noChangeArrowheads="1"/>
          </p:cNvSpPr>
          <p:nvPr/>
        </p:nvSpPr>
        <p:spPr bwMode="auto">
          <a:xfrm>
            <a:off x="4495800" y="2925763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Arial Black" pitchFamily="-107" charset="0"/>
              </a:rPr>
              <a:t>SpreadSmart</a:t>
            </a:r>
          </a:p>
        </p:txBody>
      </p:sp>
      <p:pic>
        <p:nvPicPr>
          <p:cNvPr id="106503" name="Picture 9" descr="IMG_0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27438"/>
            <a:ext cx="358933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3" descr="ground speed contro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435</Words>
  <Application>Microsoft Office PowerPoint</Application>
  <PresentationFormat>On-screen Show (4:3)</PresentationFormat>
  <Paragraphs>58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Take care of your equipment</vt:lpstr>
      <vt:lpstr>Slide 2</vt:lpstr>
      <vt:lpstr>Equipment upgrades &amp; modifications </vt:lpstr>
      <vt:lpstr>Mechanics</vt:lpstr>
      <vt:lpstr>Preventive Maintenance</vt:lpstr>
      <vt:lpstr>Equipment Calibration</vt:lpstr>
      <vt:lpstr>Calibration</vt:lpstr>
      <vt:lpstr>Raven</vt:lpstr>
      <vt:lpstr>Slide 9</vt:lpstr>
      <vt:lpstr>After the storm</vt:lpstr>
      <vt:lpstr>Post Storm Cleanup &amp; Maintenance</vt:lpstr>
      <vt:lpstr>Post Storm Cleanup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care of your equipment</dc:title>
  <dc:creator>peter wisniewski</dc:creator>
  <cp:lastModifiedBy>peter wisniewski</cp:lastModifiedBy>
  <cp:revision>1</cp:revision>
  <dcterms:created xsi:type="dcterms:W3CDTF">2013-07-29T15:38:16Z</dcterms:created>
  <dcterms:modified xsi:type="dcterms:W3CDTF">2013-07-29T15:43:32Z</dcterms:modified>
</cp:coreProperties>
</file>