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48096-8EA8-46A9-AD44-CAD5EE71E415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5D8FE-7828-42AB-9975-3E829A8856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FC716F-7A53-4F42-8893-C1081CEFC22A}" type="slidenum">
              <a:rPr lang="en-US"/>
              <a:pPr/>
              <a:t>1</a:t>
            </a:fld>
            <a:endParaRPr lang="en-US"/>
          </a:p>
        </p:txBody>
      </p:sp>
      <p:sp>
        <p:nvSpPr>
          <p:cNvPr id="270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BE7A23-43F6-41A4-B694-B2B353F447BC}" type="slidenum">
              <a:rPr lang="en-US"/>
              <a:pPr/>
              <a:t>2</a:t>
            </a:fld>
            <a:endParaRPr lang="en-US"/>
          </a:p>
        </p:txBody>
      </p:sp>
      <p:sp>
        <p:nvSpPr>
          <p:cNvPr id="272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Emphasize that dew point and bridge deck temp are what determines if frost will occur.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ED8F1-E33D-4405-A67E-F8667DF978DF}" type="slidenum">
              <a:rPr lang="en-US"/>
              <a:pPr/>
              <a:t>3</a:t>
            </a:fld>
            <a:endParaRPr lang="en-US"/>
          </a:p>
        </p:txBody>
      </p:sp>
      <p:sp>
        <p:nvSpPr>
          <p:cNvPr id="274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B0857F-F437-487D-9444-5F5BE5732462}" type="slidenum">
              <a:rPr lang="en-US"/>
              <a:pPr/>
              <a:t>4</a:t>
            </a:fld>
            <a:endParaRPr lang="en-US"/>
          </a:p>
        </p:txBody>
      </p:sp>
      <p:sp>
        <p:nvSpPr>
          <p:cNvPr id="276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3B7B7-6B95-4833-AEDC-77392F14B0D0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0B740-D8ED-401D-ADF2-457184D93F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0700"/>
            <a:ext cx="8229600" cy="13843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Bridge Frost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411480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sz="2800" smtClean="0"/>
              <a:t>When the dew point is greater than the surface temperature and the surface temperature is below freezing, frost begins to form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Frost will form more quickly if the difference between dew point and surface temperature is large</a:t>
            </a:r>
            <a:br>
              <a:rPr lang="en-US" sz="2800" smtClean="0"/>
            </a:b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AutoShape 3"/>
          <p:cNvSpPr>
            <a:spLocks noChangeAspect="1" noChangeArrowheads="1" noTextEdit="1"/>
          </p:cNvSpPr>
          <p:nvPr/>
        </p:nvSpPr>
        <p:spPr bwMode="auto">
          <a:xfrm>
            <a:off x="381000" y="-171450"/>
            <a:ext cx="8763000" cy="70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63" name="Rectangle 6"/>
          <p:cNvSpPr>
            <a:spLocks noChangeArrowheads="1"/>
          </p:cNvSpPr>
          <p:nvPr/>
        </p:nvSpPr>
        <p:spPr bwMode="auto">
          <a:xfrm>
            <a:off x="1477963" y="1341438"/>
            <a:ext cx="4906962" cy="35544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64" name="Line 7"/>
          <p:cNvSpPr>
            <a:spLocks noChangeShapeType="1"/>
          </p:cNvSpPr>
          <p:nvPr/>
        </p:nvSpPr>
        <p:spPr bwMode="auto">
          <a:xfrm>
            <a:off x="1477963" y="4308475"/>
            <a:ext cx="4567237" cy="15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65" name="Line 8"/>
          <p:cNvSpPr>
            <a:spLocks noChangeShapeType="1"/>
          </p:cNvSpPr>
          <p:nvPr/>
        </p:nvSpPr>
        <p:spPr bwMode="auto">
          <a:xfrm>
            <a:off x="1477963" y="3706813"/>
            <a:ext cx="4567237" cy="1587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66" name="Line 9"/>
          <p:cNvSpPr>
            <a:spLocks noChangeShapeType="1"/>
          </p:cNvSpPr>
          <p:nvPr/>
        </p:nvSpPr>
        <p:spPr bwMode="auto">
          <a:xfrm>
            <a:off x="1477963" y="3119438"/>
            <a:ext cx="4567237" cy="1587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67" name="Line 10"/>
          <p:cNvSpPr>
            <a:spLocks noChangeShapeType="1"/>
          </p:cNvSpPr>
          <p:nvPr/>
        </p:nvSpPr>
        <p:spPr bwMode="auto">
          <a:xfrm>
            <a:off x="1477963" y="2530475"/>
            <a:ext cx="4567237" cy="15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68" name="Line 11"/>
          <p:cNvSpPr>
            <a:spLocks noChangeShapeType="1"/>
          </p:cNvSpPr>
          <p:nvPr/>
        </p:nvSpPr>
        <p:spPr bwMode="auto">
          <a:xfrm>
            <a:off x="1477963" y="1928813"/>
            <a:ext cx="4567237" cy="1587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69" name="Line 12"/>
          <p:cNvSpPr>
            <a:spLocks noChangeShapeType="1"/>
          </p:cNvSpPr>
          <p:nvPr/>
        </p:nvSpPr>
        <p:spPr bwMode="auto">
          <a:xfrm>
            <a:off x="1477963" y="1341438"/>
            <a:ext cx="4567237" cy="1587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0" name="Rectangle 13"/>
          <p:cNvSpPr>
            <a:spLocks noChangeArrowheads="1"/>
          </p:cNvSpPr>
          <p:nvPr/>
        </p:nvSpPr>
        <p:spPr bwMode="auto">
          <a:xfrm>
            <a:off x="1477963" y="1341438"/>
            <a:ext cx="4567237" cy="3554412"/>
          </a:xfrm>
          <a:prstGeom prst="rect">
            <a:avLst/>
          </a:prstGeom>
          <a:noFill/>
          <a:ln w="1428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1" name="Line 14"/>
          <p:cNvSpPr>
            <a:spLocks noChangeShapeType="1"/>
          </p:cNvSpPr>
          <p:nvPr/>
        </p:nvSpPr>
        <p:spPr bwMode="auto">
          <a:xfrm>
            <a:off x="1477963" y="1341438"/>
            <a:ext cx="1587" cy="3554412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2" name="Line 15"/>
          <p:cNvSpPr>
            <a:spLocks noChangeShapeType="1"/>
          </p:cNvSpPr>
          <p:nvPr/>
        </p:nvSpPr>
        <p:spPr bwMode="auto">
          <a:xfrm>
            <a:off x="1719263" y="4895850"/>
            <a:ext cx="96837" cy="15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3" name="Line 16"/>
          <p:cNvSpPr>
            <a:spLocks noChangeShapeType="1"/>
          </p:cNvSpPr>
          <p:nvPr/>
        </p:nvSpPr>
        <p:spPr bwMode="auto">
          <a:xfrm>
            <a:off x="1381125" y="4308475"/>
            <a:ext cx="96838" cy="15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4" name="Line 17"/>
          <p:cNvSpPr>
            <a:spLocks noChangeShapeType="1"/>
          </p:cNvSpPr>
          <p:nvPr/>
        </p:nvSpPr>
        <p:spPr bwMode="auto">
          <a:xfrm>
            <a:off x="1381125" y="3706813"/>
            <a:ext cx="96838" cy="1587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5" name="Line 18"/>
          <p:cNvSpPr>
            <a:spLocks noChangeShapeType="1"/>
          </p:cNvSpPr>
          <p:nvPr/>
        </p:nvSpPr>
        <p:spPr bwMode="auto">
          <a:xfrm>
            <a:off x="1381125" y="3119438"/>
            <a:ext cx="96838" cy="1587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6" name="Line 19"/>
          <p:cNvSpPr>
            <a:spLocks noChangeShapeType="1"/>
          </p:cNvSpPr>
          <p:nvPr/>
        </p:nvSpPr>
        <p:spPr bwMode="auto">
          <a:xfrm>
            <a:off x="1381125" y="2530475"/>
            <a:ext cx="96838" cy="15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7" name="Line 20"/>
          <p:cNvSpPr>
            <a:spLocks noChangeShapeType="1"/>
          </p:cNvSpPr>
          <p:nvPr/>
        </p:nvSpPr>
        <p:spPr bwMode="auto">
          <a:xfrm>
            <a:off x="1381125" y="1928813"/>
            <a:ext cx="96838" cy="1587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8" name="Line 21"/>
          <p:cNvSpPr>
            <a:spLocks noChangeShapeType="1"/>
          </p:cNvSpPr>
          <p:nvPr/>
        </p:nvSpPr>
        <p:spPr bwMode="auto">
          <a:xfrm>
            <a:off x="1381125" y="1341438"/>
            <a:ext cx="96838" cy="1587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79" name="Line 22"/>
          <p:cNvSpPr>
            <a:spLocks noChangeShapeType="1"/>
          </p:cNvSpPr>
          <p:nvPr/>
        </p:nvSpPr>
        <p:spPr bwMode="auto">
          <a:xfrm>
            <a:off x="1816100" y="4895850"/>
            <a:ext cx="4567238" cy="15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0" name="Line 23"/>
          <p:cNvSpPr>
            <a:spLocks noChangeShapeType="1"/>
          </p:cNvSpPr>
          <p:nvPr/>
        </p:nvSpPr>
        <p:spPr bwMode="auto">
          <a:xfrm flipV="1">
            <a:off x="1816100" y="4895850"/>
            <a:ext cx="1588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1" name="Line 24"/>
          <p:cNvSpPr>
            <a:spLocks noChangeShapeType="1"/>
          </p:cNvSpPr>
          <p:nvPr/>
        </p:nvSpPr>
        <p:spPr bwMode="auto">
          <a:xfrm flipV="1">
            <a:off x="2327275" y="4895850"/>
            <a:ext cx="1588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2" name="Line 25"/>
          <p:cNvSpPr>
            <a:spLocks noChangeShapeType="1"/>
          </p:cNvSpPr>
          <p:nvPr/>
        </p:nvSpPr>
        <p:spPr bwMode="auto">
          <a:xfrm flipV="1">
            <a:off x="2836863" y="4895850"/>
            <a:ext cx="1587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3" name="Line 26"/>
          <p:cNvSpPr>
            <a:spLocks noChangeShapeType="1"/>
          </p:cNvSpPr>
          <p:nvPr/>
        </p:nvSpPr>
        <p:spPr bwMode="auto">
          <a:xfrm flipV="1">
            <a:off x="3333750" y="4895850"/>
            <a:ext cx="1588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4" name="Line 27"/>
          <p:cNvSpPr>
            <a:spLocks noChangeShapeType="1"/>
          </p:cNvSpPr>
          <p:nvPr/>
        </p:nvSpPr>
        <p:spPr bwMode="auto">
          <a:xfrm flipV="1">
            <a:off x="3844925" y="4895850"/>
            <a:ext cx="1588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5" name="Line 28"/>
          <p:cNvSpPr>
            <a:spLocks noChangeShapeType="1"/>
          </p:cNvSpPr>
          <p:nvPr/>
        </p:nvSpPr>
        <p:spPr bwMode="auto">
          <a:xfrm flipV="1">
            <a:off x="4354513" y="4895850"/>
            <a:ext cx="1587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6" name="Line 29"/>
          <p:cNvSpPr>
            <a:spLocks noChangeShapeType="1"/>
          </p:cNvSpPr>
          <p:nvPr/>
        </p:nvSpPr>
        <p:spPr bwMode="auto">
          <a:xfrm flipV="1">
            <a:off x="4865688" y="4895850"/>
            <a:ext cx="1587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7" name="Line 30"/>
          <p:cNvSpPr>
            <a:spLocks noChangeShapeType="1"/>
          </p:cNvSpPr>
          <p:nvPr/>
        </p:nvSpPr>
        <p:spPr bwMode="auto">
          <a:xfrm flipV="1">
            <a:off x="5362575" y="4895850"/>
            <a:ext cx="1588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8" name="Line 31"/>
          <p:cNvSpPr>
            <a:spLocks noChangeShapeType="1"/>
          </p:cNvSpPr>
          <p:nvPr/>
        </p:nvSpPr>
        <p:spPr bwMode="auto">
          <a:xfrm flipV="1">
            <a:off x="5873750" y="4895850"/>
            <a:ext cx="1588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89" name="Line 32"/>
          <p:cNvSpPr>
            <a:spLocks noChangeShapeType="1"/>
          </p:cNvSpPr>
          <p:nvPr/>
        </p:nvSpPr>
        <p:spPr bwMode="auto">
          <a:xfrm flipV="1">
            <a:off x="6383338" y="4895850"/>
            <a:ext cx="1587" cy="103188"/>
          </a:xfrm>
          <a:prstGeom prst="line">
            <a:avLst/>
          </a:prstGeom>
          <a:noFill/>
          <a:ln w="1428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90" name="Freeform 33"/>
          <p:cNvSpPr>
            <a:spLocks/>
          </p:cNvSpPr>
          <p:nvPr/>
        </p:nvSpPr>
        <p:spPr bwMode="auto">
          <a:xfrm>
            <a:off x="1725613" y="1811338"/>
            <a:ext cx="4071937" cy="1747837"/>
          </a:xfrm>
          <a:custGeom>
            <a:avLst/>
            <a:gdLst>
              <a:gd name="T0" fmla="*/ 0 w 295"/>
              <a:gd name="T1" fmla="*/ 2147483647 h 119"/>
              <a:gd name="T2" fmla="*/ 2147483647 w 295"/>
              <a:gd name="T3" fmla="*/ 2147483647 h 119"/>
              <a:gd name="T4" fmla="*/ 2147483647 w 295"/>
              <a:gd name="T5" fmla="*/ 2147483647 h 119"/>
              <a:gd name="T6" fmla="*/ 2147483647 w 295"/>
              <a:gd name="T7" fmla="*/ 2147483647 h 119"/>
              <a:gd name="T8" fmla="*/ 2147483647 w 295"/>
              <a:gd name="T9" fmla="*/ 2147483647 h 119"/>
              <a:gd name="T10" fmla="*/ 2147483647 w 295"/>
              <a:gd name="T11" fmla="*/ 2147483647 h 119"/>
              <a:gd name="T12" fmla="*/ 2147483647 w 295"/>
              <a:gd name="T13" fmla="*/ 2147483647 h 119"/>
              <a:gd name="T14" fmla="*/ 2147483647 w 295"/>
              <a:gd name="T15" fmla="*/ 2147483647 h 119"/>
              <a:gd name="T16" fmla="*/ 2147483647 w 295"/>
              <a:gd name="T17" fmla="*/ 0 h 11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5"/>
              <a:gd name="T28" fmla="*/ 0 h 119"/>
              <a:gd name="T29" fmla="*/ 295 w 295"/>
              <a:gd name="T30" fmla="*/ 119 h 11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5" h="119">
                <a:moveTo>
                  <a:pt x="0" y="39"/>
                </a:moveTo>
                <a:lnTo>
                  <a:pt x="37" y="59"/>
                </a:lnTo>
                <a:lnTo>
                  <a:pt x="74" y="79"/>
                </a:lnTo>
                <a:lnTo>
                  <a:pt x="111" y="97"/>
                </a:lnTo>
                <a:lnTo>
                  <a:pt x="148" y="109"/>
                </a:lnTo>
                <a:lnTo>
                  <a:pt x="184" y="119"/>
                </a:lnTo>
                <a:lnTo>
                  <a:pt x="221" y="119"/>
                </a:lnTo>
                <a:lnTo>
                  <a:pt x="258" y="109"/>
                </a:lnTo>
                <a:lnTo>
                  <a:pt x="295" y="0"/>
                </a:ln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91" name="Freeform 34"/>
          <p:cNvSpPr>
            <a:spLocks/>
          </p:cNvSpPr>
          <p:nvPr/>
        </p:nvSpPr>
        <p:spPr bwMode="auto">
          <a:xfrm>
            <a:off x="1725613" y="2825750"/>
            <a:ext cx="4071937" cy="646113"/>
          </a:xfrm>
          <a:custGeom>
            <a:avLst/>
            <a:gdLst>
              <a:gd name="T0" fmla="*/ 0 w 295"/>
              <a:gd name="T1" fmla="*/ 2147483647 h 44"/>
              <a:gd name="T2" fmla="*/ 2147483647 w 295"/>
              <a:gd name="T3" fmla="*/ 2147483647 h 44"/>
              <a:gd name="T4" fmla="*/ 2147483647 w 295"/>
              <a:gd name="T5" fmla="*/ 2147483647 h 44"/>
              <a:gd name="T6" fmla="*/ 2147483647 w 295"/>
              <a:gd name="T7" fmla="*/ 2147483647 h 44"/>
              <a:gd name="T8" fmla="*/ 2147483647 w 295"/>
              <a:gd name="T9" fmla="*/ 2147483647 h 44"/>
              <a:gd name="T10" fmla="*/ 2147483647 w 295"/>
              <a:gd name="T11" fmla="*/ 2147483647 h 44"/>
              <a:gd name="T12" fmla="*/ 2147483647 w 295"/>
              <a:gd name="T13" fmla="*/ 2147483647 h 44"/>
              <a:gd name="T14" fmla="*/ 2147483647 w 295"/>
              <a:gd name="T15" fmla="*/ 2147483647 h 44"/>
              <a:gd name="T16" fmla="*/ 2147483647 w 295"/>
              <a:gd name="T17" fmla="*/ 0 h 4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5"/>
              <a:gd name="T28" fmla="*/ 0 h 44"/>
              <a:gd name="T29" fmla="*/ 295 w 295"/>
              <a:gd name="T30" fmla="*/ 44 h 4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5" h="44">
                <a:moveTo>
                  <a:pt x="0" y="40"/>
                </a:moveTo>
                <a:lnTo>
                  <a:pt x="37" y="40"/>
                </a:lnTo>
                <a:lnTo>
                  <a:pt x="74" y="40"/>
                </a:lnTo>
                <a:lnTo>
                  <a:pt x="111" y="40"/>
                </a:lnTo>
                <a:lnTo>
                  <a:pt x="148" y="44"/>
                </a:lnTo>
                <a:lnTo>
                  <a:pt x="184" y="40"/>
                </a:lnTo>
                <a:lnTo>
                  <a:pt x="221" y="30"/>
                </a:lnTo>
                <a:lnTo>
                  <a:pt x="258" y="30"/>
                </a:lnTo>
                <a:lnTo>
                  <a:pt x="295" y="0"/>
                </a:lnTo>
              </a:path>
            </a:pathLst>
          </a:custGeom>
          <a:noFill/>
          <a:ln w="412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392" name="Rectangle 35"/>
          <p:cNvSpPr>
            <a:spLocks noChangeArrowheads="1"/>
          </p:cNvSpPr>
          <p:nvPr/>
        </p:nvSpPr>
        <p:spPr bwMode="auto">
          <a:xfrm>
            <a:off x="84138" y="-598488"/>
            <a:ext cx="1587" cy="2746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n-US">
              <a:latin typeface="Tahoma" pitchFamily="-107" charset="0"/>
            </a:endParaRPr>
          </a:p>
        </p:txBody>
      </p:sp>
      <p:sp>
        <p:nvSpPr>
          <p:cNvPr id="271393" name="Rectangle 36"/>
          <p:cNvSpPr>
            <a:spLocks noChangeArrowheads="1"/>
          </p:cNvSpPr>
          <p:nvPr/>
        </p:nvSpPr>
        <p:spPr bwMode="auto">
          <a:xfrm>
            <a:off x="1339850" y="381000"/>
            <a:ext cx="69357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3400" b="1">
                <a:solidFill>
                  <a:srgbClr val="000000"/>
                </a:solidFill>
                <a:latin typeface="Times New Roman" pitchFamily="-107" charset="0"/>
              </a:rPr>
              <a:t>Example of a Bridge Frost Condition</a:t>
            </a:r>
            <a:r>
              <a:rPr lang="en-US" sz="3400" b="1">
                <a:solidFill>
                  <a:srgbClr val="FFFFFF"/>
                </a:solidFill>
                <a:latin typeface="Times New Roman" pitchFamily="-107" charset="0"/>
              </a:rPr>
              <a:t> </a:t>
            </a:r>
            <a:endParaRPr lang="en-US">
              <a:latin typeface="Tahoma" pitchFamily="-107" charset="0"/>
            </a:endParaRPr>
          </a:p>
        </p:txBody>
      </p:sp>
      <p:sp>
        <p:nvSpPr>
          <p:cNvPr id="271394" name="Rectangle 37"/>
          <p:cNvSpPr>
            <a:spLocks noChangeArrowheads="1"/>
          </p:cNvSpPr>
          <p:nvPr/>
        </p:nvSpPr>
        <p:spPr bwMode="auto">
          <a:xfrm>
            <a:off x="912813" y="4705350"/>
            <a:ext cx="355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20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395" name="Rectangle 38"/>
          <p:cNvSpPr>
            <a:spLocks noChangeArrowheads="1"/>
          </p:cNvSpPr>
          <p:nvPr/>
        </p:nvSpPr>
        <p:spPr bwMode="auto">
          <a:xfrm>
            <a:off x="912813" y="4117975"/>
            <a:ext cx="355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22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396" name="Rectangle 39"/>
          <p:cNvSpPr>
            <a:spLocks noChangeArrowheads="1"/>
          </p:cNvSpPr>
          <p:nvPr/>
        </p:nvSpPr>
        <p:spPr bwMode="auto">
          <a:xfrm>
            <a:off x="912813" y="3514725"/>
            <a:ext cx="355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24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397" name="Rectangle 40"/>
          <p:cNvSpPr>
            <a:spLocks noChangeArrowheads="1"/>
          </p:cNvSpPr>
          <p:nvPr/>
        </p:nvSpPr>
        <p:spPr bwMode="auto">
          <a:xfrm>
            <a:off x="912813" y="2927350"/>
            <a:ext cx="355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26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398" name="Rectangle 41"/>
          <p:cNvSpPr>
            <a:spLocks noChangeArrowheads="1"/>
          </p:cNvSpPr>
          <p:nvPr/>
        </p:nvSpPr>
        <p:spPr bwMode="auto">
          <a:xfrm>
            <a:off x="912813" y="2339975"/>
            <a:ext cx="355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28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399" name="Rectangle 42"/>
          <p:cNvSpPr>
            <a:spLocks noChangeArrowheads="1"/>
          </p:cNvSpPr>
          <p:nvPr/>
        </p:nvSpPr>
        <p:spPr bwMode="auto">
          <a:xfrm>
            <a:off x="912813" y="1738313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30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400" name="Rectangle 43"/>
          <p:cNvSpPr>
            <a:spLocks noChangeArrowheads="1"/>
          </p:cNvSpPr>
          <p:nvPr/>
        </p:nvSpPr>
        <p:spPr bwMode="auto">
          <a:xfrm>
            <a:off x="912813" y="1150938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32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401" name="Rectangle 54"/>
          <p:cNvSpPr>
            <a:spLocks noChangeArrowheads="1"/>
          </p:cNvSpPr>
          <p:nvPr/>
        </p:nvSpPr>
        <p:spPr bwMode="auto">
          <a:xfrm>
            <a:off x="84138" y="-523875"/>
            <a:ext cx="1587" cy="274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n-US">
              <a:latin typeface="Tahoma" pitchFamily="-107" charset="0"/>
            </a:endParaRPr>
          </a:p>
        </p:txBody>
      </p:sp>
      <p:sp>
        <p:nvSpPr>
          <p:cNvPr id="271402" name="Rectangle 55"/>
          <p:cNvSpPr>
            <a:spLocks noChangeArrowheads="1"/>
          </p:cNvSpPr>
          <p:nvPr/>
        </p:nvSpPr>
        <p:spPr bwMode="auto">
          <a:xfrm>
            <a:off x="3395663" y="6115050"/>
            <a:ext cx="7889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Time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403" name="Rectangle 56"/>
          <p:cNvSpPr>
            <a:spLocks noChangeArrowheads="1"/>
          </p:cNvSpPr>
          <p:nvPr/>
        </p:nvSpPr>
        <p:spPr bwMode="auto">
          <a:xfrm>
            <a:off x="84138" y="-523875"/>
            <a:ext cx="1587" cy="2746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n-US">
              <a:latin typeface="Tahoma" pitchFamily="-107" charset="0"/>
            </a:endParaRPr>
          </a:p>
        </p:txBody>
      </p:sp>
      <p:sp>
        <p:nvSpPr>
          <p:cNvPr id="271404" name="Rectangle 57"/>
          <p:cNvSpPr>
            <a:spLocks noChangeArrowheads="1"/>
          </p:cNvSpPr>
          <p:nvPr/>
        </p:nvSpPr>
        <p:spPr bwMode="auto">
          <a:xfrm rot="-5400000">
            <a:off x="-378618" y="2910681"/>
            <a:ext cx="20129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Temperature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405" name="Rectangle 58"/>
          <p:cNvSpPr>
            <a:spLocks noChangeArrowheads="1"/>
          </p:cNvSpPr>
          <p:nvPr/>
        </p:nvSpPr>
        <p:spPr bwMode="auto">
          <a:xfrm>
            <a:off x="6477000" y="2546350"/>
            <a:ext cx="2463800" cy="909638"/>
          </a:xfrm>
          <a:prstGeom prst="rect">
            <a:avLst/>
          </a:prstGeom>
          <a:noFill/>
          <a:ln w="1428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406" name="Line 59"/>
          <p:cNvSpPr>
            <a:spLocks noChangeShapeType="1"/>
          </p:cNvSpPr>
          <p:nvPr/>
        </p:nvSpPr>
        <p:spPr bwMode="auto">
          <a:xfrm>
            <a:off x="6527800" y="2795588"/>
            <a:ext cx="373063" cy="1587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407" name="Rectangle 60"/>
          <p:cNvSpPr>
            <a:spLocks noChangeArrowheads="1"/>
          </p:cNvSpPr>
          <p:nvPr/>
        </p:nvSpPr>
        <p:spPr bwMode="auto">
          <a:xfrm>
            <a:off x="6967538" y="2581275"/>
            <a:ext cx="19732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Bridge Deck 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408" name="Line 61"/>
          <p:cNvSpPr>
            <a:spLocks noChangeShapeType="1"/>
          </p:cNvSpPr>
          <p:nvPr/>
        </p:nvSpPr>
        <p:spPr bwMode="auto">
          <a:xfrm>
            <a:off x="6527800" y="3249613"/>
            <a:ext cx="373063" cy="1587"/>
          </a:xfrm>
          <a:prstGeom prst="line">
            <a:avLst/>
          </a:prstGeom>
          <a:noFill/>
          <a:ln w="412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1409" name="Rectangle 62"/>
          <p:cNvSpPr>
            <a:spLocks noChangeArrowheads="1"/>
          </p:cNvSpPr>
          <p:nvPr/>
        </p:nvSpPr>
        <p:spPr bwMode="auto">
          <a:xfrm>
            <a:off x="6967538" y="3016250"/>
            <a:ext cx="15716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  <a:latin typeface="Times New Roman" pitchFamily="-107" charset="0"/>
              </a:rPr>
              <a:t>Dew Point</a:t>
            </a:r>
            <a:endParaRPr lang="en-US">
              <a:solidFill>
                <a:srgbClr val="000000"/>
              </a:solidFill>
              <a:latin typeface="Tahoma" pitchFamily="-107" charset="0"/>
            </a:endParaRPr>
          </a:p>
        </p:txBody>
      </p:sp>
      <p:sp>
        <p:nvSpPr>
          <p:cNvPr id="271410" name="Rectangle 68"/>
          <p:cNvSpPr>
            <a:spLocks noChangeArrowheads="1"/>
          </p:cNvSpPr>
          <p:nvPr/>
        </p:nvSpPr>
        <p:spPr bwMode="auto">
          <a:xfrm>
            <a:off x="4210050" y="1649413"/>
            <a:ext cx="96361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200" b="1">
                <a:solidFill>
                  <a:srgbClr val="FFFFFF"/>
                </a:solidFill>
              </a:rPr>
              <a:t>Bridge </a:t>
            </a:r>
            <a:endParaRPr lang="en-US">
              <a:latin typeface="Tahoma" pitchFamily="-107" charset="0"/>
            </a:endParaRPr>
          </a:p>
        </p:txBody>
      </p:sp>
      <p:sp>
        <p:nvSpPr>
          <p:cNvPr id="271411" name="Rectangle 69"/>
          <p:cNvSpPr>
            <a:spLocks noChangeArrowheads="1"/>
          </p:cNvSpPr>
          <p:nvPr/>
        </p:nvSpPr>
        <p:spPr bwMode="auto">
          <a:xfrm>
            <a:off x="4306888" y="2017713"/>
            <a:ext cx="8556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200" b="1">
                <a:solidFill>
                  <a:srgbClr val="FFFFFF"/>
                </a:solidFill>
              </a:rPr>
              <a:t>Frost  </a:t>
            </a:r>
            <a:endParaRPr lang="en-US">
              <a:latin typeface="Tahoma" pitchFamily="-107" charset="0"/>
            </a:endParaRPr>
          </a:p>
        </p:txBody>
      </p:sp>
      <p:sp>
        <p:nvSpPr>
          <p:cNvPr id="271412" name="Rectangle 70"/>
          <p:cNvSpPr>
            <a:spLocks noChangeArrowheads="1"/>
          </p:cNvSpPr>
          <p:nvPr/>
        </p:nvSpPr>
        <p:spPr bwMode="auto">
          <a:xfrm>
            <a:off x="4375150" y="2370138"/>
            <a:ext cx="6365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200" b="1">
                <a:solidFill>
                  <a:srgbClr val="FFFFFF"/>
                </a:solidFill>
              </a:rPr>
              <a:t>may </a:t>
            </a:r>
            <a:endParaRPr lang="en-US">
              <a:latin typeface="Tahoma" pitchFamily="-107" charset="0"/>
            </a:endParaRPr>
          </a:p>
        </p:txBody>
      </p:sp>
      <p:sp>
        <p:nvSpPr>
          <p:cNvPr id="271413" name="Rectangle 71"/>
          <p:cNvSpPr>
            <a:spLocks noChangeArrowheads="1"/>
          </p:cNvSpPr>
          <p:nvPr/>
        </p:nvSpPr>
        <p:spPr bwMode="auto">
          <a:xfrm>
            <a:off x="4348163" y="2722563"/>
            <a:ext cx="62071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200" b="1">
                <a:solidFill>
                  <a:srgbClr val="FFFFFF"/>
                </a:solidFill>
              </a:rPr>
              <a:t>form</a:t>
            </a:r>
            <a:endParaRPr lang="en-US">
              <a:latin typeface="Tahoma" pitchFamily="-107" charset="0"/>
            </a:endParaRPr>
          </a:p>
        </p:txBody>
      </p:sp>
      <p:sp>
        <p:nvSpPr>
          <p:cNvPr id="271414" name="Text Box 74"/>
          <p:cNvSpPr txBox="1">
            <a:spLocks noChangeArrowheads="1"/>
          </p:cNvSpPr>
          <p:nvPr/>
        </p:nvSpPr>
        <p:spPr bwMode="auto">
          <a:xfrm>
            <a:off x="1381125" y="5132388"/>
            <a:ext cx="5299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Tahoma" pitchFamily="-107" charset="0"/>
              </a:rPr>
              <a:t>1:00  3:00  5:00 7:00  9:00  11:00  1:00</a:t>
            </a:r>
          </a:p>
        </p:txBody>
      </p:sp>
      <p:sp>
        <p:nvSpPr>
          <p:cNvPr id="207951" name="Rectangle 79"/>
          <p:cNvSpPr>
            <a:spLocks noChangeArrowheads="1"/>
          </p:cNvSpPr>
          <p:nvPr/>
        </p:nvSpPr>
        <p:spPr bwMode="auto">
          <a:xfrm>
            <a:off x="3846513" y="1341438"/>
            <a:ext cx="1462087" cy="3554412"/>
          </a:xfrm>
          <a:prstGeom prst="rect">
            <a:avLst/>
          </a:prstGeom>
          <a:gradFill rotWithShape="1">
            <a:gsLst>
              <a:gs pos="0">
                <a:schemeClr val="accent1">
                  <a:alpha val="30000"/>
                </a:schemeClr>
              </a:gs>
              <a:gs pos="100000">
                <a:schemeClr val="accent1">
                  <a:gamma/>
                  <a:shade val="46275"/>
                  <a:invGamma/>
                  <a:alpha val="33000"/>
                </a:schemeClr>
              </a:gs>
            </a:gsLst>
            <a:lin ang="5400000" scaled="1"/>
          </a:gra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71416" name="Text Box 80"/>
          <p:cNvSpPr txBox="1">
            <a:spLocks noChangeArrowheads="1"/>
          </p:cNvSpPr>
          <p:nvPr/>
        </p:nvSpPr>
        <p:spPr bwMode="auto">
          <a:xfrm>
            <a:off x="4210050" y="1738313"/>
            <a:ext cx="9525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Frost can form!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533400"/>
            <a:ext cx="8177212" cy="985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Other factors that influence bridge frost</a:t>
            </a:r>
            <a:endParaRPr lang="en-US" sz="3600" smtClean="0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411480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sz="2800" smtClean="0"/>
              <a:t>Amount of chemical residue on the surface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Traffic volume- high traffic volume changes frost formation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Wind speed- frost less likely to form when windy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Clear skies - frost more likely to form in clear sky conditions than on a cloudy night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Warm or Cold fronts can drastically change humidity and frost 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Bridge Frost Treatment Options</a:t>
            </a:r>
            <a:endParaRPr lang="en-US" smtClean="0"/>
          </a:p>
        </p:txBody>
      </p:sp>
      <p:sp>
        <p:nvSpPr>
          <p:cNvPr id="275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Treat with liquid deicers prior to the anticipated frost event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Apply liquid deicing chemicals on Fridays to help prevent frost from forming over the weekend- must retreat if frost or other precipitation occurs after application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Treat with liquid or pre-wet materials between 5:30-7:00 a.m. the morning of the predicted frost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Treatment option a local decision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196</Words>
  <Application>Microsoft Office PowerPoint</Application>
  <PresentationFormat>On-screen Show (4:3)</PresentationFormat>
  <Paragraphs>37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Bridge Frost </vt:lpstr>
      <vt:lpstr>Slide 2</vt:lpstr>
      <vt:lpstr>Other factors that influence bridge frost</vt:lpstr>
      <vt:lpstr>Bridge Frost Treatment Options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Frost </dc:title>
  <dc:creator>peter wisniewski</dc:creator>
  <cp:lastModifiedBy>peter wisniewski</cp:lastModifiedBy>
  <cp:revision>1</cp:revision>
  <dcterms:created xsi:type="dcterms:W3CDTF">2013-07-29T15:43:38Z</dcterms:created>
  <dcterms:modified xsi:type="dcterms:W3CDTF">2013-07-29T15:45:09Z</dcterms:modified>
</cp:coreProperties>
</file>