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3DB30C-2050-495E-9F2D-BC1B29DF21D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525638-7717-4819-A4AB-9BA10DB8E2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798D5-35F0-4F48-9F5D-768361D17159}" type="slidenum">
              <a:rPr lang="en-US"/>
              <a:pPr/>
              <a:t>1</a:t>
            </a:fld>
            <a:endParaRPr lang="en-US"/>
          </a:p>
        </p:txBody>
      </p:sp>
      <p:sp>
        <p:nvSpPr>
          <p:cNvPr id="2457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>
                <a:latin typeface="Arial Unicode MS" pitchFamily="-107" charset="0"/>
              </a:rPr>
              <a:t>Before RWIS, the only thing to rely upon was air temperature.  Can you see how that may have been deceiving and resulted in less than ideal treatment decisions?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8C2C0E-BCDD-4F8B-BD4D-C2DD65B21ED9}" type="slidenum">
              <a:rPr lang="en-US"/>
              <a:pPr/>
              <a:t>2</a:t>
            </a:fld>
            <a:endParaRPr lang="en-US"/>
          </a:p>
        </p:txBody>
      </p:sp>
      <p:sp>
        <p:nvSpPr>
          <p:cNvPr id="2478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 Unicode MS" pitchFamily="-107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DD95C5-4891-437D-91F4-42F39955F921}" type="slidenum">
              <a:rPr lang="en-US"/>
              <a:pPr/>
              <a:t>3</a:t>
            </a:fld>
            <a:endParaRPr lang="en-US"/>
          </a:p>
        </p:txBody>
      </p:sp>
      <p:sp>
        <p:nvSpPr>
          <p:cNvPr id="2498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 Unicode MS" pitchFamily="-107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2F18FF-5BA4-45A0-BEB2-84125B4B9249}" type="slidenum">
              <a:rPr lang="en-US"/>
              <a:pPr/>
              <a:t>4</a:t>
            </a:fld>
            <a:endParaRPr lang="en-US"/>
          </a:p>
        </p:txBody>
      </p:sp>
      <p:sp>
        <p:nvSpPr>
          <p:cNvPr id="2519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 Unicode MS" pitchFamily="-107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DAE8C0-502E-4462-85A9-F5AA0DC9FB5D}" type="slidenum">
              <a:rPr lang="en-US"/>
              <a:pPr/>
              <a:t>5</a:t>
            </a:fld>
            <a:endParaRPr lang="en-US"/>
          </a:p>
        </p:txBody>
      </p:sp>
      <p:sp>
        <p:nvSpPr>
          <p:cNvPr id="2539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 Unicode MS" pitchFamily="-107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C430DB-2402-4009-9E91-BCA32072DA56}" type="slidenum">
              <a:rPr lang="en-US"/>
              <a:pPr/>
              <a:t>6</a:t>
            </a:fld>
            <a:endParaRPr lang="en-US"/>
          </a:p>
        </p:txBody>
      </p:sp>
      <p:sp>
        <p:nvSpPr>
          <p:cNvPr id="2560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 Unicode MS" pitchFamily="-107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47D842-286A-4D5D-B064-3A131DAFEBA7}" type="slidenum">
              <a:rPr lang="en-US"/>
              <a:pPr/>
              <a:t>7</a:t>
            </a:fld>
            <a:endParaRPr lang="en-US"/>
          </a:p>
        </p:txBody>
      </p:sp>
      <p:sp>
        <p:nvSpPr>
          <p:cNvPr id="258051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 Unicode MS" pitchFamily="-107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AC4E7C-7309-4DB9-899C-3E3D221FD5BA}" type="slidenum">
              <a:rPr lang="en-US"/>
              <a:pPr/>
              <a:t>8</a:t>
            </a:fld>
            <a:endParaRPr lang="en-US"/>
          </a:p>
        </p:txBody>
      </p:sp>
      <p:sp>
        <p:nvSpPr>
          <p:cNvPr id="2600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>
                <a:latin typeface="Arial Unicode MS" pitchFamily="-107" charset="0"/>
              </a:rPr>
              <a:t>Make connection that this is why bridges receive special attention and may be treated differently – potential for more severe conditions on bridges without a proactive response.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5720CE-BC8A-48A6-B6CE-FC466918ECC0}" type="slidenum">
              <a:rPr lang="en-US"/>
              <a:pPr/>
              <a:t>9</a:t>
            </a:fld>
            <a:endParaRPr lang="en-US"/>
          </a:p>
        </p:txBody>
      </p:sp>
      <p:sp>
        <p:nvSpPr>
          <p:cNvPr id="2621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 Unicode MS" pitchFamily="-107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F7FD-0A1A-4C9E-8B66-22F75D48261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1B62-3CF9-4316-B0C7-439EB1D28D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F7FD-0A1A-4C9E-8B66-22F75D48261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1B62-3CF9-4316-B0C7-439EB1D28D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F7FD-0A1A-4C9E-8B66-22F75D48261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1B62-3CF9-4316-B0C7-439EB1D28D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F7FD-0A1A-4C9E-8B66-22F75D48261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1B62-3CF9-4316-B0C7-439EB1D28D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F7FD-0A1A-4C9E-8B66-22F75D48261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1B62-3CF9-4316-B0C7-439EB1D28D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F7FD-0A1A-4C9E-8B66-22F75D48261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1B62-3CF9-4316-B0C7-439EB1D28D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F7FD-0A1A-4C9E-8B66-22F75D48261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1B62-3CF9-4316-B0C7-439EB1D28D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F7FD-0A1A-4C9E-8B66-22F75D48261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1B62-3CF9-4316-B0C7-439EB1D28D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F7FD-0A1A-4C9E-8B66-22F75D48261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1B62-3CF9-4316-B0C7-439EB1D28D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F7FD-0A1A-4C9E-8B66-22F75D48261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1B62-3CF9-4316-B0C7-439EB1D28D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F7FD-0A1A-4C9E-8B66-22F75D48261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1B62-3CF9-4316-B0C7-439EB1D28D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FF7FD-0A1A-4C9E-8B66-22F75D48261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E1B62-3CF9-4316-B0C7-439EB1D28D6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406400"/>
            <a:ext cx="7516812" cy="9858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smtClean="0">
                <a:latin typeface="Arial Black" pitchFamily="-107" charset="0"/>
              </a:rPr>
              <a:t>Pavement Temperatures</a:t>
            </a:r>
            <a:br>
              <a:rPr lang="en-US" sz="3200" smtClean="0">
                <a:latin typeface="Arial Black" pitchFamily="-107" charset="0"/>
              </a:rPr>
            </a:br>
            <a:r>
              <a:rPr lang="en-US" sz="2800" smtClean="0">
                <a:latin typeface="Arial Black" pitchFamily="-107" charset="0"/>
              </a:rPr>
              <a:t>v.s.</a:t>
            </a:r>
            <a:r>
              <a:rPr lang="en-US" sz="3200" smtClean="0">
                <a:latin typeface="Arial Black" pitchFamily="-107" charset="0"/>
              </a:rPr>
              <a:t> </a:t>
            </a:r>
            <a:br>
              <a:rPr lang="en-US" sz="3200" smtClean="0">
                <a:latin typeface="Arial Black" pitchFamily="-107" charset="0"/>
              </a:rPr>
            </a:br>
            <a:r>
              <a:rPr lang="en-US" sz="3200" smtClean="0">
                <a:latin typeface="Arial Black" pitchFamily="-107" charset="0"/>
              </a:rPr>
              <a:t>Air Temperatures</a:t>
            </a:r>
            <a:endParaRPr lang="en-US" smtClean="0"/>
          </a:p>
        </p:txBody>
      </p:sp>
      <p:grpSp>
        <p:nvGrpSpPr>
          <p:cNvPr id="2" name="Group 13"/>
          <p:cNvGrpSpPr>
            <a:grpSpLocks noChangeAspect="1"/>
          </p:cNvGrpSpPr>
          <p:nvPr/>
        </p:nvGrpSpPr>
        <p:grpSpPr bwMode="auto">
          <a:xfrm>
            <a:off x="766763" y="1560513"/>
            <a:ext cx="7772400" cy="4727575"/>
            <a:chOff x="521" y="1011"/>
            <a:chExt cx="4896" cy="2978"/>
          </a:xfrm>
        </p:grpSpPr>
        <p:sp>
          <p:nvSpPr>
            <p:cNvPr id="244740" name="AutoShape 12"/>
            <p:cNvSpPr>
              <a:spLocks noChangeAspect="1" noChangeArrowheads="1" noTextEdit="1"/>
            </p:cNvSpPr>
            <p:nvPr/>
          </p:nvSpPr>
          <p:spPr bwMode="auto">
            <a:xfrm>
              <a:off x="521" y="1152"/>
              <a:ext cx="4896" cy="28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41" name="Rectangle 14"/>
            <p:cNvSpPr>
              <a:spLocks noChangeArrowheads="1"/>
            </p:cNvSpPr>
            <p:nvPr/>
          </p:nvSpPr>
          <p:spPr bwMode="auto">
            <a:xfrm>
              <a:off x="554" y="1180"/>
              <a:ext cx="4830" cy="27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42" name="Line 15"/>
            <p:cNvSpPr>
              <a:spLocks noChangeShapeType="1"/>
            </p:cNvSpPr>
            <p:nvPr/>
          </p:nvSpPr>
          <p:spPr bwMode="auto">
            <a:xfrm>
              <a:off x="1261" y="3346"/>
              <a:ext cx="3646" cy="1"/>
            </a:xfrm>
            <a:prstGeom prst="line">
              <a:avLst/>
            </a:prstGeom>
            <a:noFill/>
            <a:ln w="11113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43" name="Line 16"/>
            <p:cNvSpPr>
              <a:spLocks noChangeShapeType="1"/>
            </p:cNvSpPr>
            <p:nvPr/>
          </p:nvSpPr>
          <p:spPr bwMode="auto">
            <a:xfrm>
              <a:off x="1261" y="3199"/>
              <a:ext cx="3646" cy="1"/>
            </a:xfrm>
            <a:prstGeom prst="line">
              <a:avLst/>
            </a:prstGeom>
            <a:noFill/>
            <a:ln w="11113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44" name="Line 17"/>
            <p:cNvSpPr>
              <a:spLocks noChangeShapeType="1"/>
            </p:cNvSpPr>
            <p:nvPr/>
          </p:nvSpPr>
          <p:spPr bwMode="auto">
            <a:xfrm>
              <a:off x="1261" y="3053"/>
              <a:ext cx="3646" cy="1"/>
            </a:xfrm>
            <a:prstGeom prst="line">
              <a:avLst/>
            </a:prstGeom>
            <a:noFill/>
            <a:ln w="11113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45" name="Line 18"/>
            <p:cNvSpPr>
              <a:spLocks noChangeShapeType="1"/>
            </p:cNvSpPr>
            <p:nvPr/>
          </p:nvSpPr>
          <p:spPr bwMode="auto">
            <a:xfrm>
              <a:off x="1261" y="2912"/>
              <a:ext cx="3646" cy="1"/>
            </a:xfrm>
            <a:prstGeom prst="line">
              <a:avLst/>
            </a:prstGeom>
            <a:noFill/>
            <a:ln w="11113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46" name="Line 19"/>
            <p:cNvSpPr>
              <a:spLocks noChangeShapeType="1"/>
            </p:cNvSpPr>
            <p:nvPr/>
          </p:nvSpPr>
          <p:spPr bwMode="auto">
            <a:xfrm>
              <a:off x="1261" y="2765"/>
              <a:ext cx="3646" cy="1"/>
            </a:xfrm>
            <a:prstGeom prst="line">
              <a:avLst/>
            </a:prstGeom>
            <a:noFill/>
            <a:ln w="11113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47" name="Line 20"/>
            <p:cNvSpPr>
              <a:spLocks noChangeShapeType="1"/>
            </p:cNvSpPr>
            <p:nvPr/>
          </p:nvSpPr>
          <p:spPr bwMode="auto">
            <a:xfrm>
              <a:off x="1261" y="2618"/>
              <a:ext cx="3646" cy="1"/>
            </a:xfrm>
            <a:prstGeom prst="line">
              <a:avLst/>
            </a:prstGeom>
            <a:noFill/>
            <a:ln w="11113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48" name="Line 21"/>
            <p:cNvSpPr>
              <a:spLocks noChangeShapeType="1"/>
            </p:cNvSpPr>
            <p:nvPr/>
          </p:nvSpPr>
          <p:spPr bwMode="auto">
            <a:xfrm>
              <a:off x="1261" y="2472"/>
              <a:ext cx="3646" cy="1"/>
            </a:xfrm>
            <a:prstGeom prst="line">
              <a:avLst/>
            </a:prstGeom>
            <a:noFill/>
            <a:ln w="11113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49" name="Line 22"/>
            <p:cNvSpPr>
              <a:spLocks noChangeShapeType="1"/>
            </p:cNvSpPr>
            <p:nvPr/>
          </p:nvSpPr>
          <p:spPr bwMode="auto">
            <a:xfrm>
              <a:off x="1261" y="2325"/>
              <a:ext cx="3646" cy="1"/>
            </a:xfrm>
            <a:prstGeom prst="line">
              <a:avLst/>
            </a:prstGeom>
            <a:noFill/>
            <a:ln w="11113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50" name="Line 23"/>
            <p:cNvSpPr>
              <a:spLocks noChangeShapeType="1"/>
            </p:cNvSpPr>
            <p:nvPr/>
          </p:nvSpPr>
          <p:spPr bwMode="auto">
            <a:xfrm>
              <a:off x="1261" y="2184"/>
              <a:ext cx="3646" cy="1"/>
            </a:xfrm>
            <a:prstGeom prst="line">
              <a:avLst/>
            </a:prstGeom>
            <a:noFill/>
            <a:ln w="11113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51" name="Line 24"/>
            <p:cNvSpPr>
              <a:spLocks noChangeShapeType="1"/>
            </p:cNvSpPr>
            <p:nvPr/>
          </p:nvSpPr>
          <p:spPr bwMode="auto">
            <a:xfrm>
              <a:off x="1261" y="2038"/>
              <a:ext cx="3646" cy="1"/>
            </a:xfrm>
            <a:prstGeom prst="line">
              <a:avLst/>
            </a:prstGeom>
            <a:noFill/>
            <a:ln w="11113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52" name="Line 25"/>
            <p:cNvSpPr>
              <a:spLocks noChangeShapeType="1"/>
            </p:cNvSpPr>
            <p:nvPr/>
          </p:nvSpPr>
          <p:spPr bwMode="auto">
            <a:xfrm>
              <a:off x="1261" y="1891"/>
              <a:ext cx="1" cy="145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53" name="Line 26"/>
            <p:cNvSpPr>
              <a:spLocks noChangeShapeType="1"/>
            </p:cNvSpPr>
            <p:nvPr/>
          </p:nvSpPr>
          <p:spPr bwMode="auto">
            <a:xfrm>
              <a:off x="1215" y="3346"/>
              <a:ext cx="46" cy="1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54" name="Line 27"/>
            <p:cNvSpPr>
              <a:spLocks noChangeShapeType="1"/>
            </p:cNvSpPr>
            <p:nvPr/>
          </p:nvSpPr>
          <p:spPr bwMode="auto">
            <a:xfrm>
              <a:off x="1215" y="3199"/>
              <a:ext cx="46" cy="1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55" name="Line 28"/>
            <p:cNvSpPr>
              <a:spLocks noChangeShapeType="1"/>
            </p:cNvSpPr>
            <p:nvPr/>
          </p:nvSpPr>
          <p:spPr bwMode="auto">
            <a:xfrm>
              <a:off x="1215" y="3053"/>
              <a:ext cx="46" cy="1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56" name="Line 29"/>
            <p:cNvSpPr>
              <a:spLocks noChangeShapeType="1"/>
            </p:cNvSpPr>
            <p:nvPr/>
          </p:nvSpPr>
          <p:spPr bwMode="auto">
            <a:xfrm>
              <a:off x="1215" y="2912"/>
              <a:ext cx="46" cy="1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57" name="Line 30"/>
            <p:cNvSpPr>
              <a:spLocks noChangeShapeType="1"/>
            </p:cNvSpPr>
            <p:nvPr/>
          </p:nvSpPr>
          <p:spPr bwMode="auto">
            <a:xfrm>
              <a:off x="1215" y="2765"/>
              <a:ext cx="46" cy="1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58" name="Line 31"/>
            <p:cNvSpPr>
              <a:spLocks noChangeShapeType="1"/>
            </p:cNvSpPr>
            <p:nvPr/>
          </p:nvSpPr>
          <p:spPr bwMode="auto">
            <a:xfrm>
              <a:off x="1215" y="2618"/>
              <a:ext cx="46" cy="1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59" name="Line 32"/>
            <p:cNvSpPr>
              <a:spLocks noChangeShapeType="1"/>
            </p:cNvSpPr>
            <p:nvPr/>
          </p:nvSpPr>
          <p:spPr bwMode="auto">
            <a:xfrm>
              <a:off x="1215" y="2472"/>
              <a:ext cx="46" cy="1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60" name="Line 33"/>
            <p:cNvSpPr>
              <a:spLocks noChangeShapeType="1"/>
            </p:cNvSpPr>
            <p:nvPr/>
          </p:nvSpPr>
          <p:spPr bwMode="auto">
            <a:xfrm>
              <a:off x="1215" y="2325"/>
              <a:ext cx="46" cy="1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61" name="Line 34"/>
            <p:cNvSpPr>
              <a:spLocks noChangeShapeType="1"/>
            </p:cNvSpPr>
            <p:nvPr/>
          </p:nvSpPr>
          <p:spPr bwMode="auto">
            <a:xfrm>
              <a:off x="1215" y="2184"/>
              <a:ext cx="46" cy="1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62" name="Line 35"/>
            <p:cNvSpPr>
              <a:spLocks noChangeShapeType="1"/>
            </p:cNvSpPr>
            <p:nvPr/>
          </p:nvSpPr>
          <p:spPr bwMode="auto">
            <a:xfrm>
              <a:off x="1215" y="2038"/>
              <a:ext cx="46" cy="1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63" name="Line 36"/>
            <p:cNvSpPr>
              <a:spLocks noChangeShapeType="1"/>
            </p:cNvSpPr>
            <p:nvPr/>
          </p:nvSpPr>
          <p:spPr bwMode="auto">
            <a:xfrm>
              <a:off x="1215" y="1891"/>
              <a:ext cx="46" cy="1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64" name="Line 37"/>
            <p:cNvSpPr>
              <a:spLocks noChangeShapeType="1"/>
            </p:cNvSpPr>
            <p:nvPr/>
          </p:nvSpPr>
          <p:spPr bwMode="auto">
            <a:xfrm>
              <a:off x="1261" y="1891"/>
              <a:ext cx="3646" cy="1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65" name="Line 38"/>
            <p:cNvSpPr>
              <a:spLocks noChangeShapeType="1"/>
            </p:cNvSpPr>
            <p:nvPr/>
          </p:nvSpPr>
          <p:spPr bwMode="auto">
            <a:xfrm flipV="1">
              <a:off x="1261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66" name="Line 39"/>
            <p:cNvSpPr>
              <a:spLocks noChangeShapeType="1"/>
            </p:cNvSpPr>
            <p:nvPr/>
          </p:nvSpPr>
          <p:spPr bwMode="auto">
            <a:xfrm flipV="1">
              <a:off x="1411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67" name="Line 40"/>
            <p:cNvSpPr>
              <a:spLocks noChangeShapeType="1"/>
            </p:cNvSpPr>
            <p:nvPr/>
          </p:nvSpPr>
          <p:spPr bwMode="auto">
            <a:xfrm flipV="1">
              <a:off x="1562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68" name="Line 41"/>
            <p:cNvSpPr>
              <a:spLocks noChangeShapeType="1"/>
            </p:cNvSpPr>
            <p:nvPr/>
          </p:nvSpPr>
          <p:spPr bwMode="auto">
            <a:xfrm flipV="1">
              <a:off x="1719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69" name="Line 42"/>
            <p:cNvSpPr>
              <a:spLocks noChangeShapeType="1"/>
            </p:cNvSpPr>
            <p:nvPr/>
          </p:nvSpPr>
          <p:spPr bwMode="auto">
            <a:xfrm flipV="1">
              <a:off x="1869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70" name="Line 43"/>
            <p:cNvSpPr>
              <a:spLocks noChangeShapeType="1"/>
            </p:cNvSpPr>
            <p:nvPr/>
          </p:nvSpPr>
          <p:spPr bwMode="auto">
            <a:xfrm flipV="1">
              <a:off x="2020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71" name="Line 44"/>
            <p:cNvSpPr>
              <a:spLocks noChangeShapeType="1"/>
            </p:cNvSpPr>
            <p:nvPr/>
          </p:nvSpPr>
          <p:spPr bwMode="auto">
            <a:xfrm flipV="1">
              <a:off x="2170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72" name="Line 45"/>
            <p:cNvSpPr>
              <a:spLocks noChangeShapeType="1"/>
            </p:cNvSpPr>
            <p:nvPr/>
          </p:nvSpPr>
          <p:spPr bwMode="auto">
            <a:xfrm flipV="1">
              <a:off x="2321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73" name="Line 46"/>
            <p:cNvSpPr>
              <a:spLocks noChangeShapeType="1"/>
            </p:cNvSpPr>
            <p:nvPr/>
          </p:nvSpPr>
          <p:spPr bwMode="auto">
            <a:xfrm flipV="1">
              <a:off x="2478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74" name="Line 47"/>
            <p:cNvSpPr>
              <a:spLocks noChangeShapeType="1"/>
            </p:cNvSpPr>
            <p:nvPr/>
          </p:nvSpPr>
          <p:spPr bwMode="auto">
            <a:xfrm flipV="1">
              <a:off x="2629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75" name="Line 48"/>
            <p:cNvSpPr>
              <a:spLocks noChangeShapeType="1"/>
            </p:cNvSpPr>
            <p:nvPr/>
          </p:nvSpPr>
          <p:spPr bwMode="auto">
            <a:xfrm flipV="1">
              <a:off x="2779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76" name="Line 49"/>
            <p:cNvSpPr>
              <a:spLocks noChangeShapeType="1"/>
            </p:cNvSpPr>
            <p:nvPr/>
          </p:nvSpPr>
          <p:spPr bwMode="auto">
            <a:xfrm flipV="1">
              <a:off x="2930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77" name="Line 50"/>
            <p:cNvSpPr>
              <a:spLocks noChangeShapeType="1"/>
            </p:cNvSpPr>
            <p:nvPr/>
          </p:nvSpPr>
          <p:spPr bwMode="auto">
            <a:xfrm flipV="1">
              <a:off x="3087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78" name="Line 51"/>
            <p:cNvSpPr>
              <a:spLocks noChangeShapeType="1"/>
            </p:cNvSpPr>
            <p:nvPr/>
          </p:nvSpPr>
          <p:spPr bwMode="auto">
            <a:xfrm flipV="1">
              <a:off x="3237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79" name="Line 52"/>
            <p:cNvSpPr>
              <a:spLocks noChangeShapeType="1"/>
            </p:cNvSpPr>
            <p:nvPr/>
          </p:nvSpPr>
          <p:spPr bwMode="auto">
            <a:xfrm flipV="1">
              <a:off x="3388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80" name="Line 53"/>
            <p:cNvSpPr>
              <a:spLocks noChangeShapeType="1"/>
            </p:cNvSpPr>
            <p:nvPr/>
          </p:nvSpPr>
          <p:spPr bwMode="auto">
            <a:xfrm flipV="1">
              <a:off x="3538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81" name="Line 54"/>
            <p:cNvSpPr>
              <a:spLocks noChangeShapeType="1"/>
            </p:cNvSpPr>
            <p:nvPr/>
          </p:nvSpPr>
          <p:spPr bwMode="auto">
            <a:xfrm flipV="1">
              <a:off x="3689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82" name="Line 55"/>
            <p:cNvSpPr>
              <a:spLocks noChangeShapeType="1"/>
            </p:cNvSpPr>
            <p:nvPr/>
          </p:nvSpPr>
          <p:spPr bwMode="auto">
            <a:xfrm flipV="1">
              <a:off x="3846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83" name="Line 56"/>
            <p:cNvSpPr>
              <a:spLocks noChangeShapeType="1"/>
            </p:cNvSpPr>
            <p:nvPr/>
          </p:nvSpPr>
          <p:spPr bwMode="auto">
            <a:xfrm flipV="1">
              <a:off x="3997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84" name="Line 57"/>
            <p:cNvSpPr>
              <a:spLocks noChangeShapeType="1"/>
            </p:cNvSpPr>
            <p:nvPr/>
          </p:nvSpPr>
          <p:spPr bwMode="auto">
            <a:xfrm flipV="1">
              <a:off x="4147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85" name="Line 58"/>
            <p:cNvSpPr>
              <a:spLocks noChangeShapeType="1"/>
            </p:cNvSpPr>
            <p:nvPr/>
          </p:nvSpPr>
          <p:spPr bwMode="auto">
            <a:xfrm flipV="1">
              <a:off x="4298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86" name="Line 59"/>
            <p:cNvSpPr>
              <a:spLocks noChangeShapeType="1"/>
            </p:cNvSpPr>
            <p:nvPr/>
          </p:nvSpPr>
          <p:spPr bwMode="auto">
            <a:xfrm flipV="1">
              <a:off x="4448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87" name="Line 60"/>
            <p:cNvSpPr>
              <a:spLocks noChangeShapeType="1"/>
            </p:cNvSpPr>
            <p:nvPr/>
          </p:nvSpPr>
          <p:spPr bwMode="auto">
            <a:xfrm flipV="1">
              <a:off x="4605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88" name="Line 61"/>
            <p:cNvSpPr>
              <a:spLocks noChangeShapeType="1"/>
            </p:cNvSpPr>
            <p:nvPr/>
          </p:nvSpPr>
          <p:spPr bwMode="auto">
            <a:xfrm flipV="1">
              <a:off x="4756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89" name="Line 62"/>
            <p:cNvSpPr>
              <a:spLocks noChangeShapeType="1"/>
            </p:cNvSpPr>
            <p:nvPr/>
          </p:nvSpPr>
          <p:spPr bwMode="auto">
            <a:xfrm flipV="1">
              <a:off x="4907" y="1846"/>
              <a:ext cx="1" cy="45"/>
            </a:xfrm>
            <a:prstGeom prst="line">
              <a:avLst/>
            </a:prstGeom>
            <a:noFill/>
            <a:ln w="111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90" name="Freeform 63"/>
            <p:cNvSpPr>
              <a:spLocks/>
            </p:cNvSpPr>
            <p:nvPr/>
          </p:nvSpPr>
          <p:spPr bwMode="auto">
            <a:xfrm>
              <a:off x="1339" y="2838"/>
              <a:ext cx="151" cy="40"/>
            </a:xfrm>
            <a:custGeom>
              <a:avLst/>
              <a:gdLst>
                <a:gd name="T0" fmla="*/ 0 w 151"/>
                <a:gd name="T1" fmla="*/ 0 h 40"/>
                <a:gd name="T2" fmla="*/ 72 w 151"/>
                <a:gd name="T3" fmla="*/ 23 h 40"/>
                <a:gd name="T4" fmla="*/ 151 w 151"/>
                <a:gd name="T5" fmla="*/ 40 h 40"/>
                <a:gd name="T6" fmla="*/ 0 60000 65536"/>
                <a:gd name="T7" fmla="*/ 0 60000 65536"/>
                <a:gd name="T8" fmla="*/ 0 60000 65536"/>
                <a:gd name="T9" fmla="*/ 0 w 151"/>
                <a:gd name="T10" fmla="*/ 0 h 40"/>
                <a:gd name="T11" fmla="*/ 151 w 151"/>
                <a:gd name="T12" fmla="*/ 40 h 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1" h="40">
                  <a:moveTo>
                    <a:pt x="0" y="0"/>
                  </a:moveTo>
                  <a:lnTo>
                    <a:pt x="72" y="23"/>
                  </a:lnTo>
                  <a:lnTo>
                    <a:pt x="151" y="4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91" name="Freeform 64"/>
            <p:cNvSpPr>
              <a:spLocks/>
            </p:cNvSpPr>
            <p:nvPr/>
          </p:nvSpPr>
          <p:spPr bwMode="auto">
            <a:xfrm>
              <a:off x="1490" y="2878"/>
              <a:ext cx="150" cy="22"/>
            </a:xfrm>
            <a:custGeom>
              <a:avLst/>
              <a:gdLst>
                <a:gd name="T0" fmla="*/ 0 w 150"/>
                <a:gd name="T1" fmla="*/ 0 h 22"/>
                <a:gd name="T2" fmla="*/ 72 w 150"/>
                <a:gd name="T3" fmla="*/ 11 h 22"/>
                <a:gd name="T4" fmla="*/ 150 w 150"/>
                <a:gd name="T5" fmla="*/ 22 h 22"/>
                <a:gd name="T6" fmla="*/ 0 60000 65536"/>
                <a:gd name="T7" fmla="*/ 0 60000 65536"/>
                <a:gd name="T8" fmla="*/ 0 60000 65536"/>
                <a:gd name="T9" fmla="*/ 0 w 150"/>
                <a:gd name="T10" fmla="*/ 0 h 22"/>
                <a:gd name="T11" fmla="*/ 150 w 150"/>
                <a:gd name="T12" fmla="*/ 22 h 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0" h="22">
                  <a:moveTo>
                    <a:pt x="0" y="0"/>
                  </a:moveTo>
                  <a:lnTo>
                    <a:pt x="72" y="11"/>
                  </a:lnTo>
                  <a:lnTo>
                    <a:pt x="150" y="22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92" name="Freeform 65"/>
            <p:cNvSpPr>
              <a:spLocks/>
            </p:cNvSpPr>
            <p:nvPr/>
          </p:nvSpPr>
          <p:spPr bwMode="auto">
            <a:xfrm>
              <a:off x="1640" y="2900"/>
              <a:ext cx="151" cy="17"/>
            </a:xfrm>
            <a:custGeom>
              <a:avLst/>
              <a:gdLst>
                <a:gd name="T0" fmla="*/ 0 w 151"/>
                <a:gd name="T1" fmla="*/ 0 h 17"/>
                <a:gd name="T2" fmla="*/ 72 w 151"/>
                <a:gd name="T3" fmla="*/ 12 h 17"/>
                <a:gd name="T4" fmla="*/ 151 w 151"/>
                <a:gd name="T5" fmla="*/ 17 h 17"/>
                <a:gd name="T6" fmla="*/ 0 60000 65536"/>
                <a:gd name="T7" fmla="*/ 0 60000 65536"/>
                <a:gd name="T8" fmla="*/ 0 60000 65536"/>
                <a:gd name="T9" fmla="*/ 0 w 151"/>
                <a:gd name="T10" fmla="*/ 0 h 17"/>
                <a:gd name="T11" fmla="*/ 151 w 15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1" h="17">
                  <a:moveTo>
                    <a:pt x="0" y="0"/>
                  </a:moveTo>
                  <a:lnTo>
                    <a:pt x="72" y="12"/>
                  </a:lnTo>
                  <a:lnTo>
                    <a:pt x="151" y="17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93" name="Freeform 66"/>
            <p:cNvSpPr>
              <a:spLocks/>
            </p:cNvSpPr>
            <p:nvPr/>
          </p:nvSpPr>
          <p:spPr bwMode="auto">
            <a:xfrm>
              <a:off x="1791" y="2917"/>
              <a:ext cx="150" cy="6"/>
            </a:xfrm>
            <a:custGeom>
              <a:avLst/>
              <a:gdLst>
                <a:gd name="T0" fmla="*/ 0 w 150"/>
                <a:gd name="T1" fmla="*/ 0 h 6"/>
                <a:gd name="T2" fmla="*/ 72 w 150"/>
                <a:gd name="T3" fmla="*/ 6 h 6"/>
                <a:gd name="T4" fmla="*/ 150 w 150"/>
                <a:gd name="T5" fmla="*/ 6 h 6"/>
                <a:gd name="T6" fmla="*/ 0 60000 65536"/>
                <a:gd name="T7" fmla="*/ 0 60000 65536"/>
                <a:gd name="T8" fmla="*/ 0 60000 65536"/>
                <a:gd name="T9" fmla="*/ 0 w 150"/>
                <a:gd name="T10" fmla="*/ 0 h 6"/>
                <a:gd name="T11" fmla="*/ 150 w 150"/>
                <a:gd name="T12" fmla="*/ 6 h 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0" h="6">
                  <a:moveTo>
                    <a:pt x="0" y="0"/>
                  </a:moveTo>
                  <a:lnTo>
                    <a:pt x="72" y="6"/>
                  </a:lnTo>
                  <a:lnTo>
                    <a:pt x="150" y="6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94" name="Freeform 67"/>
            <p:cNvSpPr>
              <a:spLocks/>
            </p:cNvSpPr>
            <p:nvPr/>
          </p:nvSpPr>
          <p:spPr bwMode="auto">
            <a:xfrm>
              <a:off x="1941" y="2923"/>
              <a:ext cx="157" cy="6"/>
            </a:xfrm>
            <a:custGeom>
              <a:avLst/>
              <a:gdLst>
                <a:gd name="T0" fmla="*/ 0 w 157"/>
                <a:gd name="T1" fmla="*/ 0 h 6"/>
                <a:gd name="T2" fmla="*/ 79 w 157"/>
                <a:gd name="T3" fmla="*/ 0 h 6"/>
                <a:gd name="T4" fmla="*/ 157 w 157"/>
                <a:gd name="T5" fmla="*/ 6 h 6"/>
                <a:gd name="T6" fmla="*/ 0 60000 65536"/>
                <a:gd name="T7" fmla="*/ 0 60000 65536"/>
                <a:gd name="T8" fmla="*/ 0 60000 65536"/>
                <a:gd name="T9" fmla="*/ 0 w 157"/>
                <a:gd name="T10" fmla="*/ 0 h 6"/>
                <a:gd name="T11" fmla="*/ 157 w 157"/>
                <a:gd name="T12" fmla="*/ 6 h 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7" h="6">
                  <a:moveTo>
                    <a:pt x="0" y="0"/>
                  </a:moveTo>
                  <a:lnTo>
                    <a:pt x="79" y="0"/>
                  </a:lnTo>
                  <a:lnTo>
                    <a:pt x="157" y="6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95" name="Freeform 68"/>
            <p:cNvSpPr>
              <a:spLocks/>
            </p:cNvSpPr>
            <p:nvPr/>
          </p:nvSpPr>
          <p:spPr bwMode="auto">
            <a:xfrm>
              <a:off x="2098" y="2929"/>
              <a:ext cx="151" cy="17"/>
            </a:xfrm>
            <a:custGeom>
              <a:avLst/>
              <a:gdLst>
                <a:gd name="T0" fmla="*/ 0 w 151"/>
                <a:gd name="T1" fmla="*/ 0 h 17"/>
                <a:gd name="T2" fmla="*/ 79 w 151"/>
                <a:gd name="T3" fmla="*/ 5 h 17"/>
                <a:gd name="T4" fmla="*/ 151 w 151"/>
                <a:gd name="T5" fmla="*/ 17 h 17"/>
                <a:gd name="T6" fmla="*/ 0 60000 65536"/>
                <a:gd name="T7" fmla="*/ 0 60000 65536"/>
                <a:gd name="T8" fmla="*/ 0 60000 65536"/>
                <a:gd name="T9" fmla="*/ 0 w 151"/>
                <a:gd name="T10" fmla="*/ 0 h 17"/>
                <a:gd name="T11" fmla="*/ 151 w 15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1" h="17">
                  <a:moveTo>
                    <a:pt x="0" y="0"/>
                  </a:moveTo>
                  <a:lnTo>
                    <a:pt x="79" y="5"/>
                  </a:lnTo>
                  <a:lnTo>
                    <a:pt x="151" y="17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96" name="Freeform 69"/>
            <p:cNvSpPr>
              <a:spLocks/>
            </p:cNvSpPr>
            <p:nvPr/>
          </p:nvSpPr>
          <p:spPr bwMode="auto">
            <a:xfrm>
              <a:off x="2249" y="2946"/>
              <a:ext cx="151" cy="17"/>
            </a:xfrm>
            <a:custGeom>
              <a:avLst/>
              <a:gdLst>
                <a:gd name="T0" fmla="*/ 0 w 151"/>
                <a:gd name="T1" fmla="*/ 0 h 17"/>
                <a:gd name="T2" fmla="*/ 72 w 151"/>
                <a:gd name="T3" fmla="*/ 11 h 17"/>
                <a:gd name="T4" fmla="*/ 151 w 151"/>
                <a:gd name="T5" fmla="*/ 17 h 17"/>
                <a:gd name="T6" fmla="*/ 0 60000 65536"/>
                <a:gd name="T7" fmla="*/ 0 60000 65536"/>
                <a:gd name="T8" fmla="*/ 0 60000 65536"/>
                <a:gd name="T9" fmla="*/ 0 w 151"/>
                <a:gd name="T10" fmla="*/ 0 h 17"/>
                <a:gd name="T11" fmla="*/ 151 w 15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1" h="17">
                  <a:moveTo>
                    <a:pt x="0" y="0"/>
                  </a:moveTo>
                  <a:lnTo>
                    <a:pt x="72" y="11"/>
                  </a:lnTo>
                  <a:lnTo>
                    <a:pt x="151" y="17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97" name="Freeform 70"/>
            <p:cNvSpPr>
              <a:spLocks/>
            </p:cNvSpPr>
            <p:nvPr/>
          </p:nvSpPr>
          <p:spPr bwMode="auto">
            <a:xfrm>
              <a:off x="2400" y="2951"/>
              <a:ext cx="150" cy="12"/>
            </a:xfrm>
            <a:custGeom>
              <a:avLst/>
              <a:gdLst>
                <a:gd name="T0" fmla="*/ 0 w 150"/>
                <a:gd name="T1" fmla="*/ 12 h 12"/>
                <a:gd name="T2" fmla="*/ 72 w 150"/>
                <a:gd name="T3" fmla="*/ 12 h 12"/>
                <a:gd name="T4" fmla="*/ 111 w 150"/>
                <a:gd name="T5" fmla="*/ 12 h 12"/>
                <a:gd name="T6" fmla="*/ 150 w 150"/>
                <a:gd name="T7" fmla="*/ 0 h 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0"/>
                <a:gd name="T13" fmla="*/ 0 h 12"/>
                <a:gd name="T14" fmla="*/ 150 w 150"/>
                <a:gd name="T15" fmla="*/ 12 h 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0" h="12">
                  <a:moveTo>
                    <a:pt x="0" y="12"/>
                  </a:moveTo>
                  <a:lnTo>
                    <a:pt x="72" y="12"/>
                  </a:lnTo>
                  <a:lnTo>
                    <a:pt x="111" y="12"/>
                  </a:lnTo>
                  <a:lnTo>
                    <a:pt x="150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98" name="Freeform 71"/>
            <p:cNvSpPr>
              <a:spLocks/>
            </p:cNvSpPr>
            <p:nvPr/>
          </p:nvSpPr>
          <p:spPr bwMode="auto">
            <a:xfrm>
              <a:off x="2550" y="2838"/>
              <a:ext cx="151" cy="113"/>
            </a:xfrm>
            <a:custGeom>
              <a:avLst/>
              <a:gdLst>
                <a:gd name="T0" fmla="*/ 0 w 151"/>
                <a:gd name="T1" fmla="*/ 113 h 113"/>
                <a:gd name="T2" fmla="*/ 39 w 151"/>
                <a:gd name="T3" fmla="*/ 96 h 113"/>
                <a:gd name="T4" fmla="*/ 72 w 151"/>
                <a:gd name="T5" fmla="*/ 74 h 113"/>
                <a:gd name="T6" fmla="*/ 111 w 151"/>
                <a:gd name="T7" fmla="*/ 40 h 113"/>
                <a:gd name="T8" fmla="*/ 151 w 151"/>
                <a:gd name="T9" fmla="*/ 0 h 1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1"/>
                <a:gd name="T16" fmla="*/ 0 h 113"/>
                <a:gd name="T17" fmla="*/ 151 w 151"/>
                <a:gd name="T18" fmla="*/ 113 h 1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1" h="113">
                  <a:moveTo>
                    <a:pt x="0" y="113"/>
                  </a:moveTo>
                  <a:lnTo>
                    <a:pt x="39" y="96"/>
                  </a:lnTo>
                  <a:lnTo>
                    <a:pt x="72" y="74"/>
                  </a:lnTo>
                  <a:lnTo>
                    <a:pt x="111" y="40"/>
                  </a:lnTo>
                  <a:lnTo>
                    <a:pt x="151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799" name="Freeform 72"/>
            <p:cNvSpPr>
              <a:spLocks/>
            </p:cNvSpPr>
            <p:nvPr/>
          </p:nvSpPr>
          <p:spPr bwMode="auto">
            <a:xfrm>
              <a:off x="2701" y="2579"/>
              <a:ext cx="157" cy="259"/>
            </a:xfrm>
            <a:custGeom>
              <a:avLst/>
              <a:gdLst>
                <a:gd name="T0" fmla="*/ 0 w 157"/>
                <a:gd name="T1" fmla="*/ 259 h 259"/>
                <a:gd name="T2" fmla="*/ 19 w 157"/>
                <a:gd name="T3" fmla="*/ 231 h 259"/>
                <a:gd name="T4" fmla="*/ 39 w 157"/>
                <a:gd name="T5" fmla="*/ 203 h 259"/>
                <a:gd name="T6" fmla="*/ 78 w 157"/>
                <a:gd name="T7" fmla="*/ 135 h 259"/>
                <a:gd name="T8" fmla="*/ 117 w 157"/>
                <a:gd name="T9" fmla="*/ 68 h 259"/>
                <a:gd name="T10" fmla="*/ 157 w 157"/>
                <a:gd name="T11" fmla="*/ 0 h 2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7"/>
                <a:gd name="T19" fmla="*/ 0 h 259"/>
                <a:gd name="T20" fmla="*/ 157 w 157"/>
                <a:gd name="T21" fmla="*/ 259 h 25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7" h="259">
                  <a:moveTo>
                    <a:pt x="0" y="259"/>
                  </a:moveTo>
                  <a:lnTo>
                    <a:pt x="19" y="231"/>
                  </a:lnTo>
                  <a:lnTo>
                    <a:pt x="39" y="203"/>
                  </a:lnTo>
                  <a:lnTo>
                    <a:pt x="78" y="135"/>
                  </a:lnTo>
                  <a:lnTo>
                    <a:pt x="117" y="68"/>
                  </a:lnTo>
                  <a:lnTo>
                    <a:pt x="157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800" name="Freeform 73"/>
            <p:cNvSpPr>
              <a:spLocks/>
            </p:cNvSpPr>
            <p:nvPr/>
          </p:nvSpPr>
          <p:spPr bwMode="auto">
            <a:xfrm>
              <a:off x="2858" y="2348"/>
              <a:ext cx="150" cy="231"/>
            </a:xfrm>
            <a:custGeom>
              <a:avLst/>
              <a:gdLst>
                <a:gd name="T0" fmla="*/ 0 w 150"/>
                <a:gd name="T1" fmla="*/ 231 h 231"/>
                <a:gd name="T2" fmla="*/ 78 w 150"/>
                <a:gd name="T3" fmla="*/ 107 h 231"/>
                <a:gd name="T4" fmla="*/ 111 w 150"/>
                <a:gd name="T5" fmla="*/ 51 h 231"/>
                <a:gd name="T6" fmla="*/ 150 w 150"/>
                <a:gd name="T7" fmla="*/ 0 h 23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0"/>
                <a:gd name="T13" fmla="*/ 0 h 231"/>
                <a:gd name="T14" fmla="*/ 150 w 150"/>
                <a:gd name="T15" fmla="*/ 231 h 23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0" h="231">
                  <a:moveTo>
                    <a:pt x="0" y="231"/>
                  </a:moveTo>
                  <a:lnTo>
                    <a:pt x="78" y="107"/>
                  </a:lnTo>
                  <a:lnTo>
                    <a:pt x="111" y="51"/>
                  </a:lnTo>
                  <a:lnTo>
                    <a:pt x="150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801" name="Freeform 74"/>
            <p:cNvSpPr>
              <a:spLocks/>
            </p:cNvSpPr>
            <p:nvPr/>
          </p:nvSpPr>
          <p:spPr bwMode="auto">
            <a:xfrm>
              <a:off x="3008" y="2184"/>
              <a:ext cx="151" cy="164"/>
            </a:xfrm>
            <a:custGeom>
              <a:avLst/>
              <a:gdLst>
                <a:gd name="T0" fmla="*/ 0 w 151"/>
                <a:gd name="T1" fmla="*/ 164 h 164"/>
                <a:gd name="T2" fmla="*/ 40 w 151"/>
                <a:gd name="T3" fmla="*/ 119 h 164"/>
                <a:gd name="T4" fmla="*/ 72 w 151"/>
                <a:gd name="T5" fmla="*/ 73 h 164"/>
                <a:gd name="T6" fmla="*/ 151 w 151"/>
                <a:gd name="T7" fmla="*/ 0 h 1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1"/>
                <a:gd name="T13" fmla="*/ 0 h 164"/>
                <a:gd name="T14" fmla="*/ 151 w 151"/>
                <a:gd name="T15" fmla="*/ 164 h 1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1" h="164">
                  <a:moveTo>
                    <a:pt x="0" y="164"/>
                  </a:moveTo>
                  <a:lnTo>
                    <a:pt x="40" y="119"/>
                  </a:lnTo>
                  <a:lnTo>
                    <a:pt x="72" y="73"/>
                  </a:lnTo>
                  <a:lnTo>
                    <a:pt x="151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802" name="Freeform 75"/>
            <p:cNvSpPr>
              <a:spLocks/>
            </p:cNvSpPr>
            <p:nvPr/>
          </p:nvSpPr>
          <p:spPr bwMode="auto">
            <a:xfrm>
              <a:off x="3159" y="2066"/>
              <a:ext cx="150" cy="118"/>
            </a:xfrm>
            <a:custGeom>
              <a:avLst/>
              <a:gdLst>
                <a:gd name="T0" fmla="*/ 0 w 150"/>
                <a:gd name="T1" fmla="*/ 118 h 118"/>
                <a:gd name="T2" fmla="*/ 72 w 150"/>
                <a:gd name="T3" fmla="*/ 50 h 118"/>
                <a:gd name="T4" fmla="*/ 111 w 150"/>
                <a:gd name="T5" fmla="*/ 22 h 118"/>
                <a:gd name="T6" fmla="*/ 150 w 150"/>
                <a:gd name="T7" fmla="*/ 0 h 11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0"/>
                <a:gd name="T13" fmla="*/ 0 h 118"/>
                <a:gd name="T14" fmla="*/ 150 w 150"/>
                <a:gd name="T15" fmla="*/ 118 h 11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0" h="118">
                  <a:moveTo>
                    <a:pt x="0" y="118"/>
                  </a:moveTo>
                  <a:lnTo>
                    <a:pt x="72" y="50"/>
                  </a:lnTo>
                  <a:lnTo>
                    <a:pt x="111" y="22"/>
                  </a:lnTo>
                  <a:lnTo>
                    <a:pt x="150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803" name="Freeform 76"/>
            <p:cNvSpPr>
              <a:spLocks/>
            </p:cNvSpPr>
            <p:nvPr/>
          </p:nvSpPr>
          <p:spPr bwMode="auto">
            <a:xfrm>
              <a:off x="3309" y="2038"/>
              <a:ext cx="157" cy="28"/>
            </a:xfrm>
            <a:custGeom>
              <a:avLst/>
              <a:gdLst>
                <a:gd name="T0" fmla="*/ 0 w 157"/>
                <a:gd name="T1" fmla="*/ 28 h 28"/>
                <a:gd name="T2" fmla="*/ 40 w 157"/>
                <a:gd name="T3" fmla="*/ 11 h 28"/>
                <a:gd name="T4" fmla="*/ 79 w 157"/>
                <a:gd name="T5" fmla="*/ 5 h 28"/>
                <a:gd name="T6" fmla="*/ 118 w 157"/>
                <a:gd name="T7" fmla="*/ 0 h 28"/>
                <a:gd name="T8" fmla="*/ 157 w 157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28"/>
                <a:gd name="T17" fmla="*/ 157 w 157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28">
                  <a:moveTo>
                    <a:pt x="0" y="28"/>
                  </a:moveTo>
                  <a:lnTo>
                    <a:pt x="40" y="11"/>
                  </a:lnTo>
                  <a:lnTo>
                    <a:pt x="79" y="5"/>
                  </a:lnTo>
                  <a:lnTo>
                    <a:pt x="118" y="0"/>
                  </a:lnTo>
                  <a:lnTo>
                    <a:pt x="157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804" name="Freeform 77"/>
            <p:cNvSpPr>
              <a:spLocks/>
            </p:cNvSpPr>
            <p:nvPr/>
          </p:nvSpPr>
          <p:spPr bwMode="auto">
            <a:xfrm>
              <a:off x="3466" y="2038"/>
              <a:ext cx="151" cy="56"/>
            </a:xfrm>
            <a:custGeom>
              <a:avLst/>
              <a:gdLst>
                <a:gd name="T0" fmla="*/ 0 w 151"/>
                <a:gd name="T1" fmla="*/ 0 h 56"/>
                <a:gd name="T2" fmla="*/ 40 w 151"/>
                <a:gd name="T3" fmla="*/ 5 h 56"/>
                <a:gd name="T4" fmla="*/ 79 w 151"/>
                <a:gd name="T5" fmla="*/ 16 h 56"/>
                <a:gd name="T6" fmla="*/ 112 w 151"/>
                <a:gd name="T7" fmla="*/ 33 h 56"/>
                <a:gd name="T8" fmla="*/ 151 w 151"/>
                <a:gd name="T9" fmla="*/ 56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1"/>
                <a:gd name="T16" fmla="*/ 0 h 56"/>
                <a:gd name="T17" fmla="*/ 151 w 151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1" h="56">
                  <a:moveTo>
                    <a:pt x="0" y="0"/>
                  </a:moveTo>
                  <a:lnTo>
                    <a:pt x="40" y="5"/>
                  </a:lnTo>
                  <a:lnTo>
                    <a:pt x="79" y="16"/>
                  </a:lnTo>
                  <a:lnTo>
                    <a:pt x="112" y="33"/>
                  </a:lnTo>
                  <a:lnTo>
                    <a:pt x="151" y="56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805" name="Freeform 78"/>
            <p:cNvSpPr>
              <a:spLocks/>
            </p:cNvSpPr>
            <p:nvPr/>
          </p:nvSpPr>
          <p:spPr bwMode="auto">
            <a:xfrm>
              <a:off x="3617" y="2094"/>
              <a:ext cx="151" cy="147"/>
            </a:xfrm>
            <a:custGeom>
              <a:avLst/>
              <a:gdLst>
                <a:gd name="T0" fmla="*/ 0 w 151"/>
                <a:gd name="T1" fmla="*/ 0 h 147"/>
                <a:gd name="T2" fmla="*/ 39 w 151"/>
                <a:gd name="T3" fmla="*/ 28 h 147"/>
                <a:gd name="T4" fmla="*/ 72 w 151"/>
                <a:gd name="T5" fmla="*/ 68 h 147"/>
                <a:gd name="T6" fmla="*/ 151 w 151"/>
                <a:gd name="T7" fmla="*/ 147 h 14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1"/>
                <a:gd name="T13" fmla="*/ 0 h 147"/>
                <a:gd name="T14" fmla="*/ 151 w 151"/>
                <a:gd name="T15" fmla="*/ 147 h 14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1" h="147">
                  <a:moveTo>
                    <a:pt x="0" y="0"/>
                  </a:moveTo>
                  <a:lnTo>
                    <a:pt x="39" y="28"/>
                  </a:lnTo>
                  <a:lnTo>
                    <a:pt x="72" y="68"/>
                  </a:lnTo>
                  <a:lnTo>
                    <a:pt x="151" y="147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806" name="Freeform 79"/>
            <p:cNvSpPr>
              <a:spLocks/>
            </p:cNvSpPr>
            <p:nvPr/>
          </p:nvSpPr>
          <p:spPr bwMode="auto">
            <a:xfrm>
              <a:off x="3768" y="2241"/>
              <a:ext cx="150" cy="169"/>
            </a:xfrm>
            <a:custGeom>
              <a:avLst/>
              <a:gdLst>
                <a:gd name="T0" fmla="*/ 0 w 150"/>
                <a:gd name="T1" fmla="*/ 0 h 169"/>
                <a:gd name="T2" fmla="*/ 39 w 150"/>
                <a:gd name="T3" fmla="*/ 39 h 169"/>
                <a:gd name="T4" fmla="*/ 72 w 150"/>
                <a:gd name="T5" fmla="*/ 84 h 169"/>
                <a:gd name="T6" fmla="*/ 111 w 150"/>
                <a:gd name="T7" fmla="*/ 129 h 169"/>
                <a:gd name="T8" fmla="*/ 150 w 150"/>
                <a:gd name="T9" fmla="*/ 169 h 1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0"/>
                <a:gd name="T16" fmla="*/ 0 h 169"/>
                <a:gd name="T17" fmla="*/ 150 w 150"/>
                <a:gd name="T18" fmla="*/ 169 h 1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0" h="169">
                  <a:moveTo>
                    <a:pt x="0" y="0"/>
                  </a:moveTo>
                  <a:lnTo>
                    <a:pt x="39" y="39"/>
                  </a:lnTo>
                  <a:lnTo>
                    <a:pt x="72" y="84"/>
                  </a:lnTo>
                  <a:lnTo>
                    <a:pt x="111" y="129"/>
                  </a:lnTo>
                  <a:lnTo>
                    <a:pt x="150" y="169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807" name="Freeform 80"/>
            <p:cNvSpPr>
              <a:spLocks/>
            </p:cNvSpPr>
            <p:nvPr/>
          </p:nvSpPr>
          <p:spPr bwMode="auto">
            <a:xfrm>
              <a:off x="3918" y="2410"/>
              <a:ext cx="151" cy="101"/>
            </a:xfrm>
            <a:custGeom>
              <a:avLst/>
              <a:gdLst>
                <a:gd name="T0" fmla="*/ 0 w 151"/>
                <a:gd name="T1" fmla="*/ 0 h 101"/>
                <a:gd name="T2" fmla="*/ 39 w 151"/>
                <a:gd name="T3" fmla="*/ 34 h 101"/>
                <a:gd name="T4" fmla="*/ 72 w 151"/>
                <a:gd name="T5" fmla="*/ 62 h 101"/>
                <a:gd name="T6" fmla="*/ 111 w 151"/>
                <a:gd name="T7" fmla="*/ 84 h 101"/>
                <a:gd name="T8" fmla="*/ 151 w 151"/>
                <a:gd name="T9" fmla="*/ 101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1"/>
                <a:gd name="T16" fmla="*/ 0 h 101"/>
                <a:gd name="T17" fmla="*/ 151 w 151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1" h="101">
                  <a:moveTo>
                    <a:pt x="0" y="0"/>
                  </a:moveTo>
                  <a:lnTo>
                    <a:pt x="39" y="34"/>
                  </a:lnTo>
                  <a:lnTo>
                    <a:pt x="72" y="62"/>
                  </a:lnTo>
                  <a:lnTo>
                    <a:pt x="111" y="84"/>
                  </a:lnTo>
                  <a:lnTo>
                    <a:pt x="151" y="101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808" name="Freeform 81"/>
            <p:cNvSpPr>
              <a:spLocks/>
            </p:cNvSpPr>
            <p:nvPr/>
          </p:nvSpPr>
          <p:spPr bwMode="auto">
            <a:xfrm>
              <a:off x="4069" y="2494"/>
              <a:ext cx="157" cy="23"/>
            </a:xfrm>
            <a:custGeom>
              <a:avLst/>
              <a:gdLst>
                <a:gd name="T0" fmla="*/ 0 w 157"/>
                <a:gd name="T1" fmla="*/ 17 h 23"/>
                <a:gd name="T2" fmla="*/ 39 w 157"/>
                <a:gd name="T3" fmla="*/ 23 h 23"/>
                <a:gd name="T4" fmla="*/ 78 w 157"/>
                <a:gd name="T5" fmla="*/ 17 h 23"/>
                <a:gd name="T6" fmla="*/ 117 w 157"/>
                <a:gd name="T7" fmla="*/ 6 h 23"/>
                <a:gd name="T8" fmla="*/ 157 w 157"/>
                <a:gd name="T9" fmla="*/ 0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23"/>
                <a:gd name="T17" fmla="*/ 157 w 157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23">
                  <a:moveTo>
                    <a:pt x="0" y="17"/>
                  </a:moveTo>
                  <a:lnTo>
                    <a:pt x="39" y="23"/>
                  </a:lnTo>
                  <a:lnTo>
                    <a:pt x="78" y="17"/>
                  </a:lnTo>
                  <a:lnTo>
                    <a:pt x="117" y="6"/>
                  </a:lnTo>
                  <a:lnTo>
                    <a:pt x="157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809" name="Freeform 82"/>
            <p:cNvSpPr>
              <a:spLocks/>
            </p:cNvSpPr>
            <p:nvPr/>
          </p:nvSpPr>
          <p:spPr bwMode="auto">
            <a:xfrm>
              <a:off x="4226" y="2489"/>
              <a:ext cx="150" cy="5"/>
            </a:xfrm>
            <a:custGeom>
              <a:avLst/>
              <a:gdLst>
                <a:gd name="T0" fmla="*/ 0 w 150"/>
                <a:gd name="T1" fmla="*/ 5 h 5"/>
                <a:gd name="T2" fmla="*/ 78 w 150"/>
                <a:gd name="T3" fmla="*/ 0 h 5"/>
                <a:gd name="T4" fmla="*/ 150 w 150"/>
                <a:gd name="T5" fmla="*/ 0 h 5"/>
                <a:gd name="T6" fmla="*/ 0 60000 65536"/>
                <a:gd name="T7" fmla="*/ 0 60000 65536"/>
                <a:gd name="T8" fmla="*/ 0 60000 65536"/>
                <a:gd name="T9" fmla="*/ 0 w 150"/>
                <a:gd name="T10" fmla="*/ 0 h 5"/>
                <a:gd name="T11" fmla="*/ 150 w 150"/>
                <a:gd name="T12" fmla="*/ 5 h 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0" h="5">
                  <a:moveTo>
                    <a:pt x="0" y="5"/>
                  </a:moveTo>
                  <a:lnTo>
                    <a:pt x="78" y="0"/>
                  </a:lnTo>
                  <a:lnTo>
                    <a:pt x="150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810" name="Line 83"/>
            <p:cNvSpPr>
              <a:spLocks noChangeShapeType="1"/>
            </p:cNvSpPr>
            <p:nvPr/>
          </p:nvSpPr>
          <p:spPr bwMode="auto">
            <a:xfrm flipV="1">
              <a:off x="4376" y="2483"/>
              <a:ext cx="151" cy="6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811" name="Freeform 84"/>
            <p:cNvSpPr>
              <a:spLocks/>
            </p:cNvSpPr>
            <p:nvPr/>
          </p:nvSpPr>
          <p:spPr bwMode="auto">
            <a:xfrm>
              <a:off x="4527" y="2483"/>
              <a:ext cx="150" cy="1"/>
            </a:xfrm>
            <a:custGeom>
              <a:avLst/>
              <a:gdLst>
                <a:gd name="T0" fmla="*/ 0 w 150"/>
                <a:gd name="T1" fmla="*/ 0 h 1"/>
                <a:gd name="T2" fmla="*/ 72 w 150"/>
                <a:gd name="T3" fmla="*/ 0 h 1"/>
                <a:gd name="T4" fmla="*/ 150 w 150"/>
                <a:gd name="T5" fmla="*/ 0 h 1"/>
                <a:gd name="T6" fmla="*/ 0 60000 65536"/>
                <a:gd name="T7" fmla="*/ 0 60000 65536"/>
                <a:gd name="T8" fmla="*/ 0 60000 65536"/>
                <a:gd name="T9" fmla="*/ 0 w 150"/>
                <a:gd name="T10" fmla="*/ 0 h 1"/>
                <a:gd name="T11" fmla="*/ 150 w 150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0" h="1">
                  <a:moveTo>
                    <a:pt x="0" y="0"/>
                  </a:moveTo>
                  <a:lnTo>
                    <a:pt x="72" y="0"/>
                  </a:lnTo>
                  <a:lnTo>
                    <a:pt x="150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812" name="Freeform 85"/>
            <p:cNvSpPr>
              <a:spLocks/>
            </p:cNvSpPr>
            <p:nvPr/>
          </p:nvSpPr>
          <p:spPr bwMode="auto">
            <a:xfrm>
              <a:off x="4677" y="2472"/>
              <a:ext cx="151" cy="11"/>
            </a:xfrm>
            <a:custGeom>
              <a:avLst/>
              <a:gdLst>
                <a:gd name="T0" fmla="*/ 0 w 151"/>
                <a:gd name="T1" fmla="*/ 11 h 11"/>
                <a:gd name="T2" fmla="*/ 72 w 151"/>
                <a:gd name="T3" fmla="*/ 5 h 11"/>
                <a:gd name="T4" fmla="*/ 151 w 151"/>
                <a:gd name="T5" fmla="*/ 0 h 11"/>
                <a:gd name="T6" fmla="*/ 0 60000 65536"/>
                <a:gd name="T7" fmla="*/ 0 60000 65536"/>
                <a:gd name="T8" fmla="*/ 0 60000 65536"/>
                <a:gd name="T9" fmla="*/ 0 w 151"/>
                <a:gd name="T10" fmla="*/ 0 h 11"/>
                <a:gd name="T11" fmla="*/ 151 w 151"/>
                <a:gd name="T12" fmla="*/ 11 h 1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1" h="11">
                  <a:moveTo>
                    <a:pt x="0" y="11"/>
                  </a:moveTo>
                  <a:lnTo>
                    <a:pt x="72" y="5"/>
                  </a:lnTo>
                  <a:lnTo>
                    <a:pt x="151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813" name="Freeform 86"/>
            <p:cNvSpPr>
              <a:spLocks/>
            </p:cNvSpPr>
            <p:nvPr/>
          </p:nvSpPr>
          <p:spPr bwMode="auto">
            <a:xfrm>
              <a:off x="1339" y="2545"/>
              <a:ext cx="3489" cy="615"/>
            </a:xfrm>
            <a:custGeom>
              <a:avLst/>
              <a:gdLst>
                <a:gd name="T0" fmla="*/ 0 w 533"/>
                <a:gd name="T1" fmla="*/ 87099 h 109"/>
                <a:gd name="T2" fmla="*/ 42333 w 533"/>
                <a:gd name="T3" fmla="*/ 92132 h 109"/>
                <a:gd name="T4" fmla="*/ 84417 w 533"/>
                <a:gd name="T5" fmla="*/ 94292 h 109"/>
                <a:gd name="T6" fmla="*/ 126795 w 533"/>
                <a:gd name="T7" fmla="*/ 97351 h 109"/>
                <a:gd name="T8" fmla="*/ 168873 w 533"/>
                <a:gd name="T9" fmla="*/ 92132 h 109"/>
                <a:gd name="T10" fmla="*/ 212875 w 533"/>
                <a:gd name="T11" fmla="*/ 104353 h 109"/>
                <a:gd name="T12" fmla="*/ 255253 w 533"/>
                <a:gd name="T13" fmla="*/ 110463 h 109"/>
                <a:gd name="T14" fmla="*/ 297331 w 533"/>
                <a:gd name="T15" fmla="*/ 107411 h 109"/>
                <a:gd name="T16" fmla="*/ 339670 w 533"/>
                <a:gd name="T17" fmla="*/ 104353 h 109"/>
                <a:gd name="T18" fmla="*/ 382049 w 533"/>
                <a:gd name="T19" fmla="*/ 97351 h 109"/>
                <a:gd name="T20" fmla="*/ 426057 w 533"/>
                <a:gd name="T21" fmla="*/ 68987 h 109"/>
                <a:gd name="T22" fmla="*/ 468135 w 533"/>
                <a:gd name="T23" fmla="*/ 44534 h 109"/>
                <a:gd name="T24" fmla="*/ 510513 w 533"/>
                <a:gd name="T25" fmla="*/ 34479 h 109"/>
                <a:gd name="T26" fmla="*/ 552591 w 533"/>
                <a:gd name="T27" fmla="*/ 16171 h 109"/>
                <a:gd name="T28" fmla="*/ 596593 w 533"/>
                <a:gd name="T29" fmla="*/ 5027 h 109"/>
                <a:gd name="T30" fmla="*/ 638971 w 533"/>
                <a:gd name="T31" fmla="*/ 1975 h 109"/>
                <a:gd name="T32" fmla="*/ 681311 w 533"/>
                <a:gd name="T33" fmla="*/ 0 h 109"/>
                <a:gd name="T34" fmla="*/ 723388 w 533"/>
                <a:gd name="T35" fmla="*/ 8085 h 109"/>
                <a:gd name="T36" fmla="*/ 765721 w 533"/>
                <a:gd name="T37" fmla="*/ 21203 h 109"/>
                <a:gd name="T38" fmla="*/ 809775 w 533"/>
                <a:gd name="T39" fmla="*/ 24256 h 109"/>
                <a:gd name="T40" fmla="*/ 851853 w 533"/>
                <a:gd name="T41" fmla="*/ 26389 h 109"/>
                <a:gd name="T42" fmla="*/ 894231 w 533"/>
                <a:gd name="T43" fmla="*/ 23336 h 109"/>
                <a:gd name="T44" fmla="*/ 936263 w 533"/>
                <a:gd name="T45" fmla="*/ 20312 h 109"/>
                <a:gd name="T46" fmla="*/ 978642 w 533"/>
                <a:gd name="T47" fmla="*/ 18337 h 10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33"/>
                <a:gd name="T73" fmla="*/ 0 h 109"/>
                <a:gd name="T74" fmla="*/ 533 w 533"/>
                <a:gd name="T75" fmla="*/ 109 h 10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33" h="109">
                  <a:moveTo>
                    <a:pt x="0" y="86"/>
                  </a:moveTo>
                  <a:lnTo>
                    <a:pt x="23" y="91"/>
                  </a:lnTo>
                  <a:lnTo>
                    <a:pt x="46" y="93"/>
                  </a:lnTo>
                  <a:lnTo>
                    <a:pt x="69" y="96"/>
                  </a:lnTo>
                  <a:lnTo>
                    <a:pt x="92" y="91"/>
                  </a:lnTo>
                  <a:lnTo>
                    <a:pt x="116" y="103"/>
                  </a:lnTo>
                  <a:lnTo>
                    <a:pt x="139" y="109"/>
                  </a:lnTo>
                  <a:lnTo>
                    <a:pt x="162" y="106"/>
                  </a:lnTo>
                  <a:lnTo>
                    <a:pt x="185" y="103"/>
                  </a:lnTo>
                  <a:lnTo>
                    <a:pt x="208" y="96"/>
                  </a:lnTo>
                  <a:lnTo>
                    <a:pt x="232" y="68"/>
                  </a:lnTo>
                  <a:lnTo>
                    <a:pt x="255" y="44"/>
                  </a:lnTo>
                  <a:lnTo>
                    <a:pt x="278" y="34"/>
                  </a:lnTo>
                  <a:lnTo>
                    <a:pt x="301" y="16"/>
                  </a:lnTo>
                  <a:lnTo>
                    <a:pt x="325" y="5"/>
                  </a:lnTo>
                  <a:lnTo>
                    <a:pt x="348" y="2"/>
                  </a:lnTo>
                  <a:lnTo>
                    <a:pt x="371" y="0"/>
                  </a:lnTo>
                  <a:lnTo>
                    <a:pt x="394" y="8"/>
                  </a:lnTo>
                  <a:lnTo>
                    <a:pt x="417" y="21"/>
                  </a:lnTo>
                  <a:lnTo>
                    <a:pt x="441" y="24"/>
                  </a:lnTo>
                  <a:lnTo>
                    <a:pt x="464" y="26"/>
                  </a:lnTo>
                  <a:lnTo>
                    <a:pt x="487" y="23"/>
                  </a:lnTo>
                  <a:lnTo>
                    <a:pt x="510" y="20"/>
                  </a:lnTo>
                  <a:lnTo>
                    <a:pt x="533" y="18"/>
                  </a:lnTo>
                </a:path>
              </a:pathLst>
            </a:custGeom>
            <a:noFill/>
            <a:ln w="317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814" name="Rectangle 87"/>
            <p:cNvSpPr>
              <a:spLocks noChangeArrowheads="1"/>
            </p:cNvSpPr>
            <p:nvPr/>
          </p:nvSpPr>
          <p:spPr bwMode="auto">
            <a:xfrm>
              <a:off x="987" y="3273"/>
              <a:ext cx="181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700" b="1">
                  <a:solidFill>
                    <a:srgbClr val="FFFFFF"/>
                  </a:solidFill>
                  <a:latin typeface="Times New Roman" pitchFamily="-107" charset="0"/>
                </a:rPr>
                <a:t>-</a:t>
              </a:r>
              <a:r>
                <a:rPr lang="en-US" sz="1700" b="1">
                  <a:solidFill>
                    <a:srgbClr val="000000"/>
                  </a:solidFill>
                  <a:latin typeface="Times New Roman" pitchFamily="-107" charset="0"/>
                </a:rPr>
                <a:t>10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15" name="Rectangle 88"/>
            <p:cNvSpPr>
              <a:spLocks noChangeArrowheads="1"/>
            </p:cNvSpPr>
            <p:nvPr/>
          </p:nvSpPr>
          <p:spPr bwMode="auto">
            <a:xfrm>
              <a:off x="1059" y="3126"/>
              <a:ext cx="113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700" b="1">
                  <a:solidFill>
                    <a:srgbClr val="000000"/>
                  </a:solidFill>
                  <a:latin typeface="Times New Roman" pitchFamily="-107" charset="0"/>
                </a:rPr>
                <a:t>-5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16" name="Rectangle 89"/>
            <p:cNvSpPr>
              <a:spLocks noChangeArrowheads="1"/>
            </p:cNvSpPr>
            <p:nvPr/>
          </p:nvSpPr>
          <p:spPr bwMode="auto">
            <a:xfrm>
              <a:off x="1109" y="2979"/>
              <a:ext cx="68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700" b="1">
                  <a:solidFill>
                    <a:srgbClr val="000000"/>
                  </a:solidFill>
                  <a:latin typeface="Times New Roman" pitchFamily="-107" charset="0"/>
                </a:rPr>
                <a:t>0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17" name="Rectangle 90"/>
            <p:cNvSpPr>
              <a:spLocks noChangeArrowheads="1"/>
            </p:cNvSpPr>
            <p:nvPr/>
          </p:nvSpPr>
          <p:spPr bwMode="auto">
            <a:xfrm>
              <a:off x="1109" y="2838"/>
              <a:ext cx="68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700" b="1">
                  <a:solidFill>
                    <a:srgbClr val="000000"/>
                  </a:solidFill>
                  <a:latin typeface="Times New Roman" pitchFamily="-107" charset="0"/>
                </a:rPr>
                <a:t>5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18" name="Rectangle 91"/>
            <p:cNvSpPr>
              <a:spLocks noChangeArrowheads="1"/>
            </p:cNvSpPr>
            <p:nvPr/>
          </p:nvSpPr>
          <p:spPr bwMode="auto">
            <a:xfrm>
              <a:off x="1035" y="2692"/>
              <a:ext cx="136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700" b="1">
                  <a:solidFill>
                    <a:srgbClr val="000000"/>
                  </a:solidFill>
                  <a:latin typeface="Times New Roman" pitchFamily="-107" charset="0"/>
                </a:rPr>
                <a:t>10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19" name="Rectangle 92"/>
            <p:cNvSpPr>
              <a:spLocks noChangeArrowheads="1"/>
            </p:cNvSpPr>
            <p:nvPr/>
          </p:nvSpPr>
          <p:spPr bwMode="auto">
            <a:xfrm>
              <a:off x="1035" y="2545"/>
              <a:ext cx="136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700" b="1">
                  <a:solidFill>
                    <a:srgbClr val="000000"/>
                  </a:solidFill>
                  <a:latin typeface="Times New Roman" pitchFamily="-107" charset="0"/>
                </a:rPr>
                <a:t>15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20" name="Rectangle 93"/>
            <p:cNvSpPr>
              <a:spLocks noChangeArrowheads="1"/>
            </p:cNvSpPr>
            <p:nvPr/>
          </p:nvSpPr>
          <p:spPr bwMode="auto">
            <a:xfrm>
              <a:off x="1035" y="2399"/>
              <a:ext cx="136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700" b="1">
                  <a:solidFill>
                    <a:srgbClr val="000000"/>
                  </a:solidFill>
                  <a:latin typeface="Times New Roman" pitchFamily="-107" charset="0"/>
                </a:rPr>
                <a:t>20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21" name="Rectangle 94"/>
            <p:cNvSpPr>
              <a:spLocks noChangeArrowheads="1"/>
            </p:cNvSpPr>
            <p:nvPr/>
          </p:nvSpPr>
          <p:spPr bwMode="auto">
            <a:xfrm>
              <a:off x="1035" y="2252"/>
              <a:ext cx="136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700" b="1">
                  <a:solidFill>
                    <a:srgbClr val="000000"/>
                  </a:solidFill>
                  <a:latin typeface="Times New Roman" pitchFamily="-107" charset="0"/>
                </a:rPr>
                <a:t>25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22" name="Rectangle 95"/>
            <p:cNvSpPr>
              <a:spLocks noChangeArrowheads="1"/>
            </p:cNvSpPr>
            <p:nvPr/>
          </p:nvSpPr>
          <p:spPr bwMode="auto">
            <a:xfrm>
              <a:off x="1035" y="2111"/>
              <a:ext cx="136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700" b="1">
                  <a:solidFill>
                    <a:srgbClr val="000000"/>
                  </a:solidFill>
                  <a:latin typeface="Times New Roman" pitchFamily="-107" charset="0"/>
                </a:rPr>
                <a:t>30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23" name="Rectangle 96"/>
            <p:cNvSpPr>
              <a:spLocks noChangeArrowheads="1"/>
            </p:cNvSpPr>
            <p:nvPr/>
          </p:nvSpPr>
          <p:spPr bwMode="auto">
            <a:xfrm>
              <a:off x="1035" y="1964"/>
              <a:ext cx="136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700" b="1">
                  <a:solidFill>
                    <a:srgbClr val="000000"/>
                  </a:solidFill>
                  <a:latin typeface="Times New Roman" pitchFamily="-107" charset="0"/>
                </a:rPr>
                <a:t>35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24" name="Rectangle 97"/>
            <p:cNvSpPr>
              <a:spLocks noChangeArrowheads="1"/>
            </p:cNvSpPr>
            <p:nvPr/>
          </p:nvSpPr>
          <p:spPr bwMode="auto">
            <a:xfrm>
              <a:off x="1035" y="1818"/>
              <a:ext cx="136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700" b="1">
                  <a:solidFill>
                    <a:srgbClr val="000000"/>
                  </a:solidFill>
                  <a:latin typeface="Times New Roman" pitchFamily="-107" charset="0"/>
                </a:rPr>
                <a:t>40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25" name="Rectangle 98"/>
            <p:cNvSpPr>
              <a:spLocks noChangeArrowheads="1"/>
            </p:cNvSpPr>
            <p:nvPr/>
          </p:nvSpPr>
          <p:spPr bwMode="auto">
            <a:xfrm>
              <a:off x="1299" y="1586"/>
              <a:ext cx="152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900" b="1">
                  <a:solidFill>
                    <a:srgbClr val="000000"/>
                  </a:solidFill>
                  <a:latin typeface="Times New Roman" pitchFamily="-107" charset="0"/>
                </a:rPr>
                <a:t>12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26" name="Rectangle 99"/>
            <p:cNvSpPr>
              <a:spLocks noChangeArrowheads="1"/>
            </p:cNvSpPr>
            <p:nvPr/>
          </p:nvSpPr>
          <p:spPr bwMode="auto">
            <a:xfrm>
              <a:off x="1638" y="1586"/>
              <a:ext cx="76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900" b="1">
                  <a:solidFill>
                    <a:srgbClr val="000000"/>
                  </a:solidFill>
                  <a:latin typeface="Times New Roman" pitchFamily="-107" charset="0"/>
                </a:rPr>
                <a:t>2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27" name="Rectangle 100"/>
            <p:cNvSpPr>
              <a:spLocks noChangeArrowheads="1"/>
            </p:cNvSpPr>
            <p:nvPr/>
          </p:nvSpPr>
          <p:spPr bwMode="auto">
            <a:xfrm>
              <a:off x="1940" y="1586"/>
              <a:ext cx="76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900" b="1">
                  <a:solidFill>
                    <a:srgbClr val="000000"/>
                  </a:solidFill>
                  <a:latin typeface="Times New Roman" pitchFamily="-107" charset="0"/>
                </a:rPr>
                <a:t>4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28" name="Rectangle 101"/>
            <p:cNvSpPr>
              <a:spLocks noChangeArrowheads="1"/>
            </p:cNvSpPr>
            <p:nvPr/>
          </p:nvSpPr>
          <p:spPr bwMode="auto">
            <a:xfrm>
              <a:off x="2247" y="1586"/>
              <a:ext cx="76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900" b="1">
                  <a:solidFill>
                    <a:srgbClr val="000000"/>
                  </a:solidFill>
                  <a:latin typeface="Times New Roman" pitchFamily="-107" charset="0"/>
                </a:rPr>
                <a:t>6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29" name="Rectangle 102"/>
            <p:cNvSpPr>
              <a:spLocks noChangeArrowheads="1"/>
            </p:cNvSpPr>
            <p:nvPr/>
          </p:nvSpPr>
          <p:spPr bwMode="auto">
            <a:xfrm>
              <a:off x="2548" y="1586"/>
              <a:ext cx="76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900" b="1">
                  <a:solidFill>
                    <a:srgbClr val="000000"/>
                  </a:solidFill>
                  <a:latin typeface="Times New Roman" pitchFamily="-107" charset="0"/>
                </a:rPr>
                <a:t>8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30" name="Rectangle 103"/>
            <p:cNvSpPr>
              <a:spLocks noChangeArrowheads="1"/>
            </p:cNvSpPr>
            <p:nvPr/>
          </p:nvSpPr>
          <p:spPr bwMode="auto">
            <a:xfrm>
              <a:off x="2817" y="1586"/>
              <a:ext cx="152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900" b="1">
                  <a:solidFill>
                    <a:srgbClr val="000000"/>
                  </a:solidFill>
                  <a:latin typeface="Times New Roman" pitchFamily="-107" charset="0"/>
                </a:rPr>
                <a:t>10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31" name="Rectangle 104"/>
            <p:cNvSpPr>
              <a:spLocks noChangeArrowheads="1"/>
            </p:cNvSpPr>
            <p:nvPr/>
          </p:nvSpPr>
          <p:spPr bwMode="auto">
            <a:xfrm>
              <a:off x="3118" y="1586"/>
              <a:ext cx="152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900" b="1">
                  <a:solidFill>
                    <a:srgbClr val="000000"/>
                  </a:solidFill>
                  <a:latin typeface="Times New Roman" pitchFamily="-107" charset="0"/>
                </a:rPr>
                <a:t>12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32" name="Rectangle 105"/>
            <p:cNvSpPr>
              <a:spLocks noChangeArrowheads="1"/>
            </p:cNvSpPr>
            <p:nvPr/>
          </p:nvSpPr>
          <p:spPr bwMode="auto">
            <a:xfrm>
              <a:off x="3426" y="1586"/>
              <a:ext cx="152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900" b="1">
                  <a:solidFill>
                    <a:srgbClr val="000000"/>
                  </a:solidFill>
                  <a:latin typeface="Times New Roman" pitchFamily="-107" charset="0"/>
                </a:rPr>
                <a:t>14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33" name="Rectangle 106"/>
            <p:cNvSpPr>
              <a:spLocks noChangeArrowheads="1"/>
            </p:cNvSpPr>
            <p:nvPr/>
          </p:nvSpPr>
          <p:spPr bwMode="auto">
            <a:xfrm>
              <a:off x="3727" y="1586"/>
              <a:ext cx="152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900" b="1">
                  <a:solidFill>
                    <a:srgbClr val="000000"/>
                  </a:solidFill>
                  <a:latin typeface="Times New Roman" pitchFamily="-107" charset="0"/>
                </a:rPr>
                <a:t>16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34" name="Rectangle 107"/>
            <p:cNvSpPr>
              <a:spLocks noChangeArrowheads="1"/>
            </p:cNvSpPr>
            <p:nvPr/>
          </p:nvSpPr>
          <p:spPr bwMode="auto">
            <a:xfrm>
              <a:off x="4028" y="1586"/>
              <a:ext cx="152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900" b="1">
                  <a:solidFill>
                    <a:srgbClr val="000000"/>
                  </a:solidFill>
                  <a:latin typeface="Times New Roman" pitchFamily="-107" charset="0"/>
                </a:rPr>
                <a:t>18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35" name="Rectangle 108"/>
            <p:cNvSpPr>
              <a:spLocks noChangeArrowheads="1"/>
            </p:cNvSpPr>
            <p:nvPr/>
          </p:nvSpPr>
          <p:spPr bwMode="auto">
            <a:xfrm>
              <a:off x="4336" y="1586"/>
              <a:ext cx="152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900" b="1">
                  <a:solidFill>
                    <a:srgbClr val="000000"/>
                  </a:solidFill>
                  <a:latin typeface="Times New Roman" pitchFamily="-107" charset="0"/>
                </a:rPr>
                <a:t>20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36" name="Rectangle 109"/>
            <p:cNvSpPr>
              <a:spLocks noChangeArrowheads="1"/>
            </p:cNvSpPr>
            <p:nvPr/>
          </p:nvSpPr>
          <p:spPr bwMode="auto">
            <a:xfrm>
              <a:off x="4637" y="1586"/>
              <a:ext cx="152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900" b="1">
                  <a:solidFill>
                    <a:srgbClr val="000000"/>
                  </a:solidFill>
                  <a:latin typeface="Times New Roman" pitchFamily="-107" charset="0"/>
                </a:rPr>
                <a:t>22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37" name="Rectangle 110"/>
            <p:cNvSpPr>
              <a:spLocks noChangeArrowheads="1"/>
            </p:cNvSpPr>
            <p:nvPr/>
          </p:nvSpPr>
          <p:spPr bwMode="auto">
            <a:xfrm>
              <a:off x="560" y="1011"/>
              <a:ext cx="1" cy="17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endParaRPr lang="en-US">
                <a:latin typeface="Tahoma" pitchFamily="-107" charset="0"/>
              </a:endParaRPr>
            </a:p>
          </p:txBody>
        </p:sp>
        <p:sp>
          <p:nvSpPr>
            <p:cNvPr id="244838" name="Rectangle 111"/>
            <p:cNvSpPr>
              <a:spLocks noChangeArrowheads="1"/>
            </p:cNvSpPr>
            <p:nvPr/>
          </p:nvSpPr>
          <p:spPr bwMode="auto">
            <a:xfrm>
              <a:off x="2712" y="1332"/>
              <a:ext cx="802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900" b="1">
                  <a:solidFill>
                    <a:srgbClr val="FFFFFF"/>
                  </a:solidFill>
                  <a:latin typeface="Times New Roman" pitchFamily="-107" charset="0"/>
                </a:rPr>
                <a:t>Time of Day</a:t>
              </a:r>
              <a:endParaRPr lang="en-US">
                <a:latin typeface="Tahoma" pitchFamily="-107" charset="0"/>
              </a:endParaRPr>
            </a:p>
          </p:txBody>
        </p:sp>
        <p:sp>
          <p:nvSpPr>
            <p:cNvPr id="244839" name="Rectangle 112"/>
            <p:cNvSpPr>
              <a:spLocks noChangeArrowheads="1"/>
            </p:cNvSpPr>
            <p:nvPr/>
          </p:nvSpPr>
          <p:spPr bwMode="auto">
            <a:xfrm>
              <a:off x="553" y="1034"/>
              <a:ext cx="1" cy="17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endParaRPr lang="en-US">
                <a:latin typeface="Tahoma" pitchFamily="-107" charset="0"/>
              </a:endParaRPr>
            </a:p>
          </p:txBody>
        </p:sp>
        <p:sp>
          <p:nvSpPr>
            <p:cNvPr id="244840" name="Rectangle 113"/>
            <p:cNvSpPr>
              <a:spLocks noChangeArrowheads="1"/>
            </p:cNvSpPr>
            <p:nvPr/>
          </p:nvSpPr>
          <p:spPr bwMode="auto">
            <a:xfrm rot="-5400000">
              <a:off x="279" y="2428"/>
              <a:ext cx="803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700" b="1">
                  <a:solidFill>
                    <a:srgbClr val="FFFFFF"/>
                  </a:solidFill>
                  <a:latin typeface="Times New Roman" pitchFamily="-107" charset="0"/>
                </a:rPr>
                <a:t>Temperature </a:t>
              </a:r>
              <a:endParaRPr lang="en-US">
                <a:latin typeface="Tahoma" pitchFamily="-107" charset="0"/>
              </a:endParaRPr>
            </a:p>
          </p:txBody>
        </p:sp>
        <p:sp>
          <p:nvSpPr>
            <p:cNvPr id="244841" name="Rectangle 114"/>
            <p:cNvSpPr>
              <a:spLocks noChangeArrowheads="1"/>
            </p:cNvSpPr>
            <p:nvPr/>
          </p:nvSpPr>
          <p:spPr bwMode="auto">
            <a:xfrm>
              <a:off x="933" y="3566"/>
              <a:ext cx="4098" cy="254"/>
            </a:xfrm>
            <a:prstGeom prst="rect">
              <a:avLst/>
            </a:prstGeom>
            <a:noFill/>
            <a:ln w="1111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842" name="Line 115"/>
            <p:cNvSpPr>
              <a:spLocks noChangeShapeType="1"/>
            </p:cNvSpPr>
            <p:nvPr/>
          </p:nvSpPr>
          <p:spPr bwMode="auto">
            <a:xfrm>
              <a:off x="1182" y="3696"/>
              <a:ext cx="177" cy="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843" name="Rectangle 116"/>
            <p:cNvSpPr>
              <a:spLocks noChangeArrowheads="1"/>
            </p:cNvSpPr>
            <p:nvPr/>
          </p:nvSpPr>
          <p:spPr bwMode="auto">
            <a:xfrm>
              <a:off x="1538" y="3617"/>
              <a:ext cx="1376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700" b="1">
                  <a:solidFill>
                    <a:srgbClr val="000000"/>
                  </a:solidFill>
                  <a:latin typeface="Times New Roman" pitchFamily="-107" charset="0"/>
                </a:rPr>
                <a:t>Pavement Temperature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  <p:sp>
          <p:nvSpPr>
            <p:cNvPr id="244844" name="Line 117"/>
            <p:cNvSpPr>
              <a:spLocks noChangeShapeType="1"/>
            </p:cNvSpPr>
            <p:nvPr/>
          </p:nvSpPr>
          <p:spPr bwMode="auto">
            <a:xfrm>
              <a:off x="3447" y="3696"/>
              <a:ext cx="177" cy="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845" name="Rectangle 118"/>
            <p:cNvSpPr>
              <a:spLocks noChangeArrowheads="1"/>
            </p:cNvSpPr>
            <p:nvPr/>
          </p:nvSpPr>
          <p:spPr bwMode="auto">
            <a:xfrm>
              <a:off x="3772" y="3617"/>
              <a:ext cx="99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700" b="1">
                  <a:solidFill>
                    <a:srgbClr val="000000"/>
                  </a:solidFill>
                  <a:latin typeface="Times New Roman" pitchFamily="-107" charset="0"/>
                </a:rPr>
                <a:t>Air Temperature</a:t>
              </a:r>
              <a:endParaRPr lang="en-US">
                <a:solidFill>
                  <a:srgbClr val="000000"/>
                </a:solidFill>
                <a:latin typeface="Tahoma" pitchFamily="-107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smtClean="0">
                <a:latin typeface="Arial Black" pitchFamily="-107" charset="0"/>
              </a:rPr>
              <a:t>Influences on Pavement Temperatures</a:t>
            </a:r>
            <a:endParaRPr lang="en-US" smtClean="0"/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133600"/>
            <a:ext cx="8686800" cy="4114800"/>
          </a:xfrm>
        </p:spPr>
        <p:txBody>
          <a:bodyPr/>
          <a:lstStyle/>
          <a:p>
            <a:pPr eaLnBrk="1" hangingPunct="1">
              <a:buClr>
                <a:schemeClr val="accent2"/>
              </a:buClr>
            </a:pPr>
            <a:r>
              <a:rPr lang="en-US" sz="2800" smtClean="0"/>
              <a:t>Subsurface Temperature </a:t>
            </a:r>
          </a:p>
          <a:p>
            <a:pPr eaLnBrk="1" hangingPunct="1">
              <a:buClr>
                <a:schemeClr val="accent2"/>
              </a:buClr>
            </a:pPr>
            <a:r>
              <a:rPr lang="en-US" sz="2800" smtClean="0"/>
              <a:t>Air Temperature</a:t>
            </a:r>
          </a:p>
          <a:p>
            <a:pPr eaLnBrk="1" hangingPunct="1">
              <a:buClr>
                <a:schemeClr val="accent2"/>
              </a:buClr>
            </a:pPr>
            <a:r>
              <a:rPr lang="en-US" sz="2800" smtClean="0"/>
              <a:t>Sunlight </a:t>
            </a:r>
          </a:p>
          <a:p>
            <a:pPr eaLnBrk="1" hangingPunct="1">
              <a:buClr>
                <a:schemeClr val="accent2"/>
              </a:buClr>
            </a:pPr>
            <a:r>
              <a:rPr lang="en-US" sz="2800" smtClean="0"/>
              <a:t>Night Sky </a:t>
            </a:r>
            <a:r>
              <a:rPr lang="en-US" sz="2400" smtClean="0"/>
              <a:t>(clouds put a “lid” on loss of heat to night sky; clear night sky allows more rapid heat loss)</a:t>
            </a:r>
          </a:p>
          <a:p>
            <a:pPr eaLnBrk="1" hangingPunct="1">
              <a:buClr>
                <a:schemeClr val="accent2"/>
              </a:buClr>
            </a:pPr>
            <a:r>
              <a:rPr lang="en-US" sz="2800" smtClean="0"/>
              <a:t>Precipitation</a:t>
            </a:r>
          </a:p>
          <a:p>
            <a:pPr eaLnBrk="1" hangingPunct="1">
              <a:buClr>
                <a:schemeClr val="accent2"/>
              </a:buClr>
            </a:pPr>
            <a:r>
              <a:rPr lang="en-US" sz="2800" smtClean="0"/>
              <a:t>Makeup and color of the road surface  -  asphalt absorbs more solar heat than concrete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8834" name="Picture 1029" descr="roadway_daw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6638" y="1463675"/>
            <a:ext cx="3382962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8835" name="Picture 1026" descr="roadway_1 SU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41838" y="1463675"/>
            <a:ext cx="3382962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8836" name="Picture 1027" descr="roadway_2 SU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4725" y="3962400"/>
            <a:ext cx="3382963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8837" name="Picture 1028" descr="roadway_3 SUN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41838" y="3962400"/>
            <a:ext cx="3382962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286" name="Text Box 1030"/>
          <p:cNvSpPr txBox="1">
            <a:spLocks noChangeArrowheads="1"/>
          </p:cNvSpPr>
          <p:nvPr/>
        </p:nvSpPr>
        <p:spPr bwMode="auto">
          <a:xfrm>
            <a:off x="754063" y="152400"/>
            <a:ext cx="7543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Influence of Sun on Pavement Temperatures </a:t>
            </a:r>
          </a:p>
        </p:txBody>
      </p:sp>
      <p:sp>
        <p:nvSpPr>
          <p:cNvPr id="225287" name="Text Box 1031"/>
          <p:cNvSpPr txBox="1">
            <a:spLocks noChangeArrowheads="1"/>
          </p:cNvSpPr>
          <p:nvPr/>
        </p:nvSpPr>
        <p:spPr bwMode="auto">
          <a:xfrm>
            <a:off x="2667000" y="1736725"/>
            <a:ext cx="175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+mn-ea"/>
              </a:rPr>
              <a:t>7:00 a.m.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+mn-ea"/>
              </a:rPr>
              <a:t> </a:t>
            </a:r>
          </a:p>
        </p:txBody>
      </p:sp>
      <p:sp>
        <p:nvSpPr>
          <p:cNvPr id="225288" name="Text Box 1032"/>
          <p:cNvSpPr txBox="1">
            <a:spLocks noChangeArrowheads="1"/>
          </p:cNvSpPr>
          <p:nvPr/>
        </p:nvSpPr>
        <p:spPr bwMode="auto">
          <a:xfrm>
            <a:off x="6172200" y="1752600"/>
            <a:ext cx="175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+mn-ea"/>
              </a:rPr>
              <a:t>10:00 a.m.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+mn-ea"/>
              </a:rPr>
              <a:t> </a:t>
            </a:r>
          </a:p>
        </p:txBody>
      </p:sp>
      <p:sp>
        <p:nvSpPr>
          <p:cNvPr id="225290" name="Text Box 1034"/>
          <p:cNvSpPr txBox="1">
            <a:spLocks noChangeArrowheads="1"/>
          </p:cNvSpPr>
          <p:nvPr/>
        </p:nvSpPr>
        <p:spPr bwMode="auto">
          <a:xfrm>
            <a:off x="2667000" y="4117975"/>
            <a:ext cx="175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+mn-ea"/>
              </a:rPr>
              <a:t>1:00 p.m.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+mn-ea"/>
              </a:rPr>
              <a:t> </a:t>
            </a:r>
          </a:p>
        </p:txBody>
      </p:sp>
      <p:sp>
        <p:nvSpPr>
          <p:cNvPr id="225291" name="Text Box 1035"/>
          <p:cNvSpPr txBox="1">
            <a:spLocks noChangeArrowheads="1"/>
          </p:cNvSpPr>
          <p:nvPr/>
        </p:nvSpPr>
        <p:spPr bwMode="auto">
          <a:xfrm>
            <a:off x="6172200" y="4117975"/>
            <a:ext cx="175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+mn-ea"/>
              </a:rPr>
              <a:t>3:00 p.m.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+mn-ea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latin typeface="Arial Black" pitchFamily="-107" charset="0"/>
              </a:rPr>
              <a:t>Subsurface Temperatures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229600" cy="4114800"/>
          </a:xfrm>
        </p:spPr>
        <p:txBody>
          <a:bodyPr/>
          <a:lstStyle/>
          <a:p>
            <a:pPr eaLnBrk="1" hangingPunct="1"/>
            <a:r>
              <a:rPr lang="en-US" smtClean="0"/>
              <a:t>Due to the density and mass of the earth, subsurface temperatures rise or fall very slowly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0"/>
            <a:ext cx="7516812" cy="11938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Arial Black" pitchFamily="-107" charset="0"/>
              </a:rPr>
              <a:t>Fall Scenario</a:t>
            </a:r>
            <a:endParaRPr lang="en-US" smtClean="0"/>
          </a:p>
        </p:txBody>
      </p:sp>
      <p:pic>
        <p:nvPicPr>
          <p:cNvPr id="252931" name="Picture 5" descr="roadway_f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1193800"/>
            <a:ext cx="5521325" cy="372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4391" name="Rectangle 7"/>
          <p:cNvSpPr>
            <a:spLocks noChangeArrowheads="1"/>
          </p:cNvSpPr>
          <p:nvPr/>
        </p:nvSpPr>
        <p:spPr bwMode="auto">
          <a:xfrm>
            <a:off x="914400" y="5181600"/>
            <a:ext cx="7543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Precipitation does not freeze on the pavement, even though air temperature is </a:t>
            </a:r>
            <a:r>
              <a:rPr lang="en-US" sz="2800" b="1"/>
              <a:t>below</a:t>
            </a:r>
            <a:r>
              <a:rPr lang="en-US" sz="2800"/>
              <a:t> freezing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74638"/>
            <a:ext cx="7516812" cy="985837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Arial Black" pitchFamily="-107" charset="0"/>
              </a:rPr>
              <a:t>Winter Scenario</a:t>
            </a:r>
            <a:endParaRPr lang="en-US" smtClean="0"/>
          </a:p>
        </p:txBody>
      </p:sp>
      <p:pic>
        <p:nvPicPr>
          <p:cNvPr id="254979" name="Picture 4" descr="roadway_wint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1371600"/>
            <a:ext cx="5521325" cy="372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5413" name="Rectangle 5"/>
          <p:cNvSpPr>
            <a:spLocks noChangeArrowheads="1"/>
          </p:cNvSpPr>
          <p:nvPr/>
        </p:nvSpPr>
        <p:spPr bwMode="auto">
          <a:xfrm>
            <a:off x="914400" y="5334000"/>
            <a:ext cx="7543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Precipitation </a:t>
            </a:r>
            <a:r>
              <a:rPr lang="en-US" sz="2800" b="1"/>
              <a:t>will</a:t>
            </a:r>
            <a:r>
              <a:rPr lang="en-US" sz="2800"/>
              <a:t> freeze on the pavement, unless treated with deicing chemicals 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74638"/>
            <a:ext cx="7516812" cy="985837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Arial Black" pitchFamily="-107" charset="0"/>
              </a:rPr>
              <a:t>Spring Scenario</a:t>
            </a:r>
            <a:endParaRPr lang="en-US" smtClean="0"/>
          </a:p>
        </p:txBody>
      </p:sp>
      <p:pic>
        <p:nvPicPr>
          <p:cNvPr id="257027" name="Picture 4" descr="roadway_spr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371600"/>
            <a:ext cx="5521325" cy="372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6437" name="Rectangle 5"/>
          <p:cNvSpPr>
            <a:spLocks noChangeArrowheads="1"/>
          </p:cNvSpPr>
          <p:nvPr/>
        </p:nvSpPr>
        <p:spPr bwMode="auto">
          <a:xfrm>
            <a:off x="914400" y="5334000"/>
            <a:ext cx="7543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Precipitation will freeze on the pavement, even though air temperature is </a:t>
            </a:r>
            <a:r>
              <a:rPr lang="en-US" sz="2800" b="1"/>
              <a:t>above</a:t>
            </a:r>
            <a:r>
              <a:rPr lang="en-US" sz="2800"/>
              <a:t> freezing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609600"/>
            <a:ext cx="7516812" cy="985838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Arial Black" pitchFamily="-107" charset="0"/>
              </a:rPr>
              <a:t>Pavement Vs. Deck Temperatures</a:t>
            </a:r>
            <a:endParaRPr lang="en-US" smtClean="0"/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905000"/>
            <a:ext cx="7769225" cy="4117975"/>
          </a:xfrm>
        </p:spPr>
        <p:txBody>
          <a:bodyPr/>
          <a:lstStyle/>
          <a:p>
            <a:pPr eaLnBrk="1" hangingPunct="1">
              <a:buClr>
                <a:schemeClr val="accent2"/>
              </a:buClr>
            </a:pPr>
            <a:r>
              <a:rPr lang="en-US" smtClean="0"/>
              <a:t>Bridge decks are not influenced by the  subsurface materials </a:t>
            </a:r>
          </a:p>
          <a:p>
            <a:pPr eaLnBrk="1" hangingPunct="1">
              <a:buClr>
                <a:schemeClr val="accent2"/>
              </a:buClr>
            </a:pPr>
            <a:r>
              <a:rPr lang="en-US" smtClean="0"/>
              <a:t>Pavement surface and pavement color of a bridge may differ from surrounding roadways</a:t>
            </a:r>
          </a:p>
          <a:p>
            <a:pPr eaLnBrk="1" hangingPunct="1">
              <a:buClr>
                <a:schemeClr val="accent2"/>
              </a:buClr>
            </a:pPr>
            <a:r>
              <a:rPr lang="en-US" smtClean="0"/>
              <a:t>Structural components of the bridge may retain or release heat differently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686800" cy="4114800"/>
          </a:xfrm>
        </p:spPr>
        <p:txBody>
          <a:bodyPr/>
          <a:lstStyle/>
          <a:p>
            <a:pPr eaLnBrk="1" hangingPunct="1">
              <a:buClr>
                <a:schemeClr val="accent2"/>
              </a:buClr>
            </a:pPr>
            <a:r>
              <a:rPr lang="en-US" smtClean="0"/>
              <a:t>Bridges tend to heat/cool faster than roads</a:t>
            </a:r>
          </a:p>
          <a:p>
            <a:pPr eaLnBrk="1" hangingPunct="1">
              <a:buClr>
                <a:schemeClr val="accent2"/>
              </a:buClr>
            </a:pPr>
            <a:r>
              <a:rPr lang="en-US" smtClean="0"/>
              <a:t>Because there is not subsurface heat to help maintain temperatures….Bridge temperatures typically more closely track air temperatures than the surrounding pavement</a:t>
            </a:r>
          </a:p>
          <a:p>
            <a:pPr eaLnBrk="1" hangingPunct="1"/>
            <a:endParaRPr lang="en-US" smtClean="0"/>
          </a:p>
        </p:txBody>
      </p:sp>
      <p:sp>
        <p:nvSpPr>
          <p:cNvPr id="26112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sz="4000" smtClean="0">
                <a:latin typeface="Arial Black" pitchFamily="-107" charset="0"/>
              </a:rPr>
              <a:t>Pavement Vs. Deck Temperatures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311</Words>
  <Application>Microsoft Office PowerPoint</Application>
  <PresentationFormat>On-screen Show (4:3)</PresentationFormat>
  <Paragraphs>66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Pavement Temperatures v.s.  Air Temperatures</vt:lpstr>
      <vt:lpstr>Influences on Pavement Temperatures</vt:lpstr>
      <vt:lpstr>Slide 3</vt:lpstr>
      <vt:lpstr>Subsurface Temperatures</vt:lpstr>
      <vt:lpstr>Fall Scenario</vt:lpstr>
      <vt:lpstr>Winter Scenario</vt:lpstr>
      <vt:lpstr>Spring Scenario</vt:lpstr>
      <vt:lpstr>Pavement Vs. Deck Temperatures</vt:lpstr>
      <vt:lpstr>Pavement Vs. Deck Temperatures</vt:lpstr>
    </vt:vector>
  </TitlesOfParts>
  <Company>Wisconsin Department of Transportation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Pavement Temperatures v.s.  Air Temperatures</dc:title>
  <dc:creator>peter wisniewski</dc:creator>
  <cp:lastModifiedBy>peter wisniewski</cp:lastModifiedBy>
  <cp:revision>1</cp:revision>
  <dcterms:created xsi:type="dcterms:W3CDTF">2013-07-29T15:46:15Z</dcterms:created>
  <dcterms:modified xsi:type="dcterms:W3CDTF">2013-07-29T15:48:24Z</dcterms:modified>
</cp:coreProperties>
</file>