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5270A-E1BF-4F5A-8706-31C48D507F52}" type="datetimeFigureOut">
              <a:rPr lang="en-US" smtClean="0"/>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43D25-8437-471E-9175-309EA16FA93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B7E54240-BE61-45C9-ADCE-E5F3221C5BC6}" type="slidenum">
              <a:rPr lang="en-US"/>
              <a:pPr/>
              <a:t>1</a:t>
            </a:fld>
            <a:endParaRPr lang="en-US"/>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Emphasize that RWIS is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E85F5A68-8221-4C66-87DA-8A54A3EF792D}" type="slidenum">
              <a:rPr lang="en-US"/>
              <a:pPr/>
              <a:t>10</a:t>
            </a:fld>
            <a:endParaRPr lang="en-US"/>
          </a:p>
        </p:txBody>
      </p:sp>
      <p:sp>
        <p:nvSpPr>
          <p:cNvPr id="231427" name="Rectangle 2"/>
          <p:cNvSpPr>
            <a:spLocks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0B43AA22-4856-4318-A298-73FC00D8D2FD}" type="slidenum">
              <a:rPr lang="en-US"/>
              <a:pPr/>
              <a:t>11</a:t>
            </a:fld>
            <a:endParaRPr lang="en-US"/>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BB5F730B-892A-4D20-B63D-3F55405CC8FB}" type="slidenum">
              <a:rPr lang="en-US"/>
              <a:pPr/>
              <a:t>12</a:t>
            </a:fld>
            <a:endParaRPr lang="en-US"/>
          </a:p>
        </p:txBody>
      </p:sp>
      <p:sp>
        <p:nvSpPr>
          <p:cNvPr id="235523" name="Rectangle 2"/>
          <p:cNvSpPr>
            <a:spLocks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AEAFF3F-42C6-4A55-AAE2-D3804D70B2B8}" type="slidenum">
              <a:rPr lang="en-US"/>
              <a:pPr/>
              <a:t>2</a:t>
            </a:fld>
            <a:endParaRPr lang="en-US"/>
          </a:p>
        </p:txBody>
      </p:sp>
      <p:sp>
        <p:nvSpPr>
          <p:cNvPr id="215043" name="Rectangle 2"/>
          <p:cNvSpPr>
            <a:spLocks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CEB006AE-8DCE-4292-91CA-EE8E9FFD0D8E}" type="slidenum">
              <a:rPr lang="en-US"/>
              <a:pPr/>
              <a:t>3</a:t>
            </a:fld>
            <a:endParaRPr lang="en-US"/>
          </a:p>
        </p:txBody>
      </p:sp>
      <p:sp>
        <p:nvSpPr>
          <p:cNvPr id="217091" name="Rectangle 2"/>
          <p:cNvSpPr>
            <a:spLocks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Emphasize importance of pavement temp.  Pavement temp is “where the rubber meets the road” and determines what happens to the roadway when precipitation falls.  Air temp means little in winter operations.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ED086B2E-DE94-4E60-A127-ED07F4BA3BAE}" type="slidenum">
              <a:rPr lang="en-US"/>
              <a:pPr/>
              <a:t>4</a:t>
            </a:fld>
            <a:endParaRPr lang="en-US"/>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C5BC1D6C-AA8B-4C21-8677-92EFB5B9C5B5}" type="slidenum">
              <a:rPr lang="en-US"/>
              <a:pPr/>
              <a:t>5</a:t>
            </a:fld>
            <a:endParaRPr lang="en-US"/>
          </a:p>
        </p:txBody>
      </p:sp>
      <p:sp>
        <p:nvSpPr>
          <p:cNvPr id="221187" name="Rectangle 2"/>
          <p:cNvSpPr>
            <a:spLocks noChangeArrowheads="1" noTextEdit="1"/>
          </p:cNvSpPr>
          <p:nvPr>
            <p:ph type="sldImg"/>
          </p:nvPr>
        </p:nvSpPr>
        <p:spPr>
          <a:xfrm>
            <a:off x="1155424" y="685488"/>
            <a:ext cx="4547152" cy="3429000"/>
          </a:xfrm>
          <a:ln/>
        </p:spPr>
      </p:sp>
      <p:sp>
        <p:nvSpPr>
          <p:cNvPr id="221188" name="Rectangle 3"/>
          <p:cNvSpPr>
            <a:spLocks noGrp="1" noChangeArrowheads="1"/>
          </p:cNvSpPr>
          <p:nvPr>
            <p:ph type="body" idx="1"/>
          </p:nvPr>
        </p:nvSpPr>
        <p:spPr>
          <a:xfrm>
            <a:off x="686421" y="4344025"/>
            <a:ext cx="5485158" cy="4114488"/>
          </a:xfrm>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C32D1059-171E-4153-953E-DEE97593072B}" type="slidenum">
              <a:rPr lang="en-US"/>
              <a:pPr/>
              <a:t>6</a:t>
            </a:fld>
            <a:endParaRPr lang="en-US"/>
          </a:p>
        </p:txBody>
      </p:sp>
      <p:sp>
        <p:nvSpPr>
          <p:cNvPr id="223235" name="Rectangle 2"/>
          <p:cNvSpPr>
            <a:spLocks noChangeArrowheads="1" noTextEdit="1"/>
          </p:cNvSpPr>
          <p:nvPr>
            <p:ph type="sldImg"/>
          </p:nvPr>
        </p:nvSpPr>
        <p:spPr>
          <a:xfrm>
            <a:off x="1155424" y="685488"/>
            <a:ext cx="4547152" cy="3429000"/>
          </a:xfrm>
          <a:ln/>
        </p:spPr>
      </p:sp>
      <p:sp>
        <p:nvSpPr>
          <p:cNvPr id="223236" name="Rectangle 3"/>
          <p:cNvSpPr>
            <a:spLocks noGrp="1" noChangeArrowheads="1"/>
          </p:cNvSpPr>
          <p:nvPr>
            <p:ph type="body" idx="1"/>
          </p:nvPr>
        </p:nvSpPr>
        <p:spPr>
          <a:xfrm>
            <a:off x="686421" y="4344025"/>
            <a:ext cx="5485158" cy="4114488"/>
          </a:xfrm>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9921949B-1D9D-420C-A612-E2E1FDF0CA16}" type="slidenum">
              <a:rPr lang="en-US"/>
              <a:pPr/>
              <a:t>7</a:t>
            </a:fld>
            <a:endParaRPr lang="en-US"/>
          </a:p>
        </p:txBody>
      </p:sp>
      <p:sp>
        <p:nvSpPr>
          <p:cNvPr id="225283" name="Rectangle 2"/>
          <p:cNvSpPr>
            <a:spLocks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EEB3BEB7-4C81-4D8F-9140-D7D54D1FCD51}" type="slidenum">
              <a:rPr lang="en-US"/>
              <a:pPr/>
              <a:t>8</a:t>
            </a:fld>
            <a:endParaRPr lang="en-US"/>
          </a:p>
        </p:txBody>
      </p:sp>
      <p:sp>
        <p:nvSpPr>
          <p:cNvPr id="227331" name="Rectangle 2"/>
          <p:cNvSpPr>
            <a:spLocks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F254FEAF-6B42-4881-AFD3-7030AD94AD46}" type="slidenum">
              <a:rPr lang="en-US"/>
              <a:pPr/>
              <a:t>9</a:t>
            </a:fld>
            <a:endParaRPr lang="en-US"/>
          </a:p>
        </p:txBody>
      </p:sp>
      <p:sp>
        <p:nvSpPr>
          <p:cNvPr id="22937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4437"/>
            <a:fld id="{FA5D02A3-8802-4A07-9950-568DCFF1CF6A}" type="slidenum">
              <a:rPr lang="en-US" sz="1200"/>
              <a:pPr algn="r" defTabSz="914437"/>
              <a:t>9</a:t>
            </a:fld>
            <a:endParaRPr lang="en-US" sz="1200" dirty="0"/>
          </a:p>
        </p:txBody>
      </p:sp>
      <p:sp>
        <p:nvSpPr>
          <p:cNvPr id="229380" name="Rectangle 2"/>
          <p:cNvSpPr>
            <a:spLocks noGrp="1" noRot="1" noChangeArrowheads="1" noTextEdit="1"/>
          </p:cNvSpPr>
          <p:nvPr>
            <p:ph type="sldImg"/>
          </p:nvPr>
        </p:nvSpPr>
        <p:spPr>
          <a:ln/>
        </p:spPr>
      </p:sp>
      <p:sp>
        <p:nvSpPr>
          <p:cNvPr id="229381" name="Rectangle 3"/>
          <p:cNvSpPr>
            <a:spLocks noGrp="1" noChangeArrowheads="1"/>
          </p:cNvSpPr>
          <p:nvPr>
            <p:ph type="body" idx="1"/>
          </p:nvPr>
        </p:nvSpPr>
        <p:spPr>
          <a:noFill/>
          <a:ln/>
        </p:spPr>
        <p:txBody>
          <a:bodyPr lIns="91415" tIns="45708" rIns="91415" bIns="45708"/>
          <a:lstStyle/>
          <a:p>
            <a:pPr eaLnBrk="1" hangingPunct="1"/>
            <a:endParaRPr lang="en-US" smtClean="0">
              <a:latin typeface="Arial Unicode MS" pitchFamily="-10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C625D-ACB8-4480-805F-44202BCFBEE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625D-ACB8-4480-805F-44202BCFBEE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625D-ACB8-4480-805F-44202BCFBEE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625D-ACB8-4480-805F-44202BCFBEE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625D-ACB8-4480-805F-44202BCFBEE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C625D-ACB8-4480-805F-44202BCFBEE9}"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9C625D-ACB8-4480-805F-44202BCFBEE9}" type="datetimeFigureOut">
              <a:rPr lang="en-US" smtClean="0"/>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9C625D-ACB8-4480-805F-44202BCFBEE9}" type="datetimeFigureOut">
              <a:rPr lang="en-US" smtClean="0"/>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C625D-ACB8-4480-805F-44202BCFBEE9}" type="datetimeFigureOut">
              <a:rPr lang="en-US" smtClean="0"/>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C625D-ACB8-4480-805F-44202BCFBEE9}"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C625D-ACB8-4480-805F-44202BCFBEE9}"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D9D37-AD53-436E-AEB7-FE124EC11F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C625D-ACB8-4480-805F-44202BCFBEE9}" type="datetimeFigureOut">
              <a:rPr lang="en-US" smtClean="0"/>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D9D37-AD53-436E-AEB7-FE124EC11F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177800"/>
            <a:ext cx="8242300" cy="1193800"/>
          </a:xfrm>
        </p:spPr>
        <p:txBody>
          <a:bodyPr>
            <a:normAutofit fontScale="90000"/>
          </a:bodyPr>
          <a:lstStyle/>
          <a:p>
            <a:pPr eaLnBrk="1" hangingPunct="1"/>
            <a:r>
              <a:rPr lang="en-US" sz="4000" smtClean="0">
                <a:latin typeface="Arial Black" pitchFamily="-107" charset="0"/>
              </a:rPr>
              <a:t>Roadway Weather Information System (RWIS)</a:t>
            </a:r>
            <a:endParaRPr lang="en-US" smtClean="0"/>
          </a:p>
        </p:txBody>
      </p:sp>
      <p:sp>
        <p:nvSpPr>
          <p:cNvPr id="211971" name="Rectangle 3"/>
          <p:cNvSpPr>
            <a:spLocks noGrp="1" noChangeArrowheads="1"/>
          </p:cNvSpPr>
          <p:nvPr>
            <p:ph type="body" idx="1"/>
          </p:nvPr>
        </p:nvSpPr>
        <p:spPr>
          <a:xfrm>
            <a:off x="3278188" y="1903413"/>
            <a:ext cx="4799012" cy="4117975"/>
          </a:xfrm>
        </p:spPr>
        <p:txBody>
          <a:bodyPr/>
          <a:lstStyle/>
          <a:p>
            <a:pPr eaLnBrk="1" hangingPunct="1">
              <a:buClr>
                <a:schemeClr val="accent2"/>
              </a:buClr>
            </a:pPr>
            <a:r>
              <a:rPr lang="en-US" sz="2800" smtClean="0"/>
              <a:t>Pavement and bridge temperature</a:t>
            </a:r>
          </a:p>
          <a:p>
            <a:pPr eaLnBrk="1" hangingPunct="1">
              <a:buClr>
                <a:schemeClr val="accent2"/>
              </a:buClr>
            </a:pPr>
            <a:r>
              <a:rPr lang="en-US" sz="2800" smtClean="0"/>
              <a:t>Subsurface temperature</a:t>
            </a:r>
          </a:p>
          <a:p>
            <a:pPr eaLnBrk="1" hangingPunct="1">
              <a:buClr>
                <a:schemeClr val="accent2"/>
              </a:buClr>
            </a:pPr>
            <a:r>
              <a:rPr lang="en-US" sz="2800" smtClean="0"/>
              <a:t>Wind speed and direction</a:t>
            </a:r>
          </a:p>
          <a:p>
            <a:pPr eaLnBrk="1" hangingPunct="1">
              <a:buClr>
                <a:schemeClr val="accent2"/>
              </a:buClr>
            </a:pPr>
            <a:r>
              <a:rPr lang="en-US" sz="2800" smtClean="0"/>
              <a:t>Air temperature</a:t>
            </a:r>
          </a:p>
          <a:p>
            <a:pPr eaLnBrk="1" hangingPunct="1">
              <a:buClr>
                <a:schemeClr val="accent2"/>
              </a:buClr>
            </a:pPr>
            <a:r>
              <a:rPr lang="en-US" sz="2800" smtClean="0"/>
              <a:t>Relative humidity</a:t>
            </a:r>
          </a:p>
          <a:p>
            <a:pPr eaLnBrk="1" hangingPunct="1">
              <a:buClr>
                <a:schemeClr val="accent2"/>
              </a:buClr>
            </a:pPr>
            <a:r>
              <a:rPr lang="en-US" sz="2800" smtClean="0"/>
              <a:t>Precipitation </a:t>
            </a:r>
          </a:p>
          <a:p>
            <a:pPr eaLnBrk="1" hangingPunct="1">
              <a:buClr>
                <a:schemeClr val="accent2"/>
              </a:buClr>
            </a:pPr>
            <a:r>
              <a:rPr lang="en-US" sz="2800" smtClean="0"/>
              <a:t>Color Camera (14 sites)</a:t>
            </a:r>
          </a:p>
        </p:txBody>
      </p:sp>
      <p:pic>
        <p:nvPicPr>
          <p:cNvPr id="211972" name="Picture 5" descr="IMG_0076"/>
          <p:cNvPicPr>
            <a:picLocks noChangeAspect="1" noChangeArrowheads="1"/>
          </p:cNvPicPr>
          <p:nvPr/>
        </p:nvPicPr>
        <p:blipFill>
          <a:blip r:embed="rId3" cstate="print"/>
          <a:srcRect l="22159" t="7962" r="26704"/>
          <a:stretch>
            <a:fillRect/>
          </a:stretch>
        </p:blipFill>
        <p:spPr bwMode="auto">
          <a:xfrm>
            <a:off x="457200" y="1371600"/>
            <a:ext cx="2286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827088" y="406400"/>
            <a:ext cx="7516812" cy="985838"/>
          </a:xfrm>
        </p:spPr>
        <p:txBody>
          <a:bodyPr/>
          <a:lstStyle/>
          <a:p>
            <a:pPr eaLnBrk="1" hangingPunct="1"/>
            <a:r>
              <a:rPr lang="en-US" sz="4000" smtClean="0">
                <a:latin typeface="Arial Black" pitchFamily="-107" charset="0"/>
              </a:rPr>
              <a:t>RWIS benefits</a:t>
            </a:r>
            <a:endParaRPr lang="en-US" smtClean="0"/>
          </a:p>
        </p:txBody>
      </p:sp>
      <p:sp>
        <p:nvSpPr>
          <p:cNvPr id="230403" name="Rectangle 3"/>
          <p:cNvSpPr>
            <a:spLocks noGrp="1" noChangeArrowheads="1"/>
          </p:cNvSpPr>
          <p:nvPr>
            <p:ph type="body" idx="1"/>
          </p:nvPr>
        </p:nvSpPr>
        <p:spPr>
          <a:xfrm>
            <a:off x="685800" y="1600200"/>
            <a:ext cx="7772400" cy="4525963"/>
          </a:xfrm>
        </p:spPr>
        <p:txBody>
          <a:bodyPr/>
          <a:lstStyle/>
          <a:p>
            <a:pPr eaLnBrk="1" hangingPunct="1">
              <a:lnSpc>
                <a:spcPct val="80000"/>
              </a:lnSpc>
              <a:buClr>
                <a:schemeClr val="accent2"/>
              </a:buClr>
            </a:pPr>
            <a:r>
              <a:rPr lang="en-US" sz="2800" smtClean="0"/>
              <a:t>Pavement and bridge surface temperatures</a:t>
            </a:r>
          </a:p>
          <a:p>
            <a:pPr eaLnBrk="1" hangingPunct="1">
              <a:lnSpc>
                <a:spcPct val="80000"/>
              </a:lnSpc>
              <a:buClr>
                <a:schemeClr val="accent2"/>
              </a:buClr>
            </a:pPr>
            <a:r>
              <a:rPr lang="en-US" sz="2800" smtClean="0"/>
              <a:t>Actual roadside weather and surface conditions (wind speed/direction, dew point, chemical concentrations, etc.)</a:t>
            </a:r>
          </a:p>
          <a:p>
            <a:pPr eaLnBrk="1" hangingPunct="1">
              <a:lnSpc>
                <a:spcPct val="80000"/>
              </a:lnSpc>
              <a:buClr>
                <a:schemeClr val="accent2"/>
              </a:buClr>
            </a:pPr>
            <a:r>
              <a:rPr lang="en-US" sz="2800" smtClean="0"/>
              <a:t>Better ability to predict how road conditions will change</a:t>
            </a:r>
          </a:p>
          <a:p>
            <a:pPr eaLnBrk="1" hangingPunct="1">
              <a:lnSpc>
                <a:spcPct val="80000"/>
              </a:lnSpc>
              <a:buClr>
                <a:schemeClr val="accent2"/>
              </a:buClr>
            </a:pPr>
            <a:r>
              <a:rPr lang="en-US" sz="2800" smtClean="0"/>
              <a:t>Newer pavement sensors indicate salt concentration on the roadway, depth of precipitation and freezing point of the solution on the road surface</a:t>
            </a:r>
          </a:p>
          <a:p>
            <a:pPr eaLnBrk="1" hangingPunct="1">
              <a:lnSpc>
                <a:spcPct val="80000"/>
              </a:lnSpc>
              <a:buClr>
                <a:schemeClr val="accent2"/>
              </a:buClr>
            </a:pPr>
            <a:endParaRPr lang="en-US"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Roadwatch Thermometer"/>
          <p:cNvPicPr>
            <a:picLocks noChangeAspect="1" noChangeArrowheads="1"/>
          </p:cNvPicPr>
          <p:nvPr/>
        </p:nvPicPr>
        <p:blipFill>
          <a:blip r:embed="rId3" cstate="print"/>
          <a:srcRect/>
          <a:stretch>
            <a:fillRect/>
          </a:stretch>
        </p:blipFill>
        <p:spPr bwMode="auto">
          <a:xfrm>
            <a:off x="5019675" y="2286000"/>
            <a:ext cx="3324225" cy="3895725"/>
          </a:xfrm>
          <a:prstGeom prst="rect">
            <a:avLst/>
          </a:prstGeom>
          <a:noFill/>
          <a:ln w="9525">
            <a:noFill/>
            <a:miter lim="800000"/>
            <a:headEnd/>
            <a:tailEnd/>
          </a:ln>
        </p:spPr>
      </p:pic>
      <p:sp>
        <p:nvSpPr>
          <p:cNvPr id="232451" name="Rectangle 3"/>
          <p:cNvSpPr>
            <a:spLocks noGrp="1" noChangeArrowheads="1"/>
          </p:cNvSpPr>
          <p:nvPr>
            <p:ph type="title"/>
          </p:nvPr>
        </p:nvSpPr>
        <p:spPr>
          <a:xfrm>
            <a:off x="827088" y="338138"/>
            <a:ext cx="7516812" cy="985837"/>
          </a:xfrm>
          <a:noFill/>
        </p:spPr>
        <p:txBody>
          <a:bodyPr/>
          <a:lstStyle/>
          <a:p>
            <a:pPr eaLnBrk="1" hangingPunct="1"/>
            <a:r>
              <a:rPr lang="en-US" sz="4000" smtClean="0">
                <a:latin typeface="Arial Black" pitchFamily="-107" charset="0"/>
              </a:rPr>
              <a:t>Infrared Thermometers</a:t>
            </a:r>
            <a:endParaRPr lang="en-US" smtClean="0"/>
          </a:p>
        </p:txBody>
      </p:sp>
      <p:pic>
        <p:nvPicPr>
          <p:cNvPr id="232452" name="Picture 4" descr="MVC-237F"/>
          <p:cNvPicPr>
            <a:picLocks noChangeAspect="1" noChangeArrowheads="1"/>
          </p:cNvPicPr>
          <p:nvPr/>
        </p:nvPicPr>
        <p:blipFill>
          <a:blip r:embed="rId4" cstate="print"/>
          <a:srcRect/>
          <a:stretch>
            <a:fillRect/>
          </a:stretch>
        </p:blipFill>
        <p:spPr bwMode="auto">
          <a:xfrm>
            <a:off x="304800" y="1752600"/>
            <a:ext cx="4800600" cy="3600450"/>
          </a:xfrm>
          <a:prstGeom prst="rect">
            <a:avLst/>
          </a:prstGeom>
          <a:noFill/>
          <a:ln w="9525">
            <a:noFill/>
            <a:miter lim="800000"/>
            <a:headEnd/>
            <a:tailEnd/>
          </a:ln>
        </p:spPr>
      </p:pic>
      <p:sp>
        <p:nvSpPr>
          <p:cNvPr id="232453" name="Text Box 5"/>
          <p:cNvSpPr txBox="1">
            <a:spLocks noChangeArrowheads="1"/>
          </p:cNvSpPr>
          <p:nvPr/>
        </p:nvSpPr>
        <p:spPr bwMode="auto">
          <a:xfrm>
            <a:off x="457200" y="5353050"/>
            <a:ext cx="4648200" cy="3667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107" charset="0"/>
              </a:rPr>
              <a:t>RoadWatch Infrared thermometers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27088" y="274638"/>
            <a:ext cx="7516812" cy="985837"/>
          </a:xfrm>
        </p:spPr>
        <p:txBody>
          <a:bodyPr/>
          <a:lstStyle/>
          <a:p>
            <a:pPr eaLnBrk="1" hangingPunct="1"/>
            <a:r>
              <a:rPr lang="en-US" sz="4000" smtClean="0">
                <a:latin typeface="Arial Black" pitchFamily="-107" charset="0"/>
              </a:rPr>
              <a:t>Infrared Thermometers</a:t>
            </a:r>
            <a:endParaRPr lang="en-US" smtClean="0"/>
          </a:p>
        </p:txBody>
      </p:sp>
      <p:sp>
        <p:nvSpPr>
          <p:cNvPr id="234499" name="Rectangle 3"/>
          <p:cNvSpPr>
            <a:spLocks noGrp="1" noChangeArrowheads="1"/>
          </p:cNvSpPr>
          <p:nvPr>
            <p:ph type="body" idx="1"/>
          </p:nvPr>
        </p:nvSpPr>
        <p:spPr>
          <a:xfrm>
            <a:off x="685800" y="1828800"/>
            <a:ext cx="8001000" cy="4114800"/>
          </a:xfrm>
        </p:spPr>
        <p:txBody>
          <a:bodyPr/>
          <a:lstStyle/>
          <a:p>
            <a:pPr eaLnBrk="1" hangingPunct="1">
              <a:lnSpc>
                <a:spcPct val="80000"/>
              </a:lnSpc>
              <a:buClr>
                <a:schemeClr val="accent2"/>
              </a:buClr>
            </a:pPr>
            <a:r>
              <a:rPr lang="en-US" sz="2800" smtClean="0"/>
              <a:t>In-vehicle device to measure surface temperature while driving at normal highway speeds </a:t>
            </a:r>
          </a:p>
          <a:p>
            <a:pPr eaLnBrk="1" hangingPunct="1">
              <a:lnSpc>
                <a:spcPct val="80000"/>
              </a:lnSpc>
              <a:buClr>
                <a:schemeClr val="accent2"/>
              </a:buClr>
            </a:pPr>
            <a:r>
              <a:rPr lang="en-US" sz="2800" smtClean="0"/>
              <a:t>Approx. 641 in use on trucks and pickups</a:t>
            </a:r>
          </a:p>
          <a:p>
            <a:pPr eaLnBrk="1" hangingPunct="1">
              <a:lnSpc>
                <a:spcPct val="80000"/>
              </a:lnSpc>
              <a:buClr>
                <a:schemeClr val="accent2"/>
              </a:buClr>
            </a:pPr>
            <a:r>
              <a:rPr lang="en-US" sz="2800" smtClean="0"/>
              <a:t>Measures only what it can see (Ice, Snow, Pavement</a:t>
            </a:r>
          </a:p>
          <a:p>
            <a:pPr eaLnBrk="1" hangingPunct="1">
              <a:lnSpc>
                <a:spcPct val="80000"/>
              </a:lnSpc>
              <a:buClr>
                <a:schemeClr val="accent2"/>
              </a:buClr>
            </a:pPr>
            <a:r>
              <a:rPr lang="en-US" sz="2800" smtClean="0"/>
              <a:t>Check accuracy with a pan of ice- should read 32 degrees</a:t>
            </a:r>
          </a:p>
          <a:p>
            <a:pPr eaLnBrk="1" hangingPunct="1">
              <a:lnSpc>
                <a:spcPct val="80000"/>
              </a:lnSpc>
              <a:buClr>
                <a:schemeClr val="accent2"/>
              </a:buClr>
            </a:pPr>
            <a:r>
              <a:rPr lang="en-US" sz="2800" smtClean="0"/>
              <a:t>Avoid placing too close to heat sources or blocking the view of the lens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3"/>
          <p:cNvSpPr txBox="1">
            <a:spLocks noChangeArrowheads="1"/>
          </p:cNvSpPr>
          <p:nvPr/>
        </p:nvSpPr>
        <p:spPr bwMode="auto">
          <a:xfrm>
            <a:off x="609600" y="136525"/>
            <a:ext cx="78486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tx2"/>
                </a:solidFill>
                <a:effectLst>
                  <a:outerShdw blurRad="38100" dist="38100" dir="2700000" algn="tl">
                    <a:srgbClr val="C0C0C0"/>
                  </a:outerShdw>
                </a:effectLst>
                <a:latin typeface="Arial Black" pitchFamily="34" charset="0"/>
                <a:ea typeface="+mn-ea"/>
              </a:rPr>
              <a:t>61 site locations in Iowa </a:t>
            </a:r>
          </a:p>
        </p:txBody>
      </p:sp>
      <p:sp>
        <p:nvSpPr>
          <p:cNvPr id="214019" name="Oval 6"/>
          <p:cNvSpPr>
            <a:spLocks noChangeArrowheads="1"/>
          </p:cNvSpPr>
          <p:nvPr/>
        </p:nvSpPr>
        <p:spPr bwMode="auto">
          <a:xfrm>
            <a:off x="6048375" y="6096000"/>
            <a:ext cx="152400" cy="152400"/>
          </a:xfrm>
          <a:prstGeom prst="ellipse">
            <a:avLst/>
          </a:prstGeom>
          <a:solidFill>
            <a:srgbClr val="91A6D9"/>
          </a:solidFill>
          <a:ln w="9525">
            <a:solidFill>
              <a:srgbClr val="000000"/>
            </a:solidFill>
            <a:round/>
            <a:headEnd/>
            <a:tailEnd/>
          </a:ln>
        </p:spPr>
        <p:txBody>
          <a:bodyPr wrap="none" anchor="ctr"/>
          <a:lstStyle/>
          <a:p>
            <a:endParaRPr lang="en-US"/>
          </a:p>
        </p:txBody>
      </p:sp>
      <p:pic>
        <p:nvPicPr>
          <p:cNvPr id="214020" name="Picture 8" descr="RWIS 2008"/>
          <p:cNvPicPr>
            <a:picLocks noChangeAspect="1" noChangeArrowheads="1"/>
          </p:cNvPicPr>
          <p:nvPr/>
        </p:nvPicPr>
        <p:blipFill>
          <a:blip r:embed="rId3" cstate="print"/>
          <a:srcRect/>
          <a:stretch>
            <a:fillRect/>
          </a:stretch>
        </p:blipFill>
        <p:spPr bwMode="auto">
          <a:xfrm>
            <a:off x="609600" y="1112838"/>
            <a:ext cx="8015288" cy="520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0" y="0"/>
            <a:ext cx="4876800" cy="1323975"/>
          </a:xfrm>
          <a:prstGeom prst="rect">
            <a:avLst/>
          </a:prstGeom>
          <a:noFill/>
          <a:ln w="9525">
            <a:noFill/>
            <a:miter lim="800000"/>
            <a:headEnd/>
            <a:tailEnd/>
          </a:ln>
          <a:effectLst/>
        </p:spPr>
        <p:txBody>
          <a:bodyPr>
            <a:spAutoFit/>
          </a:bodyPr>
          <a:lstStyle/>
          <a:p>
            <a:pPr algn="ctr">
              <a:spcBef>
                <a:spcPct val="50000"/>
              </a:spcBef>
              <a:defRPr/>
            </a:pPr>
            <a:r>
              <a:rPr lang="en-US" sz="4000" dirty="0">
                <a:solidFill>
                  <a:schemeClr val="tx2"/>
                </a:solidFill>
                <a:effectLst>
                  <a:outerShdw blurRad="38100" dist="38100" dir="2700000" algn="tl">
                    <a:srgbClr val="C0C0C0"/>
                  </a:outerShdw>
                </a:effectLst>
                <a:latin typeface="Arial Black" pitchFamily="34" charset="0"/>
                <a:ea typeface="+mn-ea"/>
              </a:rPr>
              <a:t>Pavement Sensors</a:t>
            </a:r>
          </a:p>
        </p:txBody>
      </p:sp>
      <p:sp>
        <p:nvSpPr>
          <p:cNvPr id="216067" name="Text Box 3"/>
          <p:cNvSpPr txBox="1">
            <a:spLocks noChangeArrowheads="1"/>
          </p:cNvSpPr>
          <p:nvPr/>
        </p:nvSpPr>
        <p:spPr bwMode="auto">
          <a:xfrm>
            <a:off x="4876800" y="228600"/>
            <a:ext cx="4267200" cy="6561138"/>
          </a:xfrm>
          <a:prstGeom prst="rect">
            <a:avLst/>
          </a:prstGeom>
          <a:noFill/>
          <a:ln w="9525">
            <a:noFill/>
            <a:miter lim="800000"/>
            <a:headEnd/>
            <a:tailEnd/>
          </a:ln>
        </p:spPr>
        <p:txBody>
          <a:bodyPr>
            <a:spAutoFit/>
          </a:bodyPr>
          <a:lstStyle/>
          <a:p>
            <a:pPr>
              <a:spcBef>
                <a:spcPct val="50000"/>
              </a:spcBef>
              <a:buClr>
                <a:schemeClr val="accent2"/>
              </a:buClr>
              <a:buFontTx/>
              <a:buChar char="•"/>
            </a:pPr>
            <a:r>
              <a:rPr lang="en-US" sz="2800">
                <a:latin typeface="Arial Unicode MS" pitchFamily="-107" charset="0"/>
              </a:rPr>
              <a:t> 2 – 4 sensors per site</a:t>
            </a:r>
          </a:p>
          <a:p>
            <a:pPr>
              <a:spcBef>
                <a:spcPct val="50000"/>
              </a:spcBef>
              <a:buClr>
                <a:schemeClr val="accent2"/>
              </a:buClr>
              <a:buFontTx/>
              <a:buChar char="•"/>
            </a:pPr>
            <a:r>
              <a:rPr lang="en-US" sz="2800">
                <a:latin typeface="Arial Unicode MS" pitchFamily="-107" charset="0"/>
              </a:rPr>
              <a:t> Placed both on bridge decks and pavement surface wherever possible </a:t>
            </a:r>
          </a:p>
          <a:p>
            <a:pPr>
              <a:spcBef>
                <a:spcPct val="50000"/>
              </a:spcBef>
              <a:buClr>
                <a:schemeClr val="accent2"/>
              </a:buClr>
            </a:pPr>
            <a:r>
              <a:rPr lang="en-US" sz="2800">
                <a:solidFill>
                  <a:srgbClr val="000000"/>
                </a:solidFill>
                <a:latin typeface="Arial Unicode MS" pitchFamily="-107" charset="0"/>
              </a:rPr>
              <a:t>Measures</a:t>
            </a:r>
          </a:p>
          <a:p>
            <a:pPr>
              <a:spcBef>
                <a:spcPct val="50000"/>
              </a:spcBef>
              <a:buClr>
                <a:schemeClr val="accent2"/>
              </a:buClr>
              <a:buFontTx/>
              <a:buChar char="•"/>
            </a:pPr>
            <a:r>
              <a:rPr lang="en-US" sz="2800">
                <a:latin typeface="Arial Unicode MS" pitchFamily="-107" charset="0"/>
              </a:rPr>
              <a:t> Pavement Temperature</a:t>
            </a:r>
          </a:p>
          <a:p>
            <a:pPr>
              <a:spcBef>
                <a:spcPct val="50000"/>
              </a:spcBef>
              <a:buClr>
                <a:schemeClr val="accent2"/>
              </a:buClr>
              <a:buFontTx/>
              <a:buChar char="•"/>
            </a:pPr>
            <a:r>
              <a:rPr lang="en-US" sz="2800">
                <a:latin typeface="Arial Unicode MS" pitchFamily="-107" charset="0"/>
              </a:rPr>
              <a:t> Chemical Concentration</a:t>
            </a:r>
          </a:p>
          <a:p>
            <a:pPr>
              <a:spcBef>
                <a:spcPct val="50000"/>
              </a:spcBef>
              <a:buClr>
                <a:schemeClr val="accent2"/>
              </a:buClr>
            </a:pPr>
            <a:r>
              <a:rPr lang="en-US" sz="2800">
                <a:solidFill>
                  <a:srgbClr val="000000"/>
                </a:solidFill>
                <a:latin typeface="Arial Unicode MS" pitchFamily="-107" charset="0"/>
              </a:rPr>
              <a:t>Calculates</a:t>
            </a:r>
          </a:p>
          <a:p>
            <a:pPr>
              <a:spcBef>
                <a:spcPct val="50000"/>
              </a:spcBef>
              <a:buClr>
                <a:schemeClr val="accent2"/>
              </a:buClr>
              <a:buFontTx/>
              <a:buChar char="•"/>
            </a:pPr>
            <a:r>
              <a:rPr lang="en-US" sz="2800">
                <a:latin typeface="Arial Unicode MS" pitchFamily="-107" charset="0"/>
              </a:rPr>
              <a:t> Pavement Status – </a:t>
            </a:r>
            <a:r>
              <a:rPr lang="en-US" sz="2400">
                <a:latin typeface="Arial Unicode MS" pitchFamily="-107" charset="0"/>
              </a:rPr>
              <a:t>dry, wet, chemically wet, etc.</a:t>
            </a:r>
          </a:p>
          <a:p>
            <a:pPr>
              <a:spcBef>
                <a:spcPct val="50000"/>
              </a:spcBef>
              <a:buClr>
                <a:schemeClr val="accent2"/>
              </a:buClr>
            </a:pPr>
            <a:r>
              <a:rPr lang="en-US" sz="2400">
                <a:latin typeface="Arial Unicode MS" pitchFamily="-107" charset="0"/>
              </a:rPr>
              <a:t> </a:t>
            </a:r>
          </a:p>
        </p:txBody>
      </p:sp>
      <p:pic>
        <p:nvPicPr>
          <p:cNvPr id="216068" name="Picture 4" descr="Ames NB Deck Over Railroad"/>
          <p:cNvPicPr>
            <a:picLocks noChangeAspect="1" noChangeArrowheads="1"/>
          </p:cNvPicPr>
          <p:nvPr/>
        </p:nvPicPr>
        <p:blipFill>
          <a:blip r:embed="rId3" cstate="print"/>
          <a:srcRect t="20926"/>
          <a:stretch>
            <a:fillRect/>
          </a:stretch>
        </p:blipFill>
        <p:spPr bwMode="auto">
          <a:xfrm>
            <a:off x="304800" y="2978150"/>
            <a:ext cx="3008313" cy="1784350"/>
          </a:xfrm>
          <a:prstGeom prst="rect">
            <a:avLst/>
          </a:prstGeom>
          <a:noFill/>
          <a:ln w="9525">
            <a:noFill/>
            <a:miter lim="800000"/>
            <a:headEnd/>
            <a:tailEnd/>
          </a:ln>
        </p:spPr>
      </p:pic>
      <p:pic>
        <p:nvPicPr>
          <p:cNvPr id="216069" name="Picture 5" descr="Pavement Snsor"/>
          <p:cNvPicPr>
            <a:picLocks noChangeAspect="1" noChangeArrowheads="1"/>
          </p:cNvPicPr>
          <p:nvPr/>
        </p:nvPicPr>
        <p:blipFill>
          <a:blip r:embed="rId4" cstate="print"/>
          <a:srcRect/>
          <a:stretch>
            <a:fillRect/>
          </a:stretch>
        </p:blipFill>
        <p:spPr bwMode="auto">
          <a:xfrm>
            <a:off x="1676400" y="4419600"/>
            <a:ext cx="2819400" cy="1238250"/>
          </a:xfrm>
          <a:prstGeom prst="rect">
            <a:avLst/>
          </a:prstGeom>
          <a:noFill/>
          <a:ln w="9525">
            <a:noFill/>
            <a:miter lim="800000"/>
            <a:headEnd/>
            <a:tailEnd/>
          </a:ln>
        </p:spPr>
      </p:pic>
      <p:pic>
        <p:nvPicPr>
          <p:cNvPr id="216070" name="Picture 6" descr="puck"/>
          <p:cNvPicPr>
            <a:picLocks noChangeAspect="1" noChangeArrowheads="1"/>
          </p:cNvPicPr>
          <p:nvPr/>
        </p:nvPicPr>
        <p:blipFill>
          <a:blip r:embed="rId5" cstate="print"/>
          <a:srcRect/>
          <a:stretch>
            <a:fillRect/>
          </a:stretch>
        </p:blipFill>
        <p:spPr bwMode="auto">
          <a:xfrm>
            <a:off x="1828800" y="1600200"/>
            <a:ext cx="2667000"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762000" y="609600"/>
            <a:ext cx="7696200" cy="13112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tx2"/>
                </a:solidFill>
                <a:effectLst>
                  <a:outerShdw blurRad="38100" dist="38100" dir="2700000" algn="tl">
                    <a:srgbClr val="C0C0C0"/>
                  </a:outerShdw>
                </a:effectLst>
                <a:latin typeface="Arial Black" pitchFamily="34" charset="0"/>
                <a:ea typeface="+mn-ea"/>
              </a:rPr>
              <a:t>Subsurface Temperature Probe</a:t>
            </a:r>
            <a:r>
              <a:rPr lang="en-US" sz="2400">
                <a:effectLst>
                  <a:outerShdw blurRad="38100" dist="38100" dir="2700000" algn="tl">
                    <a:srgbClr val="C0C0C0"/>
                  </a:outerShdw>
                </a:effectLst>
                <a:latin typeface="Arial Unicode MS" pitchFamily="34" charset="-128"/>
                <a:ea typeface="+mn-ea"/>
              </a:rPr>
              <a:t> </a:t>
            </a:r>
          </a:p>
        </p:txBody>
      </p:sp>
      <p:pic>
        <p:nvPicPr>
          <p:cNvPr id="218115" name="Picture 3" descr="Temp probe"/>
          <p:cNvPicPr>
            <a:picLocks noChangeAspect="1" noChangeArrowheads="1"/>
          </p:cNvPicPr>
          <p:nvPr/>
        </p:nvPicPr>
        <p:blipFill>
          <a:blip r:embed="rId3" cstate="print"/>
          <a:srcRect/>
          <a:stretch>
            <a:fillRect/>
          </a:stretch>
        </p:blipFill>
        <p:spPr bwMode="auto">
          <a:xfrm>
            <a:off x="762000" y="2209800"/>
            <a:ext cx="2889250" cy="4086225"/>
          </a:xfrm>
          <a:prstGeom prst="rect">
            <a:avLst/>
          </a:prstGeom>
          <a:noFill/>
          <a:ln w="9525">
            <a:noFill/>
            <a:miter lim="800000"/>
            <a:headEnd/>
            <a:tailEnd/>
          </a:ln>
        </p:spPr>
      </p:pic>
      <p:sp>
        <p:nvSpPr>
          <p:cNvPr id="218116" name="Text Box 4"/>
          <p:cNvSpPr txBox="1">
            <a:spLocks noChangeArrowheads="1"/>
          </p:cNvSpPr>
          <p:nvPr/>
        </p:nvSpPr>
        <p:spPr bwMode="auto">
          <a:xfrm>
            <a:off x="4038600" y="2895600"/>
            <a:ext cx="4419600" cy="1554163"/>
          </a:xfrm>
          <a:prstGeom prst="rect">
            <a:avLst/>
          </a:prstGeom>
          <a:noFill/>
          <a:ln w="9525">
            <a:noFill/>
            <a:miter lim="800000"/>
            <a:headEnd/>
            <a:tailEnd/>
          </a:ln>
        </p:spPr>
        <p:txBody>
          <a:bodyPr>
            <a:spAutoFit/>
          </a:bodyPr>
          <a:lstStyle/>
          <a:p>
            <a:pPr>
              <a:spcBef>
                <a:spcPct val="50000"/>
              </a:spcBef>
            </a:pPr>
            <a:r>
              <a:rPr lang="en-US" sz="3200">
                <a:latin typeface="Arial Unicode MS" pitchFamily="-107" charset="0"/>
              </a:rPr>
              <a:t>Sensor is approximately 18” below the pavement surface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457200" y="1600200"/>
            <a:ext cx="6019800" cy="4343400"/>
          </a:xfrm>
        </p:spPr>
        <p:txBody>
          <a:bodyPr/>
          <a:lstStyle/>
          <a:p>
            <a:pPr eaLnBrk="1" hangingPunct="1"/>
            <a:endParaRPr lang="en-US" smtClean="0"/>
          </a:p>
          <a:p>
            <a:pPr eaLnBrk="1" hangingPunct="1"/>
            <a:r>
              <a:rPr lang="en-US" smtClean="0"/>
              <a:t>New sub-surface temperature data probe (TDP)</a:t>
            </a:r>
          </a:p>
          <a:p>
            <a:pPr lvl="1" eaLnBrk="1" hangingPunct="1"/>
            <a:r>
              <a:rPr lang="en-US" smtClean="0"/>
              <a:t>Temperature readings every few inches from 3” below surface to 6’ below</a:t>
            </a:r>
          </a:p>
        </p:txBody>
      </p:sp>
      <p:pic>
        <p:nvPicPr>
          <p:cNvPr id="220163" name="Picture 4"/>
          <p:cNvPicPr>
            <a:picLocks noChangeAspect="1" noChangeArrowheads="1"/>
          </p:cNvPicPr>
          <p:nvPr/>
        </p:nvPicPr>
        <p:blipFill>
          <a:blip r:embed="rId3" cstate="print"/>
          <a:srcRect/>
          <a:stretch>
            <a:fillRect/>
          </a:stretch>
        </p:blipFill>
        <p:spPr bwMode="auto">
          <a:xfrm>
            <a:off x="7148513" y="0"/>
            <a:ext cx="1995487" cy="6858000"/>
          </a:xfrm>
          <a:prstGeom prst="rect">
            <a:avLst/>
          </a:prstGeom>
          <a:noFill/>
          <a:ln w="9525">
            <a:noFill/>
            <a:miter lim="800000"/>
            <a:headEnd/>
            <a:tailEnd/>
          </a:ln>
        </p:spPr>
      </p:pic>
      <p:sp>
        <p:nvSpPr>
          <p:cNvPr id="220164" name="Line 5"/>
          <p:cNvSpPr>
            <a:spLocks noChangeShapeType="1"/>
          </p:cNvSpPr>
          <p:nvPr/>
        </p:nvSpPr>
        <p:spPr bwMode="auto">
          <a:xfrm flipV="1">
            <a:off x="5486400" y="4419600"/>
            <a:ext cx="1524000" cy="762000"/>
          </a:xfrm>
          <a:prstGeom prst="line">
            <a:avLst/>
          </a:prstGeom>
          <a:noFill/>
          <a:ln w="76200">
            <a:solidFill>
              <a:schemeClr val="tx1"/>
            </a:solidFill>
            <a:round/>
            <a:headEnd/>
            <a:tailEnd type="arrow" w="med" len="me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sp>
        <p:nvSpPr>
          <p:cNvPr id="222211" name="Rectangle 3"/>
          <p:cNvSpPr>
            <a:spLocks noGrp="1" noChangeArrowheads="1"/>
          </p:cNvSpPr>
          <p:nvPr>
            <p:ph type="title"/>
          </p:nvPr>
        </p:nvSpPr>
        <p:spPr>
          <a:xfrm>
            <a:off x="457200" y="0"/>
            <a:ext cx="8229600" cy="1143000"/>
          </a:xfrm>
        </p:spPr>
        <p:txBody>
          <a:bodyPr/>
          <a:lstStyle/>
          <a:p>
            <a:pPr eaLnBrk="1" hangingPunct="1"/>
            <a:r>
              <a:rPr lang="en-US" smtClean="0"/>
              <a:t>TDP in Scan Web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fontScale="90000"/>
          </a:bodyPr>
          <a:lstStyle/>
          <a:p>
            <a:pPr eaLnBrk="1" hangingPunct="1"/>
            <a:r>
              <a:rPr lang="en-US" sz="4000" smtClean="0">
                <a:latin typeface="Arial Black" pitchFamily="-107" charset="0"/>
              </a:rPr>
              <a:t>Wind Speed and Direction Sensor</a:t>
            </a:r>
            <a:endParaRPr lang="en-US" smtClean="0"/>
          </a:p>
        </p:txBody>
      </p:sp>
      <p:sp>
        <p:nvSpPr>
          <p:cNvPr id="224259" name="Rectangle 3"/>
          <p:cNvSpPr>
            <a:spLocks noGrp="1" noChangeArrowheads="1"/>
          </p:cNvSpPr>
          <p:nvPr>
            <p:ph type="body" idx="1"/>
          </p:nvPr>
        </p:nvSpPr>
        <p:spPr>
          <a:xfrm>
            <a:off x="5181600" y="2514600"/>
            <a:ext cx="3733800" cy="4114800"/>
          </a:xfrm>
        </p:spPr>
        <p:txBody>
          <a:bodyPr/>
          <a:lstStyle/>
          <a:p>
            <a:pPr eaLnBrk="1" hangingPunct="1">
              <a:buClr>
                <a:schemeClr val="accent2"/>
              </a:buClr>
              <a:buFontTx/>
              <a:buNone/>
            </a:pPr>
            <a:r>
              <a:rPr lang="en-US" smtClean="0"/>
              <a:t>Measures</a:t>
            </a:r>
          </a:p>
          <a:p>
            <a:pPr eaLnBrk="1" hangingPunct="1">
              <a:buClr>
                <a:schemeClr val="accent2"/>
              </a:buClr>
            </a:pPr>
            <a:r>
              <a:rPr lang="en-US" smtClean="0"/>
              <a:t>Wind Speed</a:t>
            </a:r>
          </a:p>
          <a:p>
            <a:pPr eaLnBrk="1" hangingPunct="1">
              <a:buClr>
                <a:schemeClr val="accent2"/>
              </a:buClr>
            </a:pPr>
            <a:r>
              <a:rPr lang="en-US" smtClean="0"/>
              <a:t>Wind Direction</a:t>
            </a:r>
          </a:p>
          <a:p>
            <a:pPr eaLnBrk="1" hangingPunct="1">
              <a:buClr>
                <a:schemeClr val="accent2"/>
              </a:buClr>
            </a:pPr>
            <a:r>
              <a:rPr lang="en-US" smtClean="0"/>
              <a:t>Wind Gusts</a:t>
            </a:r>
          </a:p>
        </p:txBody>
      </p:sp>
      <p:pic>
        <p:nvPicPr>
          <p:cNvPr id="224260" name="Picture 4" descr="Manchester Tower"/>
          <p:cNvPicPr>
            <a:picLocks noChangeAspect="1" noChangeArrowheads="1"/>
          </p:cNvPicPr>
          <p:nvPr/>
        </p:nvPicPr>
        <p:blipFill>
          <a:blip r:embed="rId3" cstate="print">
            <a:lum bright="12000" contrast="-12000"/>
          </a:blip>
          <a:srcRect l="32500" r="26250" b="53334"/>
          <a:stretch>
            <a:fillRect/>
          </a:stretch>
        </p:blipFill>
        <p:spPr bwMode="auto">
          <a:xfrm>
            <a:off x="457200" y="1981200"/>
            <a:ext cx="3505200" cy="2973388"/>
          </a:xfrm>
          <a:prstGeom prst="rect">
            <a:avLst/>
          </a:prstGeom>
          <a:noFill/>
          <a:ln w="9525">
            <a:noFill/>
            <a:miter lim="800000"/>
            <a:headEnd/>
            <a:tailEnd/>
          </a:ln>
        </p:spPr>
      </p:pic>
      <p:pic>
        <p:nvPicPr>
          <p:cNvPr id="224261" name="Picture 5" descr="Fort Dodge Bird On Wind Sensor #2"/>
          <p:cNvPicPr>
            <a:picLocks noChangeAspect="1" noChangeArrowheads="1"/>
          </p:cNvPicPr>
          <p:nvPr/>
        </p:nvPicPr>
        <p:blipFill>
          <a:blip r:embed="rId4" cstate="print"/>
          <a:srcRect/>
          <a:stretch>
            <a:fillRect/>
          </a:stretch>
        </p:blipFill>
        <p:spPr bwMode="auto">
          <a:xfrm>
            <a:off x="2514600" y="4667250"/>
            <a:ext cx="1905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fontScale="90000"/>
          </a:bodyPr>
          <a:lstStyle/>
          <a:p>
            <a:pPr eaLnBrk="1" hangingPunct="1"/>
            <a:r>
              <a:rPr lang="en-US" sz="4000" smtClean="0">
                <a:latin typeface="Arial Black" pitchFamily="-107" charset="0"/>
              </a:rPr>
              <a:t>Air Temperature and Humidity</a:t>
            </a:r>
            <a:endParaRPr lang="en-US" smtClean="0"/>
          </a:p>
        </p:txBody>
      </p:sp>
      <p:sp>
        <p:nvSpPr>
          <p:cNvPr id="226307" name="Rectangle 3"/>
          <p:cNvSpPr>
            <a:spLocks noGrp="1" noChangeArrowheads="1"/>
          </p:cNvSpPr>
          <p:nvPr>
            <p:ph type="body" idx="1"/>
          </p:nvPr>
        </p:nvSpPr>
        <p:spPr>
          <a:xfrm>
            <a:off x="5105400" y="1600200"/>
            <a:ext cx="3581400" cy="1524000"/>
          </a:xfrm>
        </p:spPr>
        <p:txBody>
          <a:bodyPr>
            <a:normAutofit fontScale="92500"/>
          </a:bodyPr>
          <a:lstStyle/>
          <a:p>
            <a:pPr marL="0" indent="0" eaLnBrk="1" hangingPunct="1">
              <a:buFontTx/>
              <a:buNone/>
            </a:pPr>
            <a:r>
              <a:rPr lang="en-US" sz="2800" smtClean="0"/>
              <a:t>Dew point temperature is calculated from these two measurements </a:t>
            </a:r>
          </a:p>
        </p:txBody>
      </p:sp>
      <p:pic>
        <p:nvPicPr>
          <p:cNvPr id="226308" name="Picture 4" descr="Des Moines I-35 Temperature Sensor"/>
          <p:cNvPicPr>
            <a:picLocks noChangeAspect="1" noChangeArrowheads="1"/>
          </p:cNvPicPr>
          <p:nvPr/>
        </p:nvPicPr>
        <p:blipFill>
          <a:blip r:embed="rId3" cstate="print"/>
          <a:srcRect l="8621" r="10345" b="8046"/>
          <a:stretch>
            <a:fillRect/>
          </a:stretch>
        </p:blipFill>
        <p:spPr bwMode="auto">
          <a:xfrm>
            <a:off x="685800" y="2362200"/>
            <a:ext cx="4419600" cy="376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827088" y="0"/>
            <a:ext cx="7516812" cy="985838"/>
          </a:xfrm>
        </p:spPr>
        <p:txBody>
          <a:bodyPr/>
          <a:lstStyle/>
          <a:p>
            <a:pPr eaLnBrk="1" hangingPunct="1"/>
            <a:r>
              <a:rPr lang="en-US" sz="4000" smtClean="0">
                <a:latin typeface="Arial Black" pitchFamily="-107" charset="0"/>
              </a:rPr>
              <a:t>Precipitation Sensors</a:t>
            </a:r>
            <a:r>
              <a:rPr lang="en-US" smtClean="0"/>
              <a:t> </a:t>
            </a:r>
          </a:p>
        </p:txBody>
      </p:sp>
      <p:sp>
        <p:nvSpPr>
          <p:cNvPr id="228355" name="Rectangle 3"/>
          <p:cNvSpPr>
            <a:spLocks noGrp="1" noChangeArrowheads="1"/>
          </p:cNvSpPr>
          <p:nvPr>
            <p:ph type="body" sz="half" idx="4294967295"/>
          </p:nvPr>
        </p:nvSpPr>
        <p:spPr>
          <a:xfrm>
            <a:off x="152400" y="3217863"/>
            <a:ext cx="3200400" cy="1843087"/>
          </a:xfrm>
        </p:spPr>
        <p:txBody>
          <a:bodyPr/>
          <a:lstStyle/>
          <a:p>
            <a:pPr eaLnBrk="1" hangingPunct="1">
              <a:buFontTx/>
              <a:buNone/>
            </a:pPr>
            <a:r>
              <a:rPr lang="en-US" sz="2000" smtClean="0"/>
              <a:t>Reports Presence </a:t>
            </a:r>
          </a:p>
          <a:p>
            <a:pPr eaLnBrk="1" hangingPunct="1">
              <a:buFontTx/>
              <a:buNone/>
            </a:pPr>
            <a:r>
              <a:rPr lang="en-US" sz="2000" smtClean="0"/>
              <a:t>or absence of </a:t>
            </a:r>
          </a:p>
          <a:p>
            <a:pPr eaLnBrk="1" hangingPunct="1">
              <a:buFontTx/>
              <a:buNone/>
            </a:pPr>
            <a:r>
              <a:rPr lang="en-US" sz="2000" smtClean="0"/>
              <a:t>precipitation</a:t>
            </a:r>
            <a:r>
              <a:rPr lang="en-US" sz="2400" smtClean="0"/>
              <a:t> </a:t>
            </a:r>
          </a:p>
        </p:txBody>
      </p:sp>
      <p:sp>
        <p:nvSpPr>
          <p:cNvPr id="228356" name="Rectangle 4"/>
          <p:cNvSpPr>
            <a:spLocks noGrp="1" noChangeArrowheads="1"/>
          </p:cNvSpPr>
          <p:nvPr>
            <p:ph type="body" sz="half" idx="4294967295"/>
          </p:nvPr>
        </p:nvSpPr>
        <p:spPr>
          <a:xfrm>
            <a:off x="5943600" y="3214688"/>
            <a:ext cx="3951288" cy="2074862"/>
          </a:xfrm>
        </p:spPr>
        <p:txBody>
          <a:bodyPr/>
          <a:lstStyle/>
          <a:p>
            <a:pPr eaLnBrk="1" hangingPunct="1">
              <a:buFontTx/>
              <a:buNone/>
            </a:pPr>
            <a:r>
              <a:rPr lang="en-US" sz="2000" smtClean="0"/>
              <a:t>Reports </a:t>
            </a:r>
          </a:p>
          <a:p>
            <a:pPr eaLnBrk="1" hangingPunct="1">
              <a:buClr>
                <a:schemeClr val="accent2"/>
              </a:buClr>
            </a:pPr>
            <a:r>
              <a:rPr lang="en-US" sz="2000" smtClean="0"/>
              <a:t>Type of precipitation</a:t>
            </a:r>
          </a:p>
          <a:p>
            <a:pPr eaLnBrk="1" hangingPunct="1">
              <a:buClr>
                <a:schemeClr val="accent2"/>
              </a:buClr>
            </a:pPr>
            <a:r>
              <a:rPr lang="en-US" sz="2000" smtClean="0"/>
              <a:t>Rate of precipitation</a:t>
            </a:r>
          </a:p>
          <a:p>
            <a:pPr eaLnBrk="1" hangingPunct="1">
              <a:buClr>
                <a:schemeClr val="accent2"/>
              </a:buClr>
            </a:pPr>
            <a:r>
              <a:rPr lang="en-US" sz="2000" smtClean="0"/>
              <a:t>Accumulation</a:t>
            </a:r>
          </a:p>
          <a:p>
            <a:pPr eaLnBrk="1" hangingPunct="1">
              <a:buClr>
                <a:schemeClr val="accent2"/>
              </a:buClr>
            </a:pPr>
            <a:r>
              <a:rPr lang="en-US" sz="2000" smtClean="0"/>
              <a:t>Visibility (on a few sites)</a:t>
            </a:r>
          </a:p>
        </p:txBody>
      </p:sp>
      <p:pic>
        <p:nvPicPr>
          <p:cNvPr id="228357" name="Picture 5" descr="Ames OWI #2"/>
          <p:cNvPicPr>
            <a:picLocks noChangeAspect="1" noChangeArrowheads="1"/>
          </p:cNvPicPr>
          <p:nvPr/>
        </p:nvPicPr>
        <p:blipFill>
          <a:blip r:embed="rId3" cstate="print">
            <a:lum bright="12000"/>
          </a:blip>
          <a:srcRect/>
          <a:stretch>
            <a:fillRect/>
          </a:stretch>
        </p:blipFill>
        <p:spPr bwMode="auto">
          <a:xfrm>
            <a:off x="5943600" y="985838"/>
            <a:ext cx="2971800" cy="2228850"/>
          </a:xfrm>
          <a:prstGeom prst="rect">
            <a:avLst/>
          </a:prstGeom>
          <a:noFill/>
          <a:ln w="9525">
            <a:noFill/>
            <a:miter lim="800000"/>
            <a:headEnd/>
            <a:tailEnd/>
          </a:ln>
        </p:spPr>
      </p:pic>
      <p:sp>
        <p:nvSpPr>
          <p:cNvPr id="3078" name="Text Box 6"/>
          <p:cNvSpPr txBox="1">
            <a:spLocks noChangeArrowheads="1"/>
          </p:cNvSpPr>
          <p:nvPr/>
        </p:nvSpPr>
        <p:spPr bwMode="auto">
          <a:xfrm>
            <a:off x="5791200" y="985838"/>
            <a:ext cx="2819400" cy="822325"/>
          </a:xfrm>
          <a:prstGeom prst="rect">
            <a:avLst/>
          </a:prstGeom>
          <a:noFill/>
          <a:ln w="9525">
            <a:noFill/>
            <a:miter lim="800000"/>
            <a:headEnd/>
            <a:tailEnd/>
          </a:ln>
          <a:effectLst/>
        </p:spPr>
        <p:txBody>
          <a:bodyPr>
            <a:spAutoFit/>
          </a:bodyPr>
          <a:lstStyle/>
          <a:p>
            <a:pPr algn="r">
              <a:spcBef>
                <a:spcPct val="50000"/>
              </a:spcBef>
            </a:pPr>
            <a:r>
              <a:rPr lang="en-US" sz="2400">
                <a:solidFill>
                  <a:srgbClr val="FFFFFF"/>
                </a:solidFill>
              </a:rPr>
              <a:t>Optical Weather Identifier</a:t>
            </a:r>
            <a:endParaRPr lang="en-US" sz="2400">
              <a:effectLst>
                <a:outerShdw blurRad="38100" dist="38100" dir="2700000" algn="tl">
                  <a:srgbClr val="C0C0C0"/>
                </a:outerShdw>
              </a:effectLst>
              <a:latin typeface="Arial Unicode MS" pitchFamily="-107" charset="0"/>
            </a:endParaRPr>
          </a:p>
        </p:txBody>
      </p:sp>
      <p:pic>
        <p:nvPicPr>
          <p:cNvPr id="228359" name="Picture 7" descr="Des Moines I-35 Precipitation Sensor"/>
          <p:cNvPicPr>
            <a:picLocks noChangeAspect="1" noChangeArrowheads="1"/>
          </p:cNvPicPr>
          <p:nvPr/>
        </p:nvPicPr>
        <p:blipFill>
          <a:blip r:embed="rId4" cstate="print">
            <a:lum bright="12000"/>
          </a:blip>
          <a:srcRect l="30338" t="43820" r="16920" b="7219"/>
          <a:stretch>
            <a:fillRect/>
          </a:stretch>
        </p:blipFill>
        <p:spPr bwMode="auto">
          <a:xfrm>
            <a:off x="228600" y="985838"/>
            <a:ext cx="2895600" cy="2016125"/>
          </a:xfrm>
          <a:prstGeom prst="rect">
            <a:avLst/>
          </a:prstGeom>
          <a:noFill/>
          <a:ln w="9525">
            <a:noFill/>
            <a:miter lim="800000"/>
            <a:headEnd/>
            <a:tailEnd/>
          </a:ln>
        </p:spPr>
      </p:pic>
      <p:sp>
        <p:nvSpPr>
          <p:cNvPr id="3080" name="Text Box 8"/>
          <p:cNvSpPr txBox="1">
            <a:spLocks noChangeArrowheads="1"/>
          </p:cNvSpPr>
          <p:nvPr/>
        </p:nvSpPr>
        <p:spPr bwMode="auto">
          <a:xfrm>
            <a:off x="1447800" y="985838"/>
            <a:ext cx="1676400" cy="822325"/>
          </a:xfrm>
          <a:prstGeom prst="rect">
            <a:avLst/>
          </a:prstGeom>
          <a:noFill/>
          <a:ln w="9525">
            <a:noFill/>
            <a:miter lim="800000"/>
            <a:headEnd/>
            <a:tailEnd/>
          </a:ln>
          <a:effectLst/>
        </p:spPr>
        <p:txBody>
          <a:bodyPr>
            <a:spAutoFit/>
          </a:bodyPr>
          <a:lstStyle/>
          <a:p>
            <a:pPr algn="r">
              <a:spcBef>
                <a:spcPct val="50000"/>
              </a:spcBef>
              <a:defRPr/>
            </a:pPr>
            <a:r>
              <a:rPr lang="en-US" sz="2400">
                <a:solidFill>
                  <a:srgbClr val="FFFFFF"/>
                </a:solidFill>
                <a:ea typeface="+mn-ea"/>
              </a:rPr>
              <a:t>Yes/No sensor</a:t>
            </a:r>
            <a:r>
              <a:rPr lang="en-US" sz="2400">
                <a:effectLst>
                  <a:outerShdw blurRad="38100" dist="38100" dir="2700000" algn="tl">
                    <a:srgbClr val="C0C0C0"/>
                  </a:outerShdw>
                </a:effectLst>
                <a:latin typeface="Arial Unicode MS" pitchFamily="34" charset="-128"/>
                <a:ea typeface="+mn-ea"/>
              </a:rPr>
              <a:t> </a:t>
            </a:r>
          </a:p>
        </p:txBody>
      </p:sp>
      <p:sp>
        <p:nvSpPr>
          <p:cNvPr id="228361" name="Text Box 9"/>
          <p:cNvSpPr txBox="1">
            <a:spLocks noChangeArrowheads="1"/>
          </p:cNvSpPr>
          <p:nvPr/>
        </p:nvSpPr>
        <p:spPr bwMode="auto">
          <a:xfrm>
            <a:off x="3124200" y="5289550"/>
            <a:ext cx="2514600" cy="1341438"/>
          </a:xfrm>
          <a:prstGeom prst="rect">
            <a:avLst/>
          </a:prstGeom>
          <a:noFill/>
          <a:ln w="9525">
            <a:noFill/>
            <a:miter lim="800000"/>
            <a:headEnd/>
            <a:tailEnd/>
          </a:ln>
        </p:spPr>
        <p:txBody>
          <a:bodyPr>
            <a:spAutoFit/>
          </a:bodyPr>
          <a:lstStyle/>
          <a:p>
            <a:r>
              <a:rPr lang="en-US" sz="2000">
                <a:latin typeface="Arial Unicode MS" pitchFamily="-107" charset="0"/>
              </a:rPr>
              <a:t>Reports Visibility and precipitation identification</a:t>
            </a:r>
          </a:p>
          <a:p>
            <a:pPr lvl="1">
              <a:lnSpc>
                <a:spcPct val="90000"/>
              </a:lnSpc>
              <a:spcBef>
                <a:spcPct val="20000"/>
              </a:spcBef>
              <a:buFontTx/>
              <a:buChar char="–"/>
            </a:pPr>
            <a:endParaRPr lang="en-US" sz="2000" b="1">
              <a:latin typeface="Arial Unicode MS" pitchFamily="-107" charset="0"/>
            </a:endParaRPr>
          </a:p>
        </p:txBody>
      </p:sp>
      <p:pic>
        <p:nvPicPr>
          <p:cNvPr id="228362" name="Picture 12" descr="WIVIS Image"/>
          <p:cNvPicPr>
            <a:picLocks noChangeAspect="1" noChangeArrowheads="1"/>
          </p:cNvPicPr>
          <p:nvPr/>
        </p:nvPicPr>
        <p:blipFill>
          <a:blip r:embed="rId5" cstate="print"/>
          <a:srcRect/>
          <a:stretch>
            <a:fillRect/>
          </a:stretch>
        </p:blipFill>
        <p:spPr bwMode="auto">
          <a:xfrm>
            <a:off x="2657475" y="3001963"/>
            <a:ext cx="3133725" cy="2341562"/>
          </a:xfrm>
          <a:prstGeom prst="rect">
            <a:avLst/>
          </a:prstGeom>
          <a:noFill/>
          <a:ln w="9525">
            <a:noFill/>
            <a:miter lim="800000"/>
            <a:headEnd/>
            <a:tailEnd/>
          </a:ln>
        </p:spPr>
      </p:pic>
      <p:sp>
        <p:nvSpPr>
          <p:cNvPr id="3083" name="Text Box 11"/>
          <p:cNvSpPr txBox="1">
            <a:spLocks noChangeArrowheads="1"/>
          </p:cNvSpPr>
          <p:nvPr/>
        </p:nvSpPr>
        <p:spPr bwMode="auto">
          <a:xfrm>
            <a:off x="3124200" y="3001963"/>
            <a:ext cx="2133600" cy="457200"/>
          </a:xfrm>
          <a:prstGeom prst="rect">
            <a:avLst/>
          </a:prstGeom>
          <a:noFill/>
          <a:ln w="9525">
            <a:noFill/>
            <a:miter lim="800000"/>
            <a:headEnd/>
            <a:tailEnd/>
          </a:ln>
          <a:effectLst/>
        </p:spPr>
        <p:txBody>
          <a:bodyPr>
            <a:spAutoFit/>
          </a:bodyPr>
          <a:lstStyle/>
          <a:p>
            <a:pPr algn="r">
              <a:spcBef>
                <a:spcPct val="50000"/>
              </a:spcBef>
              <a:defRPr/>
            </a:pPr>
            <a:r>
              <a:rPr lang="en-US" sz="2400">
                <a:solidFill>
                  <a:srgbClr val="FFFFFF"/>
                </a:solidFill>
                <a:ea typeface="+mn-ea"/>
              </a:rPr>
              <a:t>WIVIS sensor</a:t>
            </a:r>
            <a:r>
              <a:rPr lang="en-US" sz="2400">
                <a:effectLst>
                  <a:outerShdw blurRad="38100" dist="38100" dir="2700000" algn="tl">
                    <a:srgbClr val="C0C0C0"/>
                  </a:outerShdw>
                </a:effectLst>
                <a:latin typeface="Arial Unicode MS" pitchFamily="34" charset="-128"/>
                <a:ea typeface="+mn-ea"/>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348</Words>
  <Application>Microsoft Office PowerPoint</Application>
  <PresentationFormat>On-screen Show (4:3)</PresentationFormat>
  <Paragraphs>72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Roadway Weather Information System (RWIS)</vt:lpstr>
      <vt:lpstr>Slide 2</vt:lpstr>
      <vt:lpstr>Slide 3</vt:lpstr>
      <vt:lpstr>Slide 4</vt:lpstr>
      <vt:lpstr>Slide 5</vt:lpstr>
      <vt:lpstr>TDP in Scan Web</vt:lpstr>
      <vt:lpstr>Wind Speed and Direction Sensor</vt:lpstr>
      <vt:lpstr>Air Temperature and Humidity</vt:lpstr>
      <vt:lpstr>Precipitation Sensors </vt:lpstr>
      <vt:lpstr>RWIS benefits</vt:lpstr>
      <vt:lpstr>Infrared Thermometers</vt:lpstr>
      <vt:lpstr>Infrared Thermometers</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Roadway Weather Information System (RWIS)</dc:title>
  <dc:creator>peter wisniewski</dc:creator>
  <cp:lastModifiedBy>peter wisniewski</cp:lastModifiedBy>
  <cp:revision>1</cp:revision>
  <dcterms:created xsi:type="dcterms:W3CDTF">2013-07-29T15:52:22Z</dcterms:created>
  <dcterms:modified xsi:type="dcterms:W3CDTF">2013-07-29T15:53:30Z</dcterms:modified>
</cp:coreProperties>
</file>