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6B92-4946-4246-ABA7-F663694AB000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0F23A-24DF-463C-8241-2C51D4F6F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CD1E0-764C-4CFE-B1C0-192D02D4896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All spills must be reported to your supervisor.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Sand/Salt Mixes</a:t>
            </a:r>
          </a:p>
        </p:txBody>
      </p:sp>
      <p:sp>
        <p:nvSpPr>
          <p:cNvPr id="1085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038600" cy="4114800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400" smtClean="0"/>
              <a:t>Pros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Most common product used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Provides traction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Works well in all type of weather and storm events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Initial Cost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4958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/>
              <a:t>Cons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Bad for the environment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Causes additional work for maintenance crews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  <a:buFontTx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Water and Air Quality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Broken Windshields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Cost of Clean-up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Bicycle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Ice Slicer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300 lbs. Per Lane Mile</a:t>
            </a:r>
          </a:p>
        </p:txBody>
      </p:sp>
      <p:pic>
        <p:nvPicPr>
          <p:cNvPr id="116739" name="Picture 4" descr="P1290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3406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 Slicer / Sand Mix</a:t>
            </a:r>
          </a:p>
        </p:txBody>
      </p:sp>
      <p:sp>
        <p:nvSpPr>
          <p:cNvPr id="1177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Fast melting with additional traction,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Chances of refreeze not as severe.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be used as anti-icing and de-icing applications.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Good application for heavy snow fall areas</a:t>
            </a:r>
          </a:p>
        </p:txBody>
      </p:sp>
      <p:sp>
        <p:nvSpPr>
          <p:cNvPr id="1177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Mixing of Products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Expensive product if  over applied. (Sanders Need to be Calibrated)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 Slicer/Sand Mix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4419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350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4 inches of snow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22 degrees ambient temperature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25 degree surface temperature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Results - right lane remained wet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18788" name="Picture 4" descr="P1290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Liquid Program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6172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Overview, goals and strategies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Materials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Tool box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Application rates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Safe loading and unloading of products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Response to spills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Calibration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Clean equipment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095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Adheres to roadway.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Chances of refreeze less than other products.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Works from top down.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Keeps snow pack from bonding.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Cost Savings, reduces sand and liquid usage.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Desired product in snow areas, where colder temperatures exist.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Additional 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Mixing of product is time consuming.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Can plug sanders.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Depending on what type of liquid deicer used to pre-treat sand, can leach out of sand.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Two piles for tests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One pile, 8 gals caliber 2000 with one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Second pile 10 gallons caliber 2000 with one ton of sand</a:t>
            </a:r>
          </a:p>
        </p:txBody>
      </p:sp>
      <p:pic>
        <p:nvPicPr>
          <p:cNvPr id="110596" name="Picture 4" descr="MVC-029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-2000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8 - Gallons Caliber 2000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Sand Balls up in Hand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Unable to Squeeze any Product from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Maximum is Recommended (Due to plugging grates and sanders)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11620" name="Picture 4" descr="MVC-024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343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More effective than salt/sand mixes</a:t>
            </a:r>
          </a:p>
          <a:p>
            <a:pPr eaLnBrk="1" hangingPunct="1"/>
            <a:endParaRPr lang="en-US" smtClean="0"/>
          </a:p>
        </p:txBody>
      </p:sp>
      <p:pic>
        <p:nvPicPr>
          <p:cNvPr id="112644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More effective than salt/sand mixes</a:t>
            </a:r>
          </a:p>
        </p:txBody>
      </p:sp>
      <p:pic>
        <p:nvPicPr>
          <p:cNvPr id="113668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676650" y="1143000"/>
            <a:ext cx="1905000" cy="411162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Pre-wetting allows you to reduce the amount of material applied per lane mile and still get the </a:t>
            </a:r>
            <a:r>
              <a:rPr lang="en-US" sz="2000" b="1">
                <a:latin typeface="Times New Roman" pitchFamily="18" charset="0"/>
              </a:rPr>
              <a:t>same</a:t>
            </a:r>
            <a:r>
              <a:rPr lang="en-US" sz="2000">
                <a:latin typeface="Times New Roman" pitchFamily="18" charset="0"/>
              </a:rPr>
              <a:t> amount where you want it.  The solid deicer also becomes more effective.</a:t>
            </a:r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704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990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18478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18478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18478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1526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21526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21526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20764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27622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21526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20764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27622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20002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28384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18478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1619250" y="3249613"/>
            <a:ext cx="16764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20764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23050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5886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8172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70294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70294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70294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72580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72580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72580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71818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78676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72580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71818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78676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71056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79438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70294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6" name="Freeform 38"/>
          <p:cNvSpPr>
            <a:spLocks/>
          </p:cNvSpPr>
          <p:nvPr/>
        </p:nvSpPr>
        <p:spPr bwMode="auto">
          <a:xfrm>
            <a:off x="7029450" y="3249613"/>
            <a:ext cx="11430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7" name="Rectangle 39"/>
          <p:cNvSpPr>
            <a:spLocks noChangeArrowheads="1"/>
          </p:cNvSpPr>
          <p:nvPr/>
        </p:nvSpPr>
        <p:spPr bwMode="auto">
          <a:xfrm>
            <a:off x="71818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8" name="Rectangle 40"/>
          <p:cNvSpPr>
            <a:spLocks noChangeArrowheads="1"/>
          </p:cNvSpPr>
          <p:nvPr/>
        </p:nvSpPr>
        <p:spPr bwMode="auto">
          <a:xfrm>
            <a:off x="74104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323850" y="7493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Traditional Dry Application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5276850" y="735013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Pre-wet Salt Application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619250" y="5383213"/>
            <a:ext cx="1676400" cy="533400"/>
            <a:chOff x="1392" y="3504"/>
            <a:chExt cx="1056" cy="480"/>
          </a:xfrm>
        </p:grpSpPr>
        <p:sp>
          <p:nvSpPr>
            <p:cNvPr id="114748" name="Line 44"/>
            <p:cNvSpPr>
              <a:spLocks noChangeShapeType="1"/>
            </p:cNvSpPr>
            <p:nvPr/>
          </p:nvSpPr>
          <p:spPr bwMode="auto">
            <a:xfrm flipV="1">
              <a:off x="16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9" name="Line 45"/>
            <p:cNvSpPr>
              <a:spLocks noChangeShapeType="1"/>
            </p:cNvSpPr>
            <p:nvPr/>
          </p:nvSpPr>
          <p:spPr bwMode="auto">
            <a:xfrm flipV="1">
              <a:off x="21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0" name="Line 46"/>
            <p:cNvSpPr>
              <a:spLocks noChangeShapeType="1"/>
            </p:cNvSpPr>
            <p:nvPr/>
          </p:nvSpPr>
          <p:spPr bwMode="auto">
            <a:xfrm flipV="1">
              <a:off x="139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1" name="Line 47"/>
            <p:cNvSpPr>
              <a:spLocks noChangeShapeType="1"/>
            </p:cNvSpPr>
            <p:nvPr/>
          </p:nvSpPr>
          <p:spPr bwMode="auto">
            <a:xfrm flipV="1">
              <a:off x="2448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029450" y="5383213"/>
            <a:ext cx="1143000" cy="457200"/>
            <a:chOff x="3936" y="3504"/>
            <a:chExt cx="720" cy="480"/>
          </a:xfrm>
        </p:grpSpPr>
        <p:sp>
          <p:nvSpPr>
            <p:cNvPr id="114744" name="Line 49"/>
            <p:cNvSpPr>
              <a:spLocks noChangeShapeType="1"/>
            </p:cNvSpPr>
            <p:nvPr/>
          </p:nvSpPr>
          <p:spPr bwMode="auto">
            <a:xfrm flipV="1">
              <a:off x="40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Line 50"/>
            <p:cNvSpPr>
              <a:spLocks noChangeShapeType="1"/>
            </p:cNvSpPr>
            <p:nvPr/>
          </p:nvSpPr>
          <p:spPr bwMode="auto">
            <a:xfrm flipV="1">
              <a:off x="45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Line 51"/>
            <p:cNvSpPr>
              <a:spLocks noChangeShapeType="1"/>
            </p:cNvSpPr>
            <p:nvPr/>
          </p:nvSpPr>
          <p:spPr bwMode="auto">
            <a:xfrm flipV="1">
              <a:off x="393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Line 52"/>
            <p:cNvSpPr>
              <a:spLocks noChangeShapeType="1"/>
            </p:cNvSpPr>
            <p:nvPr/>
          </p:nvSpPr>
          <p:spPr bwMode="auto">
            <a:xfrm flipV="1">
              <a:off x="465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33" name="Text Box 53"/>
          <p:cNvSpPr txBox="1">
            <a:spLocks noChangeArrowheads="1"/>
          </p:cNvSpPr>
          <p:nvPr/>
        </p:nvSpPr>
        <p:spPr bwMode="auto">
          <a:xfrm>
            <a:off x="21526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60%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4" name="Text Box 54"/>
          <p:cNvSpPr txBox="1">
            <a:spLocks noChangeArrowheads="1"/>
          </p:cNvSpPr>
          <p:nvPr/>
        </p:nvSpPr>
        <p:spPr bwMode="auto">
          <a:xfrm>
            <a:off x="15430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5" name="Text Box 55"/>
          <p:cNvSpPr txBox="1">
            <a:spLocks noChangeArrowheads="1"/>
          </p:cNvSpPr>
          <p:nvPr/>
        </p:nvSpPr>
        <p:spPr bwMode="auto">
          <a:xfrm>
            <a:off x="28384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6" name="Text Box 56"/>
          <p:cNvSpPr txBox="1">
            <a:spLocks noChangeArrowheads="1"/>
          </p:cNvSpPr>
          <p:nvPr/>
        </p:nvSpPr>
        <p:spPr bwMode="auto">
          <a:xfrm>
            <a:off x="733425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90%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7" name="Text Box 57"/>
          <p:cNvSpPr txBox="1">
            <a:spLocks noChangeArrowheads="1"/>
          </p:cNvSpPr>
          <p:nvPr/>
        </p:nvSpPr>
        <p:spPr bwMode="auto">
          <a:xfrm>
            <a:off x="6953250" y="5475288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8" name="Text Box 58"/>
          <p:cNvSpPr txBox="1">
            <a:spLocks noChangeArrowheads="1"/>
          </p:cNvSpPr>
          <p:nvPr/>
        </p:nvSpPr>
        <p:spPr bwMode="auto">
          <a:xfrm>
            <a:off x="7943850" y="5359400"/>
            <a:ext cx="22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9" name="Text Box 59"/>
          <p:cNvSpPr txBox="1">
            <a:spLocks noChangeArrowheads="1"/>
          </p:cNvSpPr>
          <p:nvPr/>
        </p:nvSpPr>
        <p:spPr bwMode="auto">
          <a:xfrm>
            <a:off x="1924050" y="5648325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0" name="Text Box 60"/>
          <p:cNvSpPr txBox="1">
            <a:spLocks noChangeArrowheads="1"/>
          </p:cNvSpPr>
          <p:nvPr/>
        </p:nvSpPr>
        <p:spPr bwMode="auto">
          <a:xfrm>
            <a:off x="7105650" y="5541963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1229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76200"/>
            <a:ext cx="7516813" cy="488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</a:rPr>
              <a:t>Reducing the Loss to Bounce and Scatter</a:t>
            </a:r>
            <a:br>
              <a:rPr lang="en-US" sz="2400" b="1" smtClean="0">
                <a:solidFill>
                  <a:schemeClr val="hlink"/>
                </a:solidFill>
              </a:rPr>
            </a:br>
            <a:r>
              <a:rPr lang="en-US" sz="1600" b="1" smtClean="0">
                <a:solidFill>
                  <a:srgbClr val="FF0000"/>
                </a:solidFill>
              </a:rPr>
              <a:t>Slow Down and don’t sand bare roads!</a:t>
            </a:r>
            <a:endParaRPr lang="en-US" smtClean="0"/>
          </a:p>
        </p:txBody>
      </p:sp>
      <p:sp>
        <p:nvSpPr>
          <p:cNvPr id="114742" name="Text Box 62"/>
          <p:cNvSpPr txBox="1">
            <a:spLocks noChangeArrowheads="1"/>
          </p:cNvSpPr>
          <p:nvPr/>
        </p:nvSpPr>
        <p:spPr bwMode="auto">
          <a:xfrm>
            <a:off x="6985000" y="5334000"/>
            <a:ext cx="28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3" name="Text Box 63"/>
          <p:cNvSpPr txBox="1">
            <a:spLocks noChangeArrowheads="1"/>
          </p:cNvSpPr>
          <p:nvPr/>
        </p:nvSpPr>
        <p:spPr bwMode="auto">
          <a:xfrm>
            <a:off x="3581400" y="5257800"/>
            <a:ext cx="2895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Don’t apply liquids on the shoulders.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Slide" r:id="rId3" imgW="5506581" imgH="4129868" progId="PowerPoint.Slid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Ice-Slicer</a:t>
            </a:r>
          </a:p>
        </p:txBody>
      </p:sp>
      <p:sp>
        <p:nvSpPr>
          <p:cNvPr id="1157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Excellent melting capabilities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Excellent results when applied to snow pack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Melts from the bottom up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Reduces Amount of Product used in heavy snow fall areas</a:t>
            </a:r>
          </a:p>
          <a:p>
            <a:pPr eaLnBrk="1" hangingPunct="1"/>
            <a:endParaRPr lang="en-US" smtClean="0"/>
          </a:p>
        </p:txBody>
      </p:sp>
      <p:sp>
        <p:nvSpPr>
          <p:cNvPr id="1157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refreeze.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cause icing during initial melting stages.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 If Over applied, increased costs (Sanders need to be calibrated)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Slide</vt:lpstr>
      <vt:lpstr>Sand/Salt Mixes</vt:lpstr>
      <vt:lpstr>Pre-Wetted Sand</vt:lpstr>
      <vt:lpstr>Pre-Wetted Sand</vt:lpstr>
      <vt:lpstr>Caliber -2000 Pre-Wetted Sand</vt:lpstr>
      <vt:lpstr>Caliber 2000 – Pre-Wetted Sand</vt:lpstr>
      <vt:lpstr>Caliber 2000 – Pre-Wetted Sand</vt:lpstr>
      <vt:lpstr>Reducing the Loss to Bounce and Scatter Slow Down and don’t sand bare roads!</vt:lpstr>
      <vt:lpstr>Slide 8</vt:lpstr>
      <vt:lpstr>Ice-Slicer</vt:lpstr>
      <vt:lpstr>Ice Slicer 300 lbs. Per Lane Mile</vt:lpstr>
      <vt:lpstr>Ice Slicer / Sand Mix</vt:lpstr>
      <vt:lpstr>Ice Slicer/Sand Mix</vt:lpstr>
      <vt:lpstr>Liquid Program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peter wisniewski</dc:creator>
  <cp:lastModifiedBy>peter wisniewski</cp:lastModifiedBy>
  <cp:revision>2</cp:revision>
  <dcterms:created xsi:type="dcterms:W3CDTF">2013-08-13T18:51:11Z</dcterms:created>
  <dcterms:modified xsi:type="dcterms:W3CDTF">2013-08-13T18:58:51Z</dcterms:modified>
</cp:coreProperties>
</file>