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9" r:id="rId2"/>
    <p:sldId id="260" r:id="rId3"/>
    <p:sldId id="261" r:id="rId4"/>
    <p:sldId id="262" r:id="rId5"/>
    <p:sldId id="263" r:id="rId6"/>
    <p:sldId id="264" r:id="rId7"/>
    <p:sldId id="265" r:id="rId8"/>
    <p:sldId id="266" r:id="rId9"/>
    <p:sldId id="267" r:id="rId10"/>
    <p:sldId id="268" r:id="rId11"/>
    <p:sldId id="269" r:id="rId12"/>
    <p:sldId id="270" r:id="rId13"/>
    <p:sldId id="271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46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F816B92-4946-4246-ABA7-F663694AB000}" type="datetimeFigureOut">
              <a:rPr lang="en-US" smtClean="0"/>
              <a:pPr/>
              <a:t>8/13/2013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90F23A-24DF-463C-8241-2C51D4F6FA3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92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03CD1E0-764C-4CFE-B1C0-192D02D48967}" type="slidenum">
              <a:rPr lang="en-US" smtClean="0"/>
              <a:pPr/>
              <a:t>13</a:t>
            </a:fld>
            <a:endParaRPr lang="en-US" smtClean="0"/>
          </a:p>
        </p:txBody>
      </p:sp>
      <p:sp>
        <p:nvSpPr>
          <p:cNvPr id="3092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92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/>
              <a:t>All spills must be reported to your supervisor.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805D4-EB2B-4A5B-8281-EE73C4CCCD6B}" type="datetimeFigureOut">
              <a:rPr lang="en-US" smtClean="0"/>
              <a:pPr/>
              <a:t>8/13/2013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5EEB30-2193-4F79-B742-B36F68867D7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805D4-EB2B-4A5B-8281-EE73C4CCCD6B}" type="datetimeFigureOut">
              <a:rPr lang="en-US" smtClean="0"/>
              <a:pPr/>
              <a:t>8/13/2013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5EEB30-2193-4F79-B742-B36F68867D7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805D4-EB2B-4A5B-8281-EE73C4CCCD6B}" type="datetimeFigureOut">
              <a:rPr lang="en-US" smtClean="0"/>
              <a:pPr/>
              <a:t>8/13/2013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5EEB30-2193-4F79-B742-B36F68867D7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805D4-EB2B-4A5B-8281-EE73C4CCCD6B}" type="datetimeFigureOut">
              <a:rPr lang="en-US" smtClean="0"/>
              <a:pPr/>
              <a:t>8/13/2013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5EEB30-2193-4F79-B742-B36F68867D7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805D4-EB2B-4A5B-8281-EE73C4CCCD6B}" type="datetimeFigureOut">
              <a:rPr lang="en-US" smtClean="0"/>
              <a:pPr/>
              <a:t>8/13/2013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5EEB30-2193-4F79-B742-B36F68867D7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805D4-EB2B-4A5B-8281-EE73C4CCCD6B}" type="datetimeFigureOut">
              <a:rPr lang="en-US" smtClean="0"/>
              <a:pPr/>
              <a:t>8/13/2013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5EEB30-2193-4F79-B742-B36F68867D7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805D4-EB2B-4A5B-8281-EE73C4CCCD6B}" type="datetimeFigureOut">
              <a:rPr lang="en-US" smtClean="0"/>
              <a:pPr/>
              <a:t>8/13/2013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5EEB30-2193-4F79-B742-B36F68867D7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805D4-EB2B-4A5B-8281-EE73C4CCCD6B}" type="datetimeFigureOut">
              <a:rPr lang="en-US" smtClean="0"/>
              <a:pPr/>
              <a:t>8/13/2013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5EEB30-2193-4F79-B742-B36F68867D7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805D4-EB2B-4A5B-8281-EE73C4CCCD6B}" type="datetimeFigureOut">
              <a:rPr lang="en-US" smtClean="0"/>
              <a:pPr/>
              <a:t>8/13/2013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5EEB30-2193-4F79-B742-B36F68867D7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805D4-EB2B-4A5B-8281-EE73C4CCCD6B}" type="datetimeFigureOut">
              <a:rPr lang="en-US" smtClean="0"/>
              <a:pPr/>
              <a:t>8/13/2013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5EEB30-2193-4F79-B742-B36F68867D7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805D4-EB2B-4A5B-8281-EE73C4CCCD6B}" type="datetimeFigureOut">
              <a:rPr lang="en-US" smtClean="0"/>
              <a:pPr/>
              <a:t>8/13/2013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5EEB30-2193-4F79-B742-B36F68867D7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A805D4-EB2B-4A5B-8281-EE73C4CCCD6B}" type="datetimeFigureOut">
              <a:rPr lang="en-US" smtClean="0"/>
              <a:pPr/>
              <a:t>8/13/2013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5EEB30-2193-4F79-B742-B36F68867D7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1572" name="Rectangle 4"/>
          <p:cNvSpPr>
            <a:spLocks noGrp="1" noChangeArrowheads="1"/>
          </p:cNvSpPr>
          <p:nvPr>
            <p:ph type="title"/>
          </p:nvPr>
        </p:nvSpPr>
        <p:spPr>
          <a:xfrm>
            <a:off x="381000" y="0"/>
            <a:ext cx="8229600" cy="1384300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>
                <a:solidFill>
                  <a:schemeClr val="hlink"/>
                </a:solidFill>
              </a:rPr>
              <a:t>Sand/Salt Mixes</a:t>
            </a:r>
          </a:p>
        </p:txBody>
      </p:sp>
      <p:sp>
        <p:nvSpPr>
          <p:cNvPr id="108547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381000" y="1371600"/>
            <a:ext cx="4038600" cy="4114800"/>
          </a:xfrm>
        </p:spPr>
        <p:txBody>
          <a:bodyPr>
            <a:normAutofit fontScale="92500"/>
          </a:bodyPr>
          <a:lstStyle/>
          <a:p>
            <a:pPr eaLnBrk="1" hangingPunct="1">
              <a:buClr>
                <a:schemeClr val="hlink"/>
              </a:buClr>
            </a:pPr>
            <a:r>
              <a:rPr lang="en-US" sz="2400" smtClean="0"/>
              <a:t>Pros</a:t>
            </a:r>
          </a:p>
          <a:p>
            <a:pPr lvl="1" eaLnBrk="1" hangingPunct="1">
              <a:buClr>
                <a:schemeClr val="hlink"/>
              </a:buClr>
            </a:pPr>
            <a:r>
              <a:rPr lang="en-US" smtClean="0"/>
              <a:t>Most common product used</a:t>
            </a:r>
          </a:p>
          <a:p>
            <a:pPr lvl="1" eaLnBrk="1" hangingPunct="1">
              <a:buClr>
                <a:schemeClr val="hlink"/>
              </a:buClr>
            </a:pPr>
            <a:endParaRPr lang="en-US" smtClean="0"/>
          </a:p>
          <a:p>
            <a:pPr lvl="1" eaLnBrk="1" hangingPunct="1">
              <a:buClr>
                <a:schemeClr val="hlink"/>
              </a:buClr>
            </a:pPr>
            <a:r>
              <a:rPr lang="en-US" smtClean="0"/>
              <a:t>Provides traction</a:t>
            </a:r>
          </a:p>
          <a:p>
            <a:pPr lvl="1" eaLnBrk="1" hangingPunct="1">
              <a:buClr>
                <a:schemeClr val="hlink"/>
              </a:buClr>
            </a:pPr>
            <a:endParaRPr lang="en-US" smtClean="0"/>
          </a:p>
          <a:p>
            <a:pPr lvl="1" eaLnBrk="1" hangingPunct="1">
              <a:buClr>
                <a:schemeClr val="hlink"/>
              </a:buClr>
            </a:pPr>
            <a:r>
              <a:rPr lang="en-US" smtClean="0"/>
              <a:t>Works well in all type of weather and storm events</a:t>
            </a:r>
          </a:p>
          <a:p>
            <a:pPr lvl="1" eaLnBrk="1" hangingPunct="1">
              <a:buClr>
                <a:schemeClr val="hlink"/>
              </a:buClr>
            </a:pPr>
            <a:endParaRPr lang="en-US" smtClean="0"/>
          </a:p>
          <a:p>
            <a:pPr lvl="1" eaLnBrk="1" hangingPunct="1">
              <a:buClr>
                <a:schemeClr val="hlink"/>
              </a:buClr>
            </a:pPr>
            <a:r>
              <a:rPr lang="en-US" smtClean="0"/>
              <a:t>Initial Cost</a:t>
            </a:r>
          </a:p>
        </p:txBody>
      </p:sp>
      <p:sp>
        <p:nvSpPr>
          <p:cNvPr id="108548" name="Rectangle 6"/>
          <p:cNvSpPr>
            <a:spLocks noGrp="1" noChangeArrowheads="1"/>
          </p:cNvSpPr>
          <p:nvPr>
            <p:ph type="body" sz="half" idx="2"/>
          </p:nvPr>
        </p:nvSpPr>
        <p:spPr>
          <a:xfrm>
            <a:off x="4648200" y="1371600"/>
            <a:ext cx="4495800" cy="64008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Clr>
                <a:schemeClr val="hlink"/>
              </a:buClr>
            </a:pPr>
            <a:r>
              <a:rPr lang="en-US" sz="2400" smtClean="0"/>
              <a:t>Cons</a:t>
            </a:r>
          </a:p>
          <a:p>
            <a:pPr lvl="1" eaLnBrk="1" hangingPunct="1">
              <a:lnSpc>
                <a:spcPct val="80000"/>
              </a:lnSpc>
              <a:buClr>
                <a:schemeClr val="hlink"/>
              </a:buClr>
            </a:pPr>
            <a:r>
              <a:rPr lang="en-US" smtClean="0"/>
              <a:t>Bad for the environment</a:t>
            </a:r>
          </a:p>
          <a:p>
            <a:pPr lvl="1" eaLnBrk="1" hangingPunct="1">
              <a:lnSpc>
                <a:spcPct val="50000"/>
              </a:lnSpc>
              <a:buClr>
                <a:schemeClr val="hlink"/>
              </a:buClr>
            </a:pPr>
            <a:endParaRPr lang="en-US" smtClean="0"/>
          </a:p>
          <a:p>
            <a:pPr lvl="1" eaLnBrk="1" hangingPunct="1">
              <a:lnSpc>
                <a:spcPct val="80000"/>
              </a:lnSpc>
              <a:buClr>
                <a:schemeClr val="hlink"/>
              </a:buClr>
            </a:pPr>
            <a:r>
              <a:rPr lang="en-US" smtClean="0"/>
              <a:t>Causes additional work for maintenance crews</a:t>
            </a:r>
          </a:p>
          <a:p>
            <a:pPr lvl="1" eaLnBrk="1" hangingPunct="1">
              <a:lnSpc>
                <a:spcPct val="50000"/>
              </a:lnSpc>
              <a:buClr>
                <a:schemeClr val="hlink"/>
              </a:buClr>
              <a:buFontTx/>
              <a:buNone/>
            </a:pPr>
            <a:endParaRPr lang="en-US" smtClean="0"/>
          </a:p>
          <a:p>
            <a:pPr lvl="1" eaLnBrk="1" hangingPunct="1">
              <a:lnSpc>
                <a:spcPct val="80000"/>
              </a:lnSpc>
              <a:buClr>
                <a:schemeClr val="hlink"/>
              </a:buClr>
            </a:pPr>
            <a:r>
              <a:rPr lang="en-US" smtClean="0"/>
              <a:t>Water and Air Quality</a:t>
            </a:r>
          </a:p>
          <a:p>
            <a:pPr lvl="1" eaLnBrk="1" hangingPunct="1">
              <a:lnSpc>
                <a:spcPct val="50000"/>
              </a:lnSpc>
              <a:buClr>
                <a:schemeClr val="hlink"/>
              </a:buClr>
            </a:pPr>
            <a:endParaRPr lang="en-US" smtClean="0"/>
          </a:p>
          <a:p>
            <a:pPr lvl="1" eaLnBrk="1" hangingPunct="1">
              <a:lnSpc>
                <a:spcPct val="80000"/>
              </a:lnSpc>
              <a:buClr>
                <a:schemeClr val="hlink"/>
              </a:buClr>
            </a:pPr>
            <a:r>
              <a:rPr lang="en-US" smtClean="0"/>
              <a:t>Broken Windshields</a:t>
            </a:r>
          </a:p>
          <a:p>
            <a:pPr lvl="1" eaLnBrk="1" hangingPunct="1">
              <a:lnSpc>
                <a:spcPct val="50000"/>
              </a:lnSpc>
              <a:buClr>
                <a:schemeClr val="hlink"/>
              </a:buClr>
            </a:pPr>
            <a:endParaRPr lang="en-US" smtClean="0"/>
          </a:p>
          <a:p>
            <a:pPr lvl="1" eaLnBrk="1" hangingPunct="1">
              <a:lnSpc>
                <a:spcPct val="80000"/>
              </a:lnSpc>
              <a:buClr>
                <a:schemeClr val="hlink"/>
              </a:buClr>
            </a:pPr>
            <a:r>
              <a:rPr lang="en-US" smtClean="0"/>
              <a:t>Cost of Clean-up</a:t>
            </a:r>
          </a:p>
          <a:p>
            <a:pPr lvl="1" eaLnBrk="1" hangingPunct="1">
              <a:lnSpc>
                <a:spcPct val="50000"/>
              </a:lnSpc>
              <a:buClr>
                <a:schemeClr val="hlink"/>
              </a:buClr>
            </a:pPr>
            <a:endParaRPr lang="en-US" smtClean="0"/>
          </a:p>
          <a:p>
            <a:pPr lvl="1" eaLnBrk="1" hangingPunct="1">
              <a:lnSpc>
                <a:spcPct val="80000"/>
              </a:lnSpc>
              <a:buClr>
                <a:schemeClr val="hlink"/>
              </a:buClr>
            </a:pPr>
            <a:r>
              <a:rPr lang="en-US" smtClean="0"/>
              <a:t>Bicycle Safety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8534400" cy="1143000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sz="4000" smtClean="0">
                <a:solidFill>
                  <a:schemeClr val="hlink"/>
                </a:solidFill>
              </a:rPr>
              <a:t>Ice Slicer</a:t>
            </a:r>
            <a:br>
              <a:rPr lang="en-US" sz="4000" smtClean="0">
                <a:solidFill>
                  <a:schemeClr val="hlink"/>
                </a:solidFill>
              </a:rPr>
            </a:br>
            <a:r>
              <a:rPr lang="en-US" sz="4000" smtClean="0">
                <a:solidFill>
                  <a:schemeClr val="hlink"/>
                </a:solidFill>
              </a:rPr>
              <a:t>300 lbs. Per Lane Mile</a:t>
            </a:r>
          </a:p>
        </p:txBody>
      </p:sp>
      <p:pic>
        <p:nvPicPr>
          <p:cNvPr id="116739" name="Picture 4" descr="P129006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8200" y="1143000"/>
            <a:ext cx="7340600" cy="5505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946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>
                <a:solidFill>
                  <a:schemeClr val="hlink"/>
                </a:solidFill>
              </a:rPr>
              <a:t>Ice Slicer / Sand Mix</a:t>
            </a:r>
          </a:p>
        </p:txBody>
      </p:sp>
      <p:sp>
        <p:nvSpPr>
          <p:cNvPr id="117763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295400"/>
            <a:ext cx="4038600" cy="4495800"/>
          </a:xfrm>
        </p:spPr>
        <p:txBody>
          <a:bodyPr/>
          <a:lstStyle/>
          <a:p>
            <a:pPr eaLnBrk="1" hangingPunct="1">
              <a:buClr>
                <a:schemeClr val="hlink"/>
              </a:buClr>
            </a:pPr>
            <a:r>
              <a:rPr lang="en-US" smtClean="0"/>
              <a:t>PRO’s</a:t>
            </a:r>
          </a:p>
          <a:p>
            <a:pPr lvl="1" eaLnBrk="1" hangingPunct="1">
              <a:buClr>
                <a:schemeClr val="hlink"/>
              </a:buClr>
            </a:pPr>
            <a:r>
              <a:rPr lang="en-US" smtClean="0"/>
              <a:t>Fast melting with additional traction,</a:t>
            </a:r>
          </a:p>
          <a:p>
            <a:pPr lvl="1" eaLnBrk="1" hangingPunct="1">
              <a:buClr>
                <a:schemeClr val="hlink"/>
              </a:buClr>
            </a:pPr>
            <a:r>
              <a:rPr lang="en-US" smtClean="0"/>
              <a:t>Chances of refreeze not as severe.</a:t>
            </a:r>
          </a:p>
          <a:p>
            <a:pPr lvl="1" eaLnBrk="1" hangingPunct="1">
              <a:buClr>
                <a:schemeClr val="hlink"/>
              </a:buClr>
            </a:pPr>
            <a:r>
              <a:rPr lang="en-US" smtClean="0"/>
              <a:t>Can be used as anti-icing and de-icing applications.</a:t>
            </a:r>
          </a:p>
          <a:p>
            <a:pPr lvl="1" eaLnBrk="1" hangingPunct="1">
              <a:buClr>
                <a:schemeClr val="hlink"/>
              </a:buClr>
            </a:pPr>
            <a:r>
              <a:rPr lang="en-US" smtClean="0"/>
              <a:t>Good application for heavy snow fall areas</a:t>
            </a:r>
          </a:p>
        </p:txBody>
      </p:sp>
      <p:sp>
        <p:nvSpPr>
          <p:cNvPr id="117764" name="Rectangle 6"/>
          <p:cNvSpPr>
            <a:spLocks noGrp="1" noChangeArrowheads="1"/>
          </p:cNvSpPr>
          <p:nvPr>
            <p:ph type="body" sz="half" idx="2"/>
          </p:nvPr>
        </p:nvSpPr>
        <p:spPr>
          <a:xfrm>
            <a:off x="4648200" y="1295400"/>
            <a:ext cx="4038600" cy="4495800"/>
          </a:xfrm>
        </p:spPr>
        <p:txBody>
          <a:bodyPr/>
          <a:lstStyle/>
          <a:p>
            <a:pPr eaLnBrk="1" hangingPunct="1">
              <a:buClr>
                <a:schemeClr val="hlink"/>
              </a:buClr>
            </a:pPr>
            <a:r>
              <a:rPr lang="en-US" smtClean="0"/>
              <a:t>CON’s</a:t>
            </a:r>
          </a:p>
          <a:p>
            <a:pPr lvl="1" eaLnBrk="1" hangingPunct="1">
              <a:buClr>
                <a:schemeClr val="hlink"/>
              </a:buClr>
            </a:pPr>
            <a:r>
              <a:rPr lang="en-US" smtClean="0"/>
              <a:t>Storage and Containment</a:t>
            </a:r>
          </a:p>
          <a:p>
            <a:pPr lvl="1" eaLnBrk="1" hangingPunct="1">
              <a:buClr>
                <a:schemeClr val="hlink"/>
              </a:buClr>
            </a:pPr>
            <a:r>
              <a:rPr lang="en-US" smtClean="0"/>
              <a:t>Mixing of Products</a:t>
            </a:r>
          </a:p>
          <a:p>
            <a:pPr lvl="1" eaLnBrk="1" hangingPunct="1">
              <a:buClr>
                <a:schemeClr val="hlink"/>
              </a:buClr>
            </a:pPr>
            <a:r>
              <a:rPr lang="en-US" smtClean="0"/>
              <a:t>Expensive product if  over applied. (Sanders Need to be Calibrated)</a:t>
            </a:r>
          </a:p>
          <a:p>
            <a:pPr eaLnBrk="1" hangingPunct="1"/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>
                <a:solidFill>
                  <a:schemeClr val="hlink"/>
                </a:solidFill>
              </a:rPr>
              <a:t>Ice Slicer/Sand Mix</a:t>
            </a:r>
          </a:p>
        </p:txBody>
      </p:sp>
      <p:sp>
        <p:nvSpPr>
          <p:cNvPr id="1187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371600"/>
            <a:ext cx="4419600" cy="4495800"/>
          </a:xfrm>
        </p:spPr>
        <p:txBody>
          <a:bodyPr/>
          <a:lstStyle/>
          <a:p>
            <a:pPr eaLnBrk="1" hangingPunct="1">
              <a:buClr>
                <a:schemeClr val="hlink"/>
              </a:buClr>
            </a:pPr>
            <a:r>
              <a:rPr lang="en-US" smtClean="0"/>
              <a:t>350 lbs. per lane mile</a:t>
            </a:r>
          </a:p>
          <a:p>
            <a:pPr eaLnBrk="1" hangingPunct="1">
              <a:buClr>
                <a:schemeClr val="hlink"/>
              </a:buClr>
            </a:pPr>
            <a:r>
              <a:rPr lang="en-US" smtClean="0"/>
              <a:t>4 inches of snow</a:t>
            </a:r>
          </a:p>
          <a:p>
            <a:pPr eaLnBrk="1" hangingPunct="1">
              <a:buClr>
                <a:schemeClr val="hlink"/>
              </a:buClr>
            </a:pPr>
            <a:r>
              <a:rPr lang="en-US" smtClean="0"/>
              <a:t>22 degrees ambient temperature</a:t>
            </a:r>
          </a:p>
          <a:p>
            <a:pPr eaLnBrk="1" hangingPunct="1">
              <a:buClr>
                <a:schemeClr val="hlink"/>
              </a:buClr>
            </a:pPr>
            <a:r>
              <a:rPr lang="en-US" smtClean="0"/>
              <a:t>25 degree surface temperature</a:t>
            </a:r>
          </a:p>
          <a:p>
            <a:pPr eaLnBrk="1" hangingPunct="1">
              <a:buClr>
                <a:schemeClr val="hlink"/>
              </a:buClr>
            </a:pPr>
            <a:r>
              <a:rPr lang="en-US" smtClean="0"/>
              <a:t>Results - right lane remained wet</a:t>
            </a:r>
          </a:p>
          <a:p>
            <a:pPr eaLnBrk="1" hangingPunct="1">
              <a:buFontTx/>
              <a:buNone/>
            </a:pPr>
            <a:endParaRPr lang="en-US" smtClean="0"/>
          </a:p>
        </p:txBody>
      </p:sp>
      <p:pic>
        <p:nvPicPr>
          <p:cNvPr id="118788" name="Picture 4" descr="P129006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76800" y="1752600"/>
            <a:ext cx="3810000" cy="381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4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>
                <a:solidFill>
                  <a:schemeClr val="hlink"/>
                </a:solidFill>
              </a:rPr>
              <a:t>Liquid Program</a:t>
            </a:r>
          </a:p>
        </p:txBody>
      </p:sp>
      <p:sp>
        <p:nvSpPr>
          <p:cNvPr id="1198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76400" y="1219200"/>
            <a:ext cx="6172200" cy="44958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Clr>
                <a:schemeClr val="hlink"/>
              </a:buClr>
            </a:pPr>
            <a:r>
              <a:rPr lang="en-US" sz="2800" smtClean="0"/>
              <a:t>Overview, goals and strategies</a:t>
            </a:r>
          </a:p>
          <a:p>
            <a:pPr eaLnBrk="1" hangingPunct="1">
              <a:lnSpc>
                <a:spcPct val="90000"/>
              </a:lnSpc>
              <a:buClr>
                <a:schemeClr val="hlink"/>
              </a:buClr>
            </a:pPr>
            <a:r>
              <a:rPr lang="en-US" sz="2800" smtClean="0"/>
              <a:t>Materials</a:t>
            </a:r>
          </a:p>
          <a:p>
            <a:pPr eaLnBrk="1" hangingPunct="1">
              <a:lnSpc>
                <a:spcPct val="90000"/>
              </a:lnSpc>
              <a:buClr>
                <a:schemeClr val="hlink"/>
              </a:buClr>
            </a:pPr>
            <a:r>
              <a:rPr lang="en-US" sz="2800" smtClean="0"/>
              <a:t>Tool box</a:t>
            </a:r>
          </a:p>
          <a:p>
            <a:pPr eaLnBrk="1" hangingPunct="1">
              <a:lnSpc>
                <a:spcPct val="90000"/>
              </a:lnSpc>
              <a:buClr>
                <a:schemeClr val="hlink"/>
              </a:buClr>
            </a:pPr>
            <a:r>
              <a:rPr lang="en-US" sz="2800" smtClean="0"/>
              <a:t>Application rates</a:t>
            </a:r>
          </a:p>
          <a:p>
            <a:pPr eaLnBrk="1" hangingPunct="1">
              <a:lnSpc>
                <a:spcPct val="90000"/>
              </a:lnSpc>
              <a:buClr>
                <a:schemeClr val="hlink"/>
              </a:buClr>
            </a:pPr>
            <a:r>
              <a:rPr lang="en-US" sz="2800" smtClean="0"/>
              <a:t>Safe loading and unloading of products</a:t>
            </a:r>
          </a:p>
          <a:p>
            <a:pPr eaLnBrk="1" hangingPunct="1">
              <a:lnSpc>
                <a:spcPct val="90000"/>
              </a:lnSpc>
              <a:buClr>
                <a:schemeClr val="hlink"/>
              </a:buClr>
            </a:pPr>
            <a:r>
              <a:rPr lang="en-US" sz="2800" smtClean="0"/>
              <a:t>Response to spills</a:t>
            </a:r>
          </a:p>
          <a:p>
            <a:pPr eaLnBrk="1" hangingPunct="1">
              <a:lnSpc>
                <a:spcPct val="90000"/>
              </a:lnSpc>
              <a:buClr>
                <a:schemeClr val="hlink"/>
              </a:buClr>
            </a:pPr>
            <a:r>
              <a:rPr lang="en-US" sz="2800" smtClean="0"/>
              <a:t>Calibration</a:t>
            </a:r>
          </a:p>
          <a:p>
            <a:pPr eaLnBrk="1" hangingPunct="1">
              <a:lnSpc>
                <a:spcPct val="90000"/>
              </a:lnSpc>
              <a:buClr>
                <a:schemeClr val="hlink"/>
              </a:buClr>
            </a:pPr>
            <a:r>
              <a:rPr lang="en-US" sz="2800" smtClean="0"/>
              <a:t>Clean equipment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024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>
                <a:solidFill>
                  <a:schemeClr val="hlink"/>
                </a:solidFill>
              </a:rPr>
              <a:t>Pre-Wetted Sand</a:t>
            </a:r>
          </a:p>
        </p:txBody>
      </p:sp>
      <p:sp>
        <p:nvSpPr>
          <p:cNvPr id="109571" name="Rectangle 5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>
              <a:buClr>
                <a:schemeClr val="hlink"/>
              </a:buClr>
            </a:pPr>
            <a:r>
              <a:rPr lang="en-US" smtClean="0"/>
              <a:t>PRO’S</a:t>
            </a:r>
          </a:p>
          <a:p>
            <a:pPr lvl="1" eaLnBrk="1" hangingPunct="1">
              <a:buClr>
                <a:schemeClr val="hlink"/>
              </a:buClr>
            </a:pPr>
            <a:r>
              <a:rPr lang="en-US" sz="2000" smtClean="0"/>
              <a:t>Adheres to roadway.</a:t>
            </a:r>
          </a:p>
          <a:p>
            <a:pPr lvl="1" eaLnBrk="1" hangingPunct="1">
              <a:buClr>
                <a:schemeClr val="hlink"/>
              </a:buClr>
            </a:pPr>
            <a:r>
              <a:rPr lang="en-US" sz="2000" smtClean="0"/>
              <a:t>Chances of refreeze less than other products.</a:t>
            </a:r>
          </a:p>
          <a:p>
            <a:pPr lvl="1" eaLnBrk="1" hangingPunct="1">
              <a:buClr>
                <a:schemeClr val="hlink"/>
              </a:buClr>
            </a:pPr>
            <a:r>
              <a:rPr lang="en-US" sz="2000" smtClean="0"/>
              <a:t>Works from top down.</a:t>
            </a:r>
          </a:p>
          <a:p>
            <a:pPr lvl="1" eaLnBrk="1" hangingPunct="1">
              <a:buClr>
                <a:schemeClr val="hlink"/>
              </a:buClr>
            </a:pPr>
            <a:r>
              <a:rPr lang="en-US" sz="2000" smtClean="0"/>
              <a:t>Keeps snow pack from bonding.</a:t>
            </a:r>
          </a:p>
          <a:p>
            <a:pPr lvl="1" eaLnBrk="1" hangingPunct="1">
              <a:buClr>
                <a:schemeClr val="hlink"/>
              </a:buClr>
            </a:pPr>
            <a:r>
              <a:rPr lang="en-US" sz="2000" smtClean="0"/>
              <a:t>Cost Savings, reduces sand and liquid usage.</a:t>
            </a:r>
          </a:p>
          <a:p>
            <a:pPr lvl="1" eaLnBrk="1" hangingPunct="1">
              <a:buClr>
                <a:schemeClr val="hlink"/>
              </a:buClr>
            </a:pPr>
            <a:r>
              <a:rPr lang="en-US" sz="2000" smtClean="0"/>
              <a:t>Desired product in snow areas, where colder temperatures exist.</a:t>
            </a:r>
          </a:p>
          <a:p>
            <a:pPr eaLnBrk="1" hangingPunct="1"/>
            <a:endParaRPr lang="en-US" sz="2400" smtClean="0"/>
          </a:p>
        </p:txBody>
      </p:sp>
      <p:sp>
        <p:nvSpPr>
          <p:cNvPr id="109572" name="Rectangle 6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eaLnBrk="1" hangingPunct="1">
              <a:buClr>
                <a:schemeClr val="hlink"/>
              </a:buClr>
            </a:pPr>
            <a:r>
              <a:rPr lang="en-US" smtClean="0"/>
              <a:t>CON’S</a:t>
            </a:r>
          </a:p>
          <a:p>
            <a:pPr lvl="1" eaLnBrk="1" hangingPunct="1">
              <a:buClr>
                <a:schemeClr val="hlink"/>
              </a:buClr>
            </a:pPr>
            <a:r>
              <a:rPr lang="en-US" sz="2000" smtClean="0"/>
              <a:t>Additional storage and Containment</a:t>
            </a:r>
          </a:p>
          <a:p>
            <a:pPr lvl="1" eaLnBrk="1" hangingPunct="1">
              <a:buClr>
                <a:schemeClr val="hlink"/>
              </a:buClr>
            </a:pPr>
            <a:r>
              <a:rPr lang="en-US" sz="2000" smtClean="0"/>
              <a:t>Mixing of product is time consuming.</a:t>
            </a:r>
          </a:p>
          <a:p>
            <a:pPr lvl="1" eaLnBrk="1" hangingPunct="1">
              <a:buClr>
                <a:schemeClr val="hlink"/>
              </a:buClr>
            </a:pPr>
            <a:r>
              <a:rPr lang="en-US" sz="2000" smtClean="0"/>
              <a:t>Can plug sanders.</a:t>
            </a:r>
          </a:p>
          <a:p>
            <a:pPr lvl="1" eaLnBrk="1" hangingPunct="1">
              <a:buClr>
                <a:schemeClr val="hlink"/>
              </a:buClr>
            </a:pPr>
            <a:r>
              <a:rPr lang="en-US" sz="2000" smtClean="0"/>
              <a:t>Depending on what type of liquid deicer used to pre-treat sand, can leach out of sand.</a:t>
            </a:r>
          </a:p>
          <a:p>
            <a:pPr eaLnBrk="1" hangingPunct="1"/>
            <a:endParaRPr lang="en-US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>
                <a:solidFill>
                  <a:schemeClr val="hlink"/>
                </a:solidFill>
              </a:rPr>
              <a:t>Pre-Wetted Sand</a:t>
            </a:r>
          </a:p>
        </p:txBody>
      </p:sp>
      <p:sp>
        <p:nvSpPr>
          <p:cNvPr id="1105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4038600" cy="4495800"/>
          </a:xfrm>
        </p:spPr>
        <p:txBody>
          <a:bodyPr/>
          <a:lstStyle/>
          <a:p>
            <a:pPr eaLnBrk="1" hangingPunct="1">
              <a:buClr>
                <a:schemeClr val="hlink"/>
              </a:buClr>
            </a:pPr>
            <a:r>
              <a:rPr lang="en-US" smtClean="0"/>
              <a:t>Two piles for tests</a:t>
            </a:r>
          </a:p>
          <a:p>
            <a:pPr eaLnBrk="1" hangingPunct="1">
              <a:buClr>
                <a:schemeClr val="hlink"/>
              </a:buClr>
            </a:pPr>
            <a:r>
              <a:rPr lang="en-US" smtClean="0"/>
              <a:t>One pile, 8 gals caliber 2000 with one ton of sand</a:t>
            </a:r>
          </a:p>
          <a:p>
            <a:pPr eaLnBrk="1" hangingPunct="1">
              <a:buClr>
                <a:schemeClr val="hlink"/>
              </a:buClr>
            </a:pPr>
            <a:r>
              <a:rPr lang="en-US" smtClean="0"/>
              <a:t>Second pile 10 gallons caliber 2000 with one ton of sand</a:t>
            </a:r>
          </a:p>
        </p:txBody>
      </p:sp>
      <p:pic>
        <p:nvPicPr>
          <p:cNvPr id="110596" name="Picture 4" descr="MVC-029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48200" y="1752600"/>
            <a:ext cx="3810000" cy="403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331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sz="4000" smtClean="0">
                <a:solidFill>
                  <a:schemeClr val="hlink"/>
                </a:solidFill>
              </a:rPr>
              <a:t>Caliber -2000</a:t>
            </a:r>
            <a:br>
              <a:rPr lang="en-US" sz="4000" smtClean="0">
                <a:solidFill>
                  <a:schemeClr val="hlink"/>
                </a:solidFill>
              </a:rPr>
            </a:br>
            <a:r>
              <a:rPr lang="en-US" sz="4000" smtClean="0">
                <a:solidFill>
                  <a:schemeClr val="hlink"/>
                </a:solidFill>
              </a:rPr>
              <a:t>Pre-Wetted Sand</a:t>
            </a:r>
          </a:p>
        </p:txBody>
      </p:sp>
      <p:sp>
        <p:nvSpPr>
          <p:cNvPr id="1116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4191000" cy="4495800"/>
          </a:xfrm>
        </p:spPr>
        <p:txBody>
          <a:bodyPr/>
          <a:lstStyle/>
          <a:p>
            <a:pPr eaLnBrk="1" hangingPunct="1">
              <a:buClr>
                <a:schemeClr val="hlink"/>
              </a:buClr>
            </a:pPr>
            <a:r>
              <a:rPr lang="en-US" sz="2800" smtClean="0"/>
              <a:t>8 - Gallons Caliber 2000 per ton of Sand</a:t>
            </a:r>
          </a:p>
          <a:p>
            <a:pPr eaLnBrk="1" hangingPunct="1">
              <a:buClr>
                <a:schemeClr val="hlink"/>
              </a:buClr>
            </a:pPr>
            <a:r>
              <a:rPr lang="en-US" sz="2800" smtClean="0"/>
              <a:t>Sand Balls up in Hand</a:t>
            </a:r>
          </a:p>
          <a:p>
            <a:pPr eaLnBrk="1" hangingPunct="1">
              <a:buClr>
                <a:schemeClr val="hlink"/>
              </a:buClr>
            </a:pPr>
            <a:r>
              <a:rPr lang="en-US" sz="2800" smtClean="0"/>
              <a:t>Unable to Squeeze any Product from Sand</a:t>
            </a:r>
          </a:p>
          <a:p>
            <a:pPr eaLnBrk="1" hangingPunct="1">
              <a:buClr>
                <a:schemeClr val="hlink"/>
              </a:buClr>
            </a:pPr>
            <a:r>
              <a:rPr lang="en-US" sz="2800" smtClean="0"/>
              <a:t>8 Gallons Maximum is Recommended (Due to plugging grates and sanders)</a:t>
            </a:r>
          </a:p>
          <a:p>
            <a:pPr eaLnBrk="1" hangingPunct="1">
              <a:buFontTx/>
              <a:buNone/>
            </a:pPr>
            <a:endParaRPr lang="en-US" sz="2800" smtClean="0"/>
          </a:p>
        </p:txBody>
      </p:sp>
      <p:pic>
        <p:nvPicPr>
          <p:cNvPr id="111620" name="Picture 4" descr="MVC-024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53000" y="1752600"/>
            <a:ext cx="3810000" cy="403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4000" smtClean="0">
                <a:solidFill>
                  <a:schemeClr val="hlink"/>
                </a:solidFill>
              </a:rPr>
              <a:t>Caliber 2000 – Pre-Wetted Sand</a:t>
            </a:r>
          </a:p>
        </p:txBody>
      </p:sp>
      <p:sp>
        <p:nvSpPr>
          <p:cNvPr id="1126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4343400" cy="4495800"/>
          </a:xfrm>
        </p:spPr>
        <p:txBody>
          <a:bodyPr/>
          <a:lstStyle/>
          <a:p>
            <a:pPr eaLnBrk="1" hangingPunct="1">
              <a:buClr>
                <a:schemeClr val="hlink"/>
              </a:buClr>
            </a:pPr>
            <a:r>
              <a:rPr lang="en-US" smtClean="0"/>
              <a:t>Caliber 2000</a:t>
            </a:r>
          </a:p>
          <a:p>
            <a:pPr eaLnBrk="1" hangingPunct="1">
              <a:buClr>
                <a:schemeClr val="hlink"/>
              </a:buClr>
            </a:pPr>
            <a:r>
              <a:rPr lang="en-US" smtClean="0"/>
              <a:t>8 gallons per ton of sand</a:t>
            </a:r>
          </a:p>
          <a:p>
            <a:pPr eaLnBrk="1" hangingPunct="1">
              <a:buClr>
                <a:schemeClr val="hlink"/>
              </a:buClr>
            </a:pPr>
            <a:r>
              <a:rPr lang="en-US" smtClean="0"/>
              <a:t>500 lbs. per lane mile</a:t>
            </a:r>
          </a:p>
          <a:p>
            <a:pPr eaLnBrk="1" hangingPunct="1">
              <a:buClr>
                <a:schemeClr val="hlink"/>
              </a:buClr>
            </a:pPr>
            <a:r>
              <a:rPr lang="en-US" smtClean="0"/>
              <a:t>Reduces sand usage</a:t>
            </a:r>
          </a:p>
          <a:p>
            <a:pPr eaLnBrk="1" hangingPunct="1">
              <a:buClr>
                <a:schemeClr val="hlink"/>
              </a:buClr>
            </a:pPr>
            <a:r>
              <a:rPr lang="en-US" smtClean="0"/>
              <a:t>More effective than salt/sand mixes</a:t>
            </a:r>
          </a:p>
          <a:p>
            <a:pPr eaLnBrk="1" hangingPunct="1"/>
            <a:endParaRPr lang="en-US" smtClean="0"/>
          </a:p>
        </p:txBody>
      </p:sp>
      <p:pic>
        <p:nvPicPr>
          <p:cNvPr id="112644" name="Picture 4" descr="mag with san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76800" y="1600200"/>
            <a:ext cx="3810000" cy="396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4000" smtClean="0">
                <a:solidFill>
                  <a:schemeClr val="hlink"/>
                </a:solidFill>
              </a:rPr>
              <a:t>Caliber 2000 – Pre-Wetted Sand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3962400" cy="4495800"/>
          </a:xfrm>
        </p:spPr>
        <p:txBody>
          <a:bodyPr/>
          <a:lstStyle/>
          <a:p>
            <a:pPr eaLnBrk="1" hangingPunct="1">
              <a:buClr>
                <a:schemeClr val="hlink"/>
              </a:buClr>
            </a:pPr>
            <a:r>
              <a:rPr lang="en-US" sz="2800" smtClean="0"/>
              <a:t>Caliber 2000</a:t>
            </a:r>
          </a:p>
          <a:p>
            <a:pPr eaLnBrk="1" hangingPunct="1">
              <a:buClr>
                <a:schemeClr val="hlink"/>
              </a:buClr>
            </a:pPr>
            <a:r>
              <a:rPr lang="en-US" sz="2800" smtClean="0"/>
              <a:t>8 gallons per ton of sand</a:t>
            </a:r>
          </a:p>
          <a:p>
            <a:pPr eaLnBrk="1" hangingPunct="1">
              <a:buClr>
                <a:schemeClr val="hlink"/>
              </a:buClr>
            </a:pPr>
            <a:r>
              <a:rPr lang="en-US" sz="2800" smtClean="0"/>
              <a:t>500 lbs. per lane mile</a:t>
            </a:r>
          </a:p>
          <a:p>
            <a:pPr eaLnBrk="1" hangingPunct="1">
              <a:buClr>
                <a:schemeClr val="hlink"/>
              </a:buClr>
            </a:pPr>
            <a:r>
              <a:rPr lang="en-US" sz="2800" smtClean="0"/>
              <a:t>Reduces sand usage</a:t>
            </a:r>
          </a:p>
          <a:p>
            <a:pPr eaLnBrk="1" hangingPunct="1">
              <a:buClr>
                <a:schemeClr val="hlink"/>
              </a:buClr>
            </a:pPr>
            <a:r>
              <a:rPr lang="en-US" sz="2800" smtClean="0"/>
              <a:t>More effective than salt/sand mixes</a:t>
            </a:r>
          </a:p>
        </p:txBody>
      </p:sp>
      <p:pic>
        <p:nvPicPr>
          <p:cNvPr id="113668" name="Picture 4" descr="mag with san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48200" y="1524000"/>
            <a:ext cx="3810000" cy="396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Text Box 2"/>
          <p:cNvSpPr txBox="1">
            <a:spLocks noChangeArrowheads="1"/>
          </p:cNvSpPr>
          <p:nvPr/>
        </p:nvSpPr>
        <p:spPr bwMode="auto">
          <a:xfrm>
            <a:off x="3676650" y="1143000"/>
            <a:ext cx="1905000" cy="4111625"/>
          </a:xfrm>
          <a:prstGeom prst="rect">
            <a:avLst/>
          </a:prstGeom>
          <a:noFill/>
          <a:ln w="57150" cmpd="thickThin">
            <a:solidFill>
              <a:schemeClr val="accent2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>
                <a:latin typeface="Times New Roman" pitchFamily="18" charset="0"/>
              </a:rPr>
              <a:t>Pre-wetting allows you to reduce the amount of material applied per lane mile and still get the </a:t>
            </a:r>
            <a:r>
              <a:rPr lang="en-US" sz="2000" b="1">
                <a:latin typeface="Times New Roman" pitchFamily="18" charset="0"/>
              </a:rPr>
              <a:t>same</a:t>
            </a:r>
            <a:r>
              <a:rPr lang="en-US" sz="2000">
                <a:latin typeface="Times New Roman" pitchFamily="18" charset="0"/>
              </a:rPr>
              <a:t> amount where you want it.  The solid deicer also becomes more effective.</a:t>
            </a:r>
          </a:p>
        </p:txBody>
      </p:sp>
      <p:sp>
        <p:nvSpPr>
          <p:cNvPr id="114691" name="Line 3"/>
          <p:cNvSpPr>
            <a:spLocks noChangeShapeType="1"/>
          </p:cNvSpPr>
          <p:nvPr/>
        </p:nvSpPr>
        <p:spPr bwMode="auto">
          <a:xfrm>
            <a:off x="704850" y="1344613"/>
            <a:ext cx="0" cy="3810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4692" name="Line 4"/>
          <p:cNvSpPr>
            <a:spLocks noChangeShapeType="1"/>
          </p:cNvSpPr>
          <p:nvPr/>
        </p:nvSpPr>
        <p:spPr bwMode="auto">
          <a:xfrm>
            <a:off x="2990850" y="1344613"/>
            <a:ext cx="0" cy="3810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4693" name="Line 5"/>
          <p:cNvSpPr>
            <a:spLocks noChangeShapeType="1"/>
          </p:cNvSpPr>
          <p:nvPr/>
        </p:nvSpPr>
        <p:spPr bwMode="auto">
          <a:xfrm>
            <a:off x="1847850" y="1954213"/>
            <a:ext cx="0" cy="6858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4694" name="Line 6"/>
          <p:cNvSpPr>
            <a:spLocks noChangeShapeType="1"/>
          </p:cNvSpPr>
          <p:nvPr/>
        </p:nvSpPr>
        <p:spPr bwMode="auto">
          <a:xfrm>
            <a:off x="1847850" y="3173413"/>
            <a:ext cx="0" cy="6858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4695" name="Line 7"/>
          <p:cNvSpPr>
            <a:spLocks noChangeShapeType="1"/>
          </p:cNvSpPr>
          <p:nvPr/>
        </p:nvSpPr>
        <p:spPr bwMode="auto">
          <a:xfrm>
            <a:off x="1847850" y="4316413"/>
            <a:ext cx="0" cy="6858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4696" name="Rectangle 8"/>
          <p:cNvSpPr>
            <a:spLocks noChangeArrowheads="1"/>
          </p:cNvSpPr>
          <p:nvPr/>
        </p:nvSpPr>
        <p:spPr bwMode="auto">
          <a:xfrm>
            <a:off x="2152650" y="2030413"/>
            <a:ext cx="609600" cy="1143000"/>
          </a:xfrm>
          <a:prstGeom prst="rect">
            <a:avLst/>
          </a:prstGeom>
          <a:solidFill>
            <a:schemeClr val="accent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4697" name="Rectangle 9"/>
          <p:cNvSpPr>
            <a:spLocks noChangeArrowheads="1"/>
          </p:cNvSpPr>
          <p:nvPr/>
        </p:nvSpPr>
        <p:spPr bwMode="auto">
          <a:xfrm>
            <a:off x="2152650" y="1725613"/>
            <a:ext cx="609600" cy="304800"/>
          </a:xfrm>
          <a:prstGeom prst="rect">
            <a:avLst/>
          </a:prstGeom>
          <a:solidFill>
            <a:srgbClr val="FF660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4698" name="AutoShape 10"/>
          <p:cNvSpPr>
            <a:spLocks noChangeArrowheads="1"/>
          </p:cNvSpPr>
          <p:nvPr/>
        </p:nvSpPr>
        <p:spPr bwMode="auto">
          <a:xfrm>
            <a:off x="2152650" y="1344613"/>
            <a:ext cx="609600" cy="381000"/>
          </a:xfrm>
          <a:prstGeom prst="flowChartAlternateProcess">
            <a:avLst/>
          </a:prstGeom>
          <a:solidFill>
            <a:srgbClr val="FF660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4699" name="Rectangle 11"/>
          <p:cNvSpPr>
            <a:spLocks noChangeArrowheads="1"/>
          </p:cNvSpPr>
          <p:nvPr/>
        </p:nvSpPr>
        <p:spPr bwMode="auto">
          <a:xfrm>
            <a:off x="2076450" y="2030413"/>
            <a:ext cx="76200" cy="1143000"/>
          </a:xfrm>
          <a:prstGeom prst="rect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4700" name="Rectangle 12"/>
          <p:cNvSpPr>
            <a:spLocks noChangeArrowheads="1"/>
          </p:cNvSpPr>
          <p:nvPr/>
        </p:nvSpPr>
        <p:spPr bwMode="auto">
          <a:xfrm>
            <a:off x="2762250" y="2030413"/>
            <a:ext cx="76200" cy="1143000"/>
          </a:xfrm>
          <a:prstGeom prst="rect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4701" name="Rectangle 13"/>
          <p:cNvSpPr>
            <a:spLocks noChangeArrowheads="1"/>
          </p:cNvSpPr>
          <p:nvPr/>
        </p:nvSpPr>
        <p:spPr bwMode="auto">
          <a:xfrm>
            <a:off x="2152650" y="1649413"/>
            <a:ext cx="609600" cy="762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4702" name="Rectangle 14"/>
          <p:cNvSpPr>
            <a:spLocks noChangeArrowheads="1"/>
          </p:cNvSpPr>
          <p:nvPr/>
        </p:nvSpPr>
        <p:spPr bwMode="auto">
          <a:xfrm>
            <a:off x="2076450" y="1497013"/>
            <a:ext cx="76200" cy="3048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4703" name="Rectangle 15"/>
          <p:cNvSpPr>
            <a:spLocks noChangeArrowheads="1"/>
          </p:cNvSpPr>
          <p:nvPr/>
        </p:nvSpPr>
        <p:spPr bwMode="auto">
          <a:xfrm>
            <a:off x="2762250" y="1497013"/>
            <a:ext cx="76200" cy="3048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4704" name="Rectangle 16"/>
          <p:cNvSpPr>
            <a:spLocks noChangeArrowheads="1"/>
          </p:cNvSpPr>
          <p:nvPr/>
        </p:nvSpPr>
        <p:spPr bwMode="auto">
          <a:xfrm>
            <a:off x="2000250" y="2792413"/>
            <a:ext cx="76200" cy="3048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4705" name="Rectangle 17"/>
          <p:cNvSpPr>
            <a:spLocks noChangeArrowheads="1"/>
          </p:cNvSpPr>
          <p:nvPr/>
        </p:nvSpPr>
        <p:spPr bwMode="auto">
          <a:xfrm>
            <a:off x="2838450" y="2792413"/>
            <a:ext cx="76200" cy="3048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4706" name="Line 18"/>
          <p:cNvSpPr>
            <a:spLocks noChangeShapeType="1"/>
          </p:cNvSpPr>
          <p:nvPr/>
        </p:nvSpPr>
        <p:spPr bwMode="auto">
          <a:xfrm>
            <a:off x="1847850" y="1344613"/>
            <a:ext cx="0" cy="1524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4707" name="Freeform 19"/>
          <p:cNvSpPr>
            <a:spLocks/>
          </p:cNvSpPr>
          <p:nvPr/>
        </p:nvSpPr>
        <p:spPr bwMode="auto">
          <a:xfrm>
            <a:off x="1619250" y="3249613"/>
            <a:ext cx="1676400" cy="2133600"/>
          </a:xfrm>
          <a:custGeom>
            <a:avLst/>
            <a:gdLst>
              <a:gd name="T0" fmla="*/ 2147483647 w 1375"/>
              <a:gd name="T1" fmla="*/ 0 h 1338"/>
              <a:gd name="T2" fmla="*/ 2147483647 w 1375"/>
              <a:gd name="T3" fmla="*/ 2147483647 h 1338"/>
              <a:gd name="T4" fmla="*/ 2147483647 w 1375"/>
              <a:gd name="T5" fmla="*/ 2147483647 h 1338"/>
              <a:gd name="T6" fmla="*/ 2147483647 w 1375"/>
              <a:gd name="T7" fmla="*/ 2147483647 h 1338"/>
              <a:gd name="T8" fmla="*/ 2147483647 w 1375"/>
              <a:gd name="T9" fmla="*/ 2147483647 h 1338"/>
              <a:gd name="T10" fmla="*/ 2147483647 w 1375"/>
              <a:gd name="T11" fmla="*/ 2147483647 h 1338"/>
              <a:gd name="T12" fmla="*/ 2147483647 w 1375"/>
              <a:gd name="T13" fmla="*/ 2147483647 h 1338"/>
              <a:gd name="T14" fmla="*/ 2147483647 w 1375"/>
              <a:gd name="T15" fmla="*/ 2147483647 h 1338"/>
              <a:gd name="T16" fmla="*/ 2147483647 w 1375"/>
              <a:gd name="T17" fmla="*/ 2147483647 h 1338"/>
              <a:gd name="T18" fmla="*/ 2147483647 w 1375"/>
              <a:gd name="T19" fmla="*/ 2147483647 h 1338"/>
              <a:gd name="T20" fmla="*/ 2147483647 w 1375"/>
              <a:gd name="T21" fmla="*/ 2147483647 h 1338"/>
              <a:gd name="T22" fmla="*/ 2147483647 w 1375"/>
              <a:gd name="T23" fmla="*/ 2147483647 h 1338"/>
              <a:gd name="T24" fmla="*/ 2147483647 w 1375"/>
              <a:gd name="T25" fmla="*/ 2147483647 h 1338"/>
              <a:gd name="T26" fmla="*/ 2147483647 w 1375"/>
              <a:gd name="T27" fmla="*/ 2147483647 h 1338"/>
              <a:gd name="T28" fmla="*/ 2147483647 w 1375"/>
              <a:gd name="T29" fmla="*/ 2147483647 h 1338"/>
              <a:gd name="T30" fmla="*/ 2147483647 w 1375"/>
              <a:gd name="T31" fmla="*/ 2147483647 h 1338"/>
              <a:gd name="T32" fmla="*/ 2147483647 w 1375"/>
              <a:gd name="T33" fmla="*/ 2147483647 h 1338"/>
              <a:gd name="T34" fmla="*/ 2147483647 w 1375"/>
              <a:gd name="T35" fmla="*/ 2147483647 h 1338"/>
              <a:gd name="T36" fmla="*/ 2147483647 w 1375"/>
              <a:gd name="T37" fmla="*/ 2147483647 h 1338"/>
              <a:gd name="T38" fmla="*/ 2147483647 w 1375"/>
              <a:gd name="T39" fmla="*/ 2147483647 h 1338"/>
              <a:gd name="T40" fmla="*/ 2147483647 w 1375"/>
              <a:gd name="T41" fmla="*/ 2147483647 h 1338"/>
              <a:gd name="T42" fmla="*/ 2147483647 w 1375"/>
              <a:gd name="T43" fmla="*/ 2147483647 h 1338"/>
              <a:gd name="T44" fmla="*/ 2147483647 w 1375"/>
              <a:gd name="T45" fmla="*/ 2147483647 h 1338"/>
              <a:gd name="T46" fmla="*/ 2147483647 w 1375"/>
              <a:gd name="T47" fmla="*/ 2147483647 h 1338"/>
              <a:gd name="T48" fmla="*/ 2147483647 w 1375"/>
              <a:gd name="T49" fmla="*/ 2147483647 h 1338"/>
              <a:gd name="T50" fmla="*/ 2147483647 w 1375"/>
              <a:gd name="T51" fmla="*/ 2147483647 h 1338"/>
              <a:gd name="T52" fmla="*/ 2147483647 w 1375"/>
              <a:gd name="T53" fmla="*/ 2147483647 h 1338"/>
              <a:gd name="T54" fmla="*/ 2147483647 w 1375"/>
              <a:gd name="T55" fmla="*/ 2147483647 h 1338"/>
              <a:gd name="T56" fmla="*/ 2147483647 w 1375"/>
              <a:gd name="T57" fmla="*/ 2147483647 h 1338"/>
              <a:gd name="T58" fmla="*/ 2147483647 w 1375"/>
              <a:gd name="T59" fmla="*/ 2147483647 h 1338"/>
              <a:gd name="T60" fmla="*/ 2147483647 w 1375"/>
              <a:gd name="T61" fmla="*/ 2147483647 h 1338"/>
              <a:gd name="T62" fmla="*/ 2147483647 w 1375"/>
              <a:gd name="T63" fmla="*/ 2147483647 h 1338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w 1375"/>
              <a:gd name="T97" fmla="*/ 0 h 1338"/>
              <a:gd name="T98" fmla="*/ 1375 w 1375"/>
              <a:gd name="T99" fmla="*/ 1338 h 1338"/>
            </a:gdLst>
            <a:ahLst/>
            <a:cxnLst>
              <a:cxn ang="T64">
                <a:pos x="T0" y="T1"/>
              </a:cxn>
              <a:cxn ang="T65">
                <a:pos x="T2" y="T3"/>
              </a:cxn>
              <a:cxn ang="T66">
                <a:pos x="T4" y="T5"/>
              </a:cxn>
              <a:cxn ang="T67">
                <a:pos x="T6" y="T7"/>
              </a:cxn>
              <a:cxn ang="T68">
                <a:pos x="T8" y="T9"/>
              </a:cxn>
              <a:cxn ang="T69">
                <a:pos x="T10" y="T11"/>
              </a:cxn>
              <a:cxn ang="T70">
                <a:pos x="T12" y="T13"/>
              </a:cxn>
              <a:cxn ang="T71">
                <a:pos x="T14" y="T15"/>
              </a:cxn>
              <a:cxn ang="T72">
                <a:pos x="T16" y="T17"/>
              </a:cxn>
              <a:cxn ang="T73">
                <a:pos x="T18" y="T19"/>
              </a:cxn>
              <a:cxn ang="T74">
                <a:pos x="T20" y="T21"/>
              </a:cxn>
              <a:cxn ang="T75">
                <a:pos x="T22" y="T23"/>
              </a:cxn>
              <a:cxn ang="T76">
                <a:pos x="T24" y="T25"/>
              </a:cxn>
              <a:cxn ang="T77">
                <a:pos x="T26" y="T27"/>
              </a:cxn>
              <a:cxn ang="T78">
                <a:pos x="T28" y="T29"/>
              </a:cxn>
              <a:cxn ang="T79">
                <a:pos x="T30" y="T31"/>
              </a:cxn>
              <a:cxn ang="T80">
                <a:pos x="T32" y="T33"/>
              </a:cxn>
              <a:cxn ang="T81">
                <a:pos x="T34" y="T35"/>
              </a:cxn>
              <a:cxn ang="T82">
                <a:pos x="T36" y="T37"/>
              </a:cxn>
              <a:cxn ang="T83">
                <a:pos x="T38" y="T39"/>
              </a:cxn>
              <a:cxn ang="T84">
                <a:pos x="T40" y="T41"/>
              </a:cxn>
              <a:cxn ang="T85">
                <a:pos x="T42" y="T43"/>
              </a:cxn>
              <a:cxn ang="T86">
                <a:pos x="T44" y="T45"/>
              </a:cxn>
              <a:cxn ang="T87">
                <a:pos x="T46" y="T47"/>
              </a:cxn>
              <a:cxn ang="T88">
                <a:pos x="T48" y="T49"/>
              </a:cxn>
              <a:cxn ang="T89">
                <a:pos x="T50" y="T51"/>
              </a:cxn>
              <a:cxn ang="T90">
                <a:pos x="T52" y="T53"/>
              </a:cxn>
              <a:cxn ang="T91">
                <a:pos x="T54" y="T55"/>
              </a:cxn>
              <a:cxn ang="T92">
                <a:pos x="T56" y="T57"/>
              </a:cxn>
              <a:cxn ang="T93">
                <a:pos x="T58" y="T59"/>
              </a:cxn>
              <a:cxn ang="T94">
                <a:pos x="T60" y="T61"/>
              </a:cxn>
              <a:cxn ang="T95">
                <a:pos x="T62" y="T63"/>
              </a:cxn>
            </a:cxnLst>
            <a:rect l="T96" t="T97" r="T98" b="T99"/>
            <a:pathLst>
              <a:path w="1375" h="1338">
                <a:moveTo>
                  <a:pt x="558" y="0"/>
                </a:moveTo>
                <a:cubicBezTo>
                  <a:pt x="528" y="30"/>
                  <a:pt x="503" y="65"/>
                  <a:pt x="473" y="95"/>
                </a:cubicBezTo>
                <a:cubicBezTo>
                  <a:pt x="438" y="130"/>
                  <a:pt x="396" y="156"/>
                  <a:pt x="361" y="191"/>
                </a:cubicBezTo>
                <a:cubicBezTo>
                  <a:pt x="351" y="201"/>
                  <a:pt x="334" y="204"/>
                  <a:pt x="324" y="212"/>
                </a:cubicBezTo>
                <a:cubicBezTo>
                  <a:pt x="251" y="272"/>
                  <a:pt x="320" y="226"/>
                  <a:pt x="276" y="254"/>
                </a:cubicBezTo>
                <a:cubicBezTo>
                  <a:pt x="264" y="270"/>
                  <a:pt x="249" y="295"/>
                  <a:pt x="234" y="308"/>
                </a:cubicBezTo>
                <a:cubicBezTo>
                  <a:pt x="221" y="320"/>
                  <a:pt x="203" y="327"/>
                  <a:pt x="191" y="339"/>
                </a:cubicBezTo>
                <a:cubicBezTo>
                  <a:pt x="174" y="356"/>
                  <a:pt x="161" y="375"/>
                  <a:pt x="143" y="392"/>
                </a:cubicBezTo>
                <a:cubicBezTo>
                  <a:pt x="134" y="420"/>
                  <a:pt x="119" y="442"/>
                  <a:pt x="106" y="467"/>
                </a:cubicBezTo>
                <a:cubicBezTo>
                  <a:pt x="99" y="495"/>
                  <a:pt x="82" y="536"/>
                  <a:pt x="69" y="562"/>
                </a:cubicBezTo>
                <a:cubicBezTo>
                  <a:pt x="56" y="617"/>
                  <a:pt x="39" y="670"/>
                  <a:pt x="32" y="727"/>
                </a:cubicBezTo>
                <a:cubicBezTo>
                  <a:pt x="28" y="757"/>
                  <a:pt x="21" y="817"/>
                  <a:pt x="21" y="817"/>
                </a:cubicBezTo>
                <a:cubicBezTo>
                  <a:pt x="16" y="940"/>
                  <a:pt x="25" y="1067"/>
                  <a:pt x="5" y="1189"/>
                </a:cubicBezTo>
                <a:cubicBezTo>
                  <a:pt x="7" y="1228"/>
                  <a:pt x="0" y="1268"/>
                  <a:pt x="11" y="1306"/>
                </a:cubicBezTo>
                <a:cubicBezTo>
                  <a:pt x="16" y="1325"/>
                  <a:pt x="91" y="1334"/>
                  <a:pt x="106" y="1338"/>
                </a:cubicBezTo>
                <a:cubicBezTo>
                  <a:pt x="492" y="1333"/>
                  <a:pt x="878" y="1338"/>
                  <a:pt x="1264" y="1332"/>
                </a:cubicBezTo>
                <a:cubicBezTo>
                  <a:pt x="1322" y="1314"/>
                  <a:pt x="1331" y="1265"/>
                  <a:pt x="1359" y="1221"/>
                </a:cubicBezTo>
                <a:cubicBezTo>
                  <a:pt x="1371" y="1165"/>
                  <a:pt x="1372" y="1115"/>
                  <a:pt x="1375" y="1056"/>
                </a:cubicBezTo>
                <a:cubicBezTo>
                  <a:pt x="1373" y="991"/>
                  <a:pt x="1373" y="925"/>
                  <a:pt x="1370" y="860"/>
                </a:cubicBezTo>
                <a:cubicBezTo>
                  <a:pt x="1368" y="815"/>
                  <a:pt x="1342" y="767"/>
                  <a:pt x="1333" y="722"/>
                </a:cubicBezTo>
                <a:cubicBezTo>
                  <a:pt x="1326" y="689"/>
                  <a:pt x="1320" y="647"/>
                  <a:pt x="1306" y="615"/>
                </a:cubicBezTo>
                <a:cubicBezTo>
                  <a:pt x="1301" y="604"/>
                  <a:pt x="1296" y="594"/>
                  <a:pt x="1290" y="584"/>
                </a:cubicBezTo>
                <a:cubicBezTo>
                  <a:pt x="1284" y="573"/>
                  <a:pt x="1269" y="552"/>
                  <a:pt x="1269" y="552"/>
                </a:cubicBezTo>
                <a:cubicBezTo>
                  <a:pt x="1260" y="523"/>
                  <a:pt x="1238" y="493"/>
                  <a:pt x="1221" y="467"/>
                </a:cubicBezTo>
                <a:cubicBezTo>
                  <a:pt x="1214" y="456"/>
                  <a:pt x="1200" y="435"/>
                  <a:pt x="1200" y="435"/>
                </a:cubicBezTo>
                <a:cubicBezTo>
                  <a:pt x="1191" y="405"/>
                  <a:pt x="1168" y="382"/>
                  <a:pt x="1152" y="355"/>
                </a:cubicBezTo>
                <a:cubicBezTo>
                  <a:pt x="1144" y="341"/>
                  <a:pt x="1138" y="327"/>
                  <a:pt x="1131" y="313"/>
                </a:cubicBezTo>
                <a:cubicBezTo>
                  <a:pt x="1123" y="297"/>
                  <a:pt x="1106" y="288"/>
                  <a:pt x="1094" y="276"/>
                </a:cubicBezTo>
                <a:cubicBezTo>
                  <a:pt x="1058" y="240"/>
                  <a:pt x="1030" y="196"/>
                  <a:pt x="993" y="159"/>
                </a:cubicBezTo>
                <a:cubicBezTo>
                  <a:pt x="973" y="139"/>
                  <a:pt x="941" y="130"/>
                  <a:pt x="919" y="111"/>
                </a:cubicBezTo>
                <a:cubicBezTo>
                  <a:pt x="886" y="82"/>
                  <a:pt x="861" y="54"/>
                  <a:pt x="823" y="31"/>
                </a:cubicBezTo>
                <a:cubicBezTo>
                  <a:pt x="805" y="20"/>
                  <a:pt x="792" y="5"/>
                  <a:pt x="770" y="5"/>
                </a:cubicBezTo>
              </a:path>
            </a:pathLst>
          </a:custGeom>
          <a:solidFill>
            <a:schemeClr val="accent2">
              <a:alpha val="50195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4708" name="Rectangle 20"/>
          <p:cNvSpPr>
            <a:spLocks noChangeArrowheads="1"/>
          </p:cNvSpPr>
          <p:nvPr/>
        </p:nvSpPr>
        <p:spPr bwMode="auto">
          <a:xfrm>
            <a:off x="2076450" y="3097213"/>
            <a:ext cx="762000" cy="76200"/>
          </a:xfrm>
          <a:prstGeom prst="rect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4709" name="Rectangle 21"/>
          <p:cNvSpPr>
            <a:spLocks noChangeArrowheads="1"/>
          </p:cNvSpPr>
          <p:nvPr/>
        </p:nvSpPr>
        <p:spPr bwMode="auto">
          <a:xfrm>
            <a:off x="2305050" y="3021013"/>
            <a:ext cx="304800" cy="2286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4710" name="Line 22"/>
          <p:cNvSpPr>
            <a:spLocks noChangeShapeType="1"/>
          </p:cNvSpPr>
          <p:nvPr/>
        </p:nvSpPr>
        <p:spPr bwMode="auto">
          <a:xfrm>
            <a:off x="5886450" y="1344613"/>
            <a:ext cx="0" cy="3810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4711" name="Line 23"/>
          <p:cNvSpPr>
            <a:spLocks noChangeShapeType="1"/>
          </p:cNvSpPr>
          <p:nvPr/>
        </p:nvSpPr>
        <p:spPr bwMode="auto">
          <a:xfrm>
            <a:off x="8172450" y="1344613"/>
            <a:ext cx="0" cy="3810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4712" name="Line 24"/>
          <p:cNvSpPr>
            <a:spLocks noChangeShapeType="1"/>
          </p:cNvSpPr>
          <p:nvPr/>
        </p:nvSpPr>
        <p:spPr bwMode="auto">
          <a:xfrm>
            <a:off x="7029450" y="1954213"/>
            <a:ext cx="0" cy="6858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4713" name="Line 25"/>
          <p:cNvSpPr>
            <a:spLocks noChangeShapeType="1"/>
          </p:cNvSpPr>
          <p:nvPr/>
        </p:nvSpPr>
        <p:spPr bwMode="auto">
          <a:xfrm>
            <a:off x="7029450" y="3173413"/>
            <a:ext cx="0" cy="6858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4714" name="Line 26"/>
          <p:cNvSpPr>
            <a:spLocks noChangeShapeType="1"/>
          </p:cNvSpPr>
          <p:nvPr/>
        </p:nvSpPr>
        <p:spPr bwMode="auto">
          <a:xfrm>
            <a:off x="7029450" y="4316413"/>
            <a:ext cx="0" cy="6858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4715" name="Rectangle 27"/>
          <p:cNvSpPr>
            <a:spLocks noChangeArrowheads="1"/>
          </p:cNvSpPr>
          <p:nvPr/>
        </p:nvSpPr>
        <p:spPr bwMode="auto">
          <a:xfrm>
            <a:off x="7258050" y="2030413"/>
            <a:ext cx="609600" cy="1143000"/>
          </a:xfrm>
          <a:prstGeom prst="rect">
            <a:avLst/>
          </a:prstGeom>
          <a:solidFill>
            <a:schemeClr val="accent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4716" name="Rectangle 28"/>
          <p:cNvSpPr>
            <a:spLocks noChangeArrowheads="1"/>
          </p:cNvSpPr>
          <p:nvPr/>
        </p:nvSpPr>
        <p:spPr bwMode="auto">
          <a:xfrm>
            <a:off x="7258050" y="1725613"/>
            <a:ext cx="609600" cy="304800"/>
          </a:xfrm>
          <a:prstGeom prst="rect">
            <a:avLst/>
          </a:prstGeom>
          <a:solidFill>
            <a:srgbClr val="FF660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4717" name="AutoShape 29"/>
          <p:cNvSpPr>
            <a:spLocks noChangeArrowheads="1"/>
          </p:cNvSpPr>
          <p:nvPr/>
        </p:nvSpPr>
        <p:spPr bwMode="auto">
          <a:xfrm>
            <a:off x="7258050" y="1344613"/>
            <a:ext cx="609600" cy="381000"/>
          </a:xfrm>
          <a:prstGeom prst="flowChartAlternateProcess">
            <a:avLst/>
          </a:prstGeom>
          <a:solidFill>
            <a:srgbClr val="FF660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4718" name="Rectangle 30"/>
          <p:cNvSpPr>
            <a:spLocks noChangeArrowheads="1"/>
          </p:cNvSpPr>
          <p:nvPr/>
        </p:nvSpPr>
        <p:spPr bwMode="auto">
          <a:xfrm>
            <a:off x="7181850" y="2030413"/>
            <a:ext cx="76200" cy="1143000"/>
          </a:xfrm>
          <a:prstGeom prst="rect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4719" name="Rectangle 31"/>
          <p:cNvSpPr>
            <a:spLocks noChangeArrowheads="1"/>
          </p:cNvSpPr>
          <p:nvPr/>
        </p:nvSpPr>
        <p:spPr bwMode="auto">
          <a:xfrm>
            <a:off x="7867650" y="2030413"/>
            <a:ext cx="76200" cy="1143000"/>
          </a:xfrm>
          <a:prstGeom prst="rect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4720" name="Rectangle 32"/>
          <p:cNvSpPr>
            <a:spLocks noChangeArrowheads="1"/>
          </p:cNvSpPr>
          <p:nvPr/>
        </p:nvSpPr>
        <p:spPr bwMode="auto">
          <a:xfrm>
            <a:off x="7258050" y="1649413"/>
            <a:ext cx="609600" cy="762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4721" name="Rectangle 33"/>
          <p:cNvSpPr>
            <a:spLocks noChangeArrowheads="1"/>
          </p:cNvSpPr>
          <p:nvPr/>
        </p:nvSpPr>
        <p:spPr bwMode="auto">
          <a:xfrm>
            <a:off x="7181850" y="1497013"/>
            <a:ext cx="76200" cy="3048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4722" name="Rectangle 34"/>
          <p:cNvSpPr>
            <a:spLocks noChangeArrowheads="1"/>
          </p:cNvSpPr>
          <p:nvPr/>
        </p:nvSpPr>
        <p:spPr bwMode="auto">
          <a:xfrm>
            <a:off x="7867650" y="1497013"/>
            <a:ext cx="76200" cy="3048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4723" name="Rectangle 35"/>
          <p:cNvSpPr>
            <a:spLocks noChangeArrowheads="1"/>
          </p:cNvSpPr>
          <p:nvPr/>
        </p:nvSpPr>
        <p:spPr bwMode="auto">
          <a:xfrm>
            <a:off x="7105650" y="2792413"/>
            <a:ext cx="76200" cy="3048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4724" name="Rectangle 36"/>
          <p:cNvSpPr>
            <a:spLocks noChangeArrowheads="1"/>
          </p:cNvSpPr>
          <p:nvPr/>
        </p:nvSpPr>
        <p:spPr bwMode="auto">
          <a:xfrm>
            <a:off x="7943850" y="2792413"/>
            <a:ext cx="76200" cy="3048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4725" name="Line 37"/>
          <p:cNvSpPr>
            <a:spLocks noChangeShapeType="1"/>
          </p:cNvSpPr>
          <p:nvPr/>
        </p:nvSpPr>
        <p:spPr bwMode="auto">
          <a:xfrm>
            <a:off x="7029450" y="1344613"/>
            <a:ext cx="0" cy="1524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4726" name="Freeform 38"/>
          <p:cNvSpPr>
            <a:spLocks/>
          </p:cNvSpPr>
          <p:nvPr/>
        </p:nvSpPr>
        <p:spPr bwMode="auto">
          <a:xfrm>
            <a:off x="7029450" y="3249613"/>
            <a:ext cx="1143000" cy="2133600"/>
          </a:xfrm>
          <a:custGeom>
            <a:avLst/>
            <a:gdLst>
              <a:gd name="T0" fmla="*/ 2147483647 w 1375"/>
              <a:gd name="T1" fmla="*/ 0 h 1338"/>
              <a:gd name="T2" fmla="*/ 2147483647 w 1375"/>
              <a:gd name="T3" fmla="*/ 2147483647 h 1338"/>
              <a:gd name="T4" fmla="*/ 2147483647 w 1375"/>
              <a:gd name="T5" fmla="*/ 2147483647 h 1338"/>
              <a:gd name="T6" fmla="*/ 2147483647 w 1375"/>
              <a:gd name="T7" fmla="*/ 2147483647 h 1338"/>
              <a:gd name="T8" fmla="*/ 2147483647 w 1375"/>
              <a:gd name="T9" fmla="*/ 2147483647 h 1338"/>
              <a:gd name="T10" fmla="*/ 2147483647 w 1375"/>
              <a:gd name="T11" fmla="*/ 2147483647 h 1338"/>
              <a:gd name="T12" fmla="*/ 2147483647 w 1375"/>
              <a:gd name="T13" fmla="*/ 2147483647 h 1338"/>
              <a:gd name="T14" fmla="*/ 2147483647 w 1375"/>
              <a:gd name="T15" fmla="*/ 2147483647 h 1338"/>
              <a:gd name="T16" fmla="*/ 2147483647 w 1375"/>
              <a:gd name="T17" fmla="*/ 2147483647 h 1338"/>
              <a:gd name="T18" fmla="*/ 2147483647 w 1375"/>
              <a:gd name="T19" fmla="*/ 2147483647 h 1338"/>
              <a:gd name="T20" fmla="*/ 2147483647 w 1375"/>
              <a:gd name="T21" fmla="*/ 2147483647 h 1338"/>
              <a:gd name="T22" fmla="*/ 2147483647 w 1375"/>
              <a:gd name="T23" fmla="*/ 2147483647 h 1338"/>
              <a:gd name="T24" fmla="*/ 2147483647 w 1375"/>
              <a:gd name="T25" fmla="*/ 2147483647 h 1338"/>
              <a:gd name="T26" fmla="*/ 2147483647 w 1375"/>
              <a:gd name="T27" fmla="*/ 2147483647 h 1338"/>
              <a:gd name="T28" fmla="*/ 2147483647 w 1375"/>
              <a:gd name="T29" fmla="*/ 2147483647 h 1338"/>
              <a:gd name="T30" fmla="*/ 2147483647 w 1375"/>
              <a:gd name="T31" fmla="*/ 2147483647 h 1338"/>
              <a:gd name="T32" fmla="*/ 2147483647 w 1375"/>
              <a:gd name="T33" fmla="*/ 2147483647 h 1338"/>
              <a:gd name="T34" fmla="*/ 2147483647 w 1375"/>
              <a:gd name="T35" fmla="*/ 2147483647 h 1338"/>
              <a:gd name="T36" fmla="*/ 2147483647 w 1375"/>
              <a:gd name="T37" fmla="*/ 2147483647 h 1338"/>
              <a:gd name="T38" fmla="*/ 2147483647 w 1375"/>
              <a:gd name="T39" fmla="*/ 2147483647 h 1338"/>
              <a:gd name="T40" fmla="*/ 2147483647 w 1375"/>
              <a:gd name="T41" fmla="*/ 2147483647 h 1338"/>
              <a:gd name="T42" fmla="*/ 2147483647 w 1375"/>
              <a:gd name="T43" fmla="*/ 2147483647 h 1338"/>
              <a:gd name="T44" fmla="*/ 2147483647 w 1375"/>
              <a:gd name="T45" fmla="*/ 2147483647 h 1338"/>
              <a:gd name="T46" fmla="*/ 2147483647 w 1375"/>
              <a:gd name="T47" fmla="*/ 2147483647 h 1338"/>
              <a:gd name="T48" fmla="*/ 2147483647 w 1375"/>
              <a:gd name="T49" fmla="*/ 2147483647 h 1338"/>
              <a:gd name="T50" fmla="*/ 2147483647 w 1375"/>
              <a:gd name="T51" fmla="*/ 2147483647 h 1338"/>
              <a:gd name="T52" fmla="*/ 2147483647 w 1375"/>
              <a:gd name="T53" fmla="*/ 2147483647 h 1338"/>
              <a:gd name="T54" fmla="*/ 2147483647 w 1375"/>
              <a:gd name="T55" fmla="*/ 2147483647 h 1338"/>
              <a:gd name="T56" fmla="*/ 2147483647 w 1375"/>
              <a:gd name="T57" fmla="*/ 2147483647 h 1338"/>
              <a:gd name="T58" fmla="*/ 2147483647 w 1375"/>
              <a:gd name="T59" fmla="*/ 2147483647 h 1338"/>
              <a:gd name="T60" fmla="*/ 2147483647 w 1375"/>
              <a:gd name="T61" fmla="*/ 2147483647 h 1338"/>
              <a:gd name="T62" fmla="*/ 2147483647 w 1375"/>
              <a:gd name="T63" fmla="*/ 2147483647 h 1338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w 1375"/>
              <a:gd name="T97" fmla="*/ 0 h 1338"/>
              <a:gd name="T98" fmla="*/ 1375 w 1375"/>
              <a:gd name="T99" fmla="*/ 1338 h 1338"/>
            </a:gdLst>
            <a:ahLst/>
            <a:cxnLst>
              <a:cxn ang="T64">
                <a:pos x="T0" y="T1"/>
              </a:cxn>
              <a:cxn ang="T65">
                <a:pos x="T2" y="T3"/>
              </a:cxn>
              <a:cxn ang="T66">
                <a:pos x="T4" y="T5"/>
              </a:cxn>
              <a:cxn ang="T67">
                <a:pos x="T6" y="T7"/>
              </a:cxn>
              <a:cxn ang="T68">
                <a:pos x="T8" y="T9"/>
              </a:cxn>
              <a:cxn ang="T69">
                <a:pos x="T10" y="T11"/>
              </a:cxn>
              <a:cxn ang="T70">
                <a:pos x="T12" y="T13"/>
              </a:cxn>
              <a:cxn ang="T71">
                <a:pos x="T14" y="T15"/>
              </a:cxn>
              <a:cxn ang="T72">
                <a:pos x="T16" y="T17"/>
              </a:cxn>
              <a:cxn ang="T73">
                <a:pos x="T18" y="T19"/>
              </a:cxn>
              <a:cxn ang="T74">
                <a:pos x="T20" y="T21"/>
              </a:cxn>
              <a:cxn ang="T75">
                <a:pos x="T22" y="T23"/>
              </a:cxn>
              <a:cxn ang="T76">
                <a:pos x="T24" y="T25"/>
              </a:cxn>
              <a:cxn ang="T77">
                <a:pos x="T26" y="T27"/>
              </a:cxn>
              <a:cxn ang="T78">
                <a:pos x="T28" y="T29"/>
              </a:cxn>
              <a:cxn ang="T79">
                <a:pos x="T30" y="T31"/>
              </a:cxn>
              <a:cxn ang="T80">
                <a:pos x="T32" y="T33"/>
              </a:cxn>
              <a:cxn ang="T81">
                <a:pos x="T34" y="T35"/>
              </a:cxn>
              <a:cxn ang="T82">
                <a:pos x="T36" y="T37"/>
              </a:cxn>
              <a:cxn ang="T83">
                <a:pos x="T38" y="T39"/>
              </a:cxn>
              <a:cxn ang="T84">
                <a:pos x="T40" y="T41"/>
              </a:cxn>
              <a:cxn ang="T85">
                <a:pos x="T42" y="T43"/>
              </a:cxn>
              <a:cxn ang="T86">
                <a:pos x="T44" y="T45"/>
              </a:cxn>
              <a:cxn ang="T87">
                <a:pos x="T46" y="T47"/>
              </a:cxn>
              <a:cxn ang="T88">
                <a:pos x="T48" y="T49"/>
              </a:cxn>
              <a:cxn ang="T89">
                <a:pos x="T50" y="T51"/>
              </a:cxn>
              <a:cxn ang="T90">
                <a:pos x="T52" y="T53"/>
              </a:cxn>
              <a:cxn ang="T91">
                <a:pos x="T54" y="T55"/>
              </a:cxn>
              <a:cxn ang="T92">
                <a:pos x="T56" y="T57"/>
              </a:cxn>
              <a:cxn ang="T93">
                <a:pos x="T58" y="T59"/>
              </a:cxn>
              <a:cxn ang="T94">
                <a:pos x="T60" y="T61"/>
              </a:cxn>
              <a:cxn ang="T95">
                <a:pos x="T62" y="T63"/>
              </a:cxn>
            </a:cxnLst>
            <a:rect l="T96" t="T97" r="T98" b="T99"/>
            <a:pathLst>
              <a:path w="1375" h="1338">
                <a:moveTo>
                  <a:pt x="558" y="0"/>
                </a:moveTo>
                <a:cubicBezTo>
                  <a:pt x="528" y="30"/>
                  <a:pt x="503" y="65"/>
                  <a:pt x="473" y="95"/>
                </a:cubicBezTo>
                <a:cubicBezTo>
                  <a:pt x="438" y="130"/>
                  <a:pt x="396" y="156"/>
                  <a:pt x="361" y="191"/>
                </a:cubicBezTo>
                <a:cubicBezTo>
                  <a:pt x="351" y="201"/>
                  <a:pt x="334" y="204"/>
                  <a:pt x="324" y="212"/>
                </a:cubicBezTo>
                <a:cubicBezTo>
                  <a:pt x="251" y="272"/>
                  <a:pt x="320" y="226"/>
                  <a:pt x="276" y="254"/>
                </a:cubicBezTo>
                <a:cubicBezTo>
                  <a:pt x="264" y="270"/>
                  <a:pt x="249" y="295"/>
                  <a:pt x="234" y="308"/>
                </a:cubicBezTo>
                <a:cubicBezTo>
                  <a:pt x="221" y="320"/>
                  <a:pt x="203" y="327"/>
                  <a:pt x="191" y="339"/>
                </a:cubicBezTo>
                <a:cubicBezTo>
                  <a:pt x="174" y="356"/>
                  <a:pt x="161" y="375"/>
                  <a:pt x="143" y="392"/>
                </a:cubicBezTo>
                <a:cubicBezTo>
                  <a:pt x="134" y="420"/>
                  <a:pt x="119" y="442"/>
                  <a:pt x="106" y="467"/>
                </a:cubicBezTo>
                <a:cubicBezTo>
                  <a:pt x="99" y="495"/>
                  <a:pt x="82" y="536"/>
                  <a:pt x="69" y="562"/>
                </a:cubicBezTo>
                <a:cubicBezTo>
                  <a:pt x="56" y="617"/>
                  <a:pt x="39" y="670"/>
                  <a:pt x="32" y="727"/>
                </a:cubicBezTo>
                <a:cubicBezTo>
                  <a:pt x="28" y="757"/>
                  <a:pt x="21" y="817"/>
                  <a:pt x="21" y="817"/>
                </a:cubicBezTo>
                <a:cubicBezTo>
                  <a:pt x="16" y="940"/>
                  <a:pt x="25" y="1067"/>
                  <a:pt x="5" y="1189"/>
                </a:cubicBezTo>
                <a:cubicBezTo>
                  <a:pt x="7" y="1228"/>
                  <a:pt x="0" y="1268"/>
                  <a:pt x="11" y="1306"/>
                </a:cubicBezTo>
                <a:cubicBezTo>
                  <a:pt x="16" y="1325"/>
                  <a:pt x="91" y="1334"/>
                  <a:pt x="106" y="1338"/>
                </a:cubicBezTo>
                <a:cubicBezTo>
                  <a:pt x="492" y="1333"/>
                  <a:pt x="878" y="1338"/>
                  <a:pt x="1264" y="1332"/>
                </a:cubicBezTo>
                <a:cubicBezTo>
                  <a:pt x="1322" y="1314"/>
                  <a:pt x="1331" y="1265"/>
                  <a:pt x="1359" y="1221"/>
                </a:cubicBezTo>
                <a:cubicBezTo>
                  <a:pt x="1371" y="1165"/>
                  <a:pt x="1372" y="1115"/>
                  <a:pt x="1375" y="1056"/>
                </a:cubicBezTo>
                <a:cubicBezTo>
                  <a:pt x="1373" y="991"/>
                  <a:pt x="1373" y="925"/>
                  <a:pt x="1370" y="860"/>
                </a:cubicBezTo>
                <a:cubicBezTo>
                  <a:pt x="1368" y="815"/>
                  <a:pt x="1342" y="767"/>
                  <a:pt x="1333" y="722"/>
                </a:cubicBezTo>
                <a:cubicBezTo>
                  <a:pt x="1326" y="689"/>
                  <a:pt x="1320" y="647"/>
                  <a:pt x="1306" y="615"/>
                </a:cubicBezTo>
                <a:cubicBezTo>
                  <a:pt x="1301" y="604"/>
                  <a:pt x="1296" y="594"/>
                  <a:pt x="1290" y="584"/>
                </a:cubicBezTo>
                <a:cubicBezTo>
                  <a:pt x="1284" y="573"/>
                  <a:pt x="1269" y="552"/>
                  <a:pt x="1269" y="552"/>
                </a:cubicBezTo>
                <a:cubicBezTo>
                  <a:pt x="1260" y="523"/>
                  <a:pt x="1238" y="493"/>
                  <a:pt x="1221" y="467"/>
                </a:cubicBezTo>
                <a:cubicBezTo>
                  <a:pt x="1214" y="456"/>
                  <a:pt x="1200" y="435"/>
                  <a:pt x="1200" y="435"/>
                </a:cubicBezTo>
                <a:cubicBezTo>
                  <a:pt x="1191" y="405"/>
                  <a:pt x="1168" y="382"/>
                  <a:pt x="1152" y="355"/>
                </a:cubicBezTo>
                <a:cubicBezTo>
                  <a:pt x="1144" y="341"/>
                  <a:pt x="1138" y="327"/>
                  <a:pt x="1131" y="313"/>
                </a:cubicBezTo>
                <a:cubicBezTo>
                  <a:pt x="1123" y="297"/>
                  <a:pt x="1106" y="288"/>
                  <a:pt x="1094" y="276"/>
                </a:cubicBezTo>
                <a:cubicBezTo>
                  <a:pt x="1058" y="240"/>
                  <a:pt x="1030" y="196"/>
                  <a:pt x="993" y="159"/>
                </a:cubicBezTo>
                <a:cubicBezTo>
                  <a:pt x="973" y="139"/>
                  <a:pt x="941" y="130"/>
                  <a:pt x="919" y="111"/>
                </a:cubicBezTo>
                <a:cubicBezTo>
                  <a:pt x="886" y="82"/>
                  <a:pt x="861" y="54"/>
                  <a:pt x="823" y="31"/>
                </a:cubicBezTo>
                <a:cubicBezTo>
                  <a:pt x="805" y="20"/>
                  <a:pt x="792" y="5"/>
                  <a:pt x="770" y="5"/>
                </a:cubicBezTo>
              </a:path>
            </a:pathLst>
          </a:custGeom>
          <a:solidFill>
            <a:schemeClr val="accent2">
              <a:alpha val="50195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4727" name="Rectangle 39"/>
          <p:cNvSpPr>
            <a:spLocks noChangeArrowheads="1"/>
          </p:cNvSpPr>
          <p:nvPr/>
        </p:nvSpPr>
        <p:spPr bwMode="auto">
          <a:xfrm>
            <a:off x="7181850" y="3097213"/>
            <a:ext cx="762000" cy="76200"/>
          </a:xfrm>
          <a:prstGeom prst="rect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4728" name="Rectangle 40"/>
          <p:cNvSpPr>
            <a:spLocks noChangeArrowheads="1"/>
          </p:cNvSpPr>
          <p:nvPr/>
        </p:nvSpPr>
        <p:spPr bwMode="auto">
          <a:xfrm>
            <a:off x="7410450" y="3021013"/>
            <a:ext cx="304800" cy="2286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4729" name="Text Box 41"/>
          <p:cNvSpPr txBox="1">
            <a:spLocks noChangeArrowheads="1"/>
          </p:cNvSpPr>
          <p:nvPr/>
        </p:nvSpPr>
        <p:spPr bwMode="auto">
          <a:xfrm>
            <a:off x="323850" y="749300"/>
            <a:ext cx="3352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Traditional Dry Application</a:t>
            </a:r>
            <a:endParaRPr lang="en-US" sz="2400">
              <a:latin typeface="Times New Roman" pitchFamily="18" charset="0"/>
            </a:endParaRPr>
          </a:p>
        </p:txBody>
      </p:sp>
      <p:sp>
        <p:nvSpPr>
          <p:cNvPr id="114730" name="Text Box 42"/>
          <p:cNvSpPr txBox="1">
            <a:spLocks noChangeArrowheads="1"/>
          </p:cNvSpPr>
          <p:nvPr/>
        </p:nvSpPr>
        <p:spPr bwMode="auto">
          <a:xfrm>
            <a:off x="5276850" y="735013"/>
            <a:ext cx="33528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Pre-wet Salt Application</a:t>
            </a:r>
            <a:endParaRPr lang="en-US" sz="2400">
              <a:latin typeface="Times New Roman" pitchFamily="18" charset="0"/>
            </a:endParaRPr>
          </a:p>
        </p:txBody>
      </p:sp>
      <p:grpSp>
        <p:nvGrpSpPr>
          <p:cNvPr id="2" name="Group 43"/>
          <p:cNvGrpSpPr>
            <a:grpSpLocks/>
          </p:cNvGrpSpPr>
          <p:nvPr/>
        </p:nvGrpSpPr>
        <p:grpSpPr bwMode="auto">
          <a:xfrm>
            <a:off x="1619250" y="5383213"/>
            <a:ext cx="1676400" cy="533400"/>
            <a:chOff x="1392" y="3504"/>
            <a:chExt cx="1056" cy="480"/>
          </a:xfrm>
        </p:grpSpPr>
        <p:sp>
          <p:nvSpPr>
            <p:cNvPr id="114748" name="Line 44"/>
            <p:cNvSpPr>
              <a:spLocks noChangeShapeType="1"/>
            </p:cNvSpPr>
            <p:nvPr/>
          </p:nvSpPr>
          <p:spPr bwMode="auto">
            <a:xfrm flipV="1">
              <a:off x="1632" y="3504"/>
              <a:ext cx="0" cy="4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4749" name="Line 45"/>
            <p:cNvSpPr>
              <a:spLocks noChangeShapeType="1"/>
            </p:cNvSpPr>
            <p:nvPr/>
          </p:nvSpPr>
          <p:spPr bwMode="auto">
            <a:xfrm flipV="1">
              <a:off x="2160" y="3504"/>
              <a:ext cx="0" cy="4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4750" name="Line 46"/>
            <p:cNvSpPr>
              <a:spLocks noChangeShapeType="1"/>
            </p:cNvSpPr>
            <p:nvPr/>
          </p:nvSpPr>
          <p:spPr bwMode="auto">
            <a:xfrm flipV="1">
              <a:off x="1392" y="3504"/>
              <a:ext cx="0" cy="4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4751" name="Line 47"/>
            <p:cNvSpPr>
              <a:spLocks noChangeShapeType="1"/>
            </p:cNvSpPr>
            <p:nvPr/>
          </p:nvSpPr>
          <p:spPr bwMode="auto">
            <a:xfrm flipV="1">
              <a:off x="2448" y="3504"/>
              <a:ext cx="0" cy="4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" name="Group 48"/>
          <p:cNvGrpSpPr>
            <a:grpSpLocks/>
          </p:cNvGrpSpPr>
          <p:nvPr/>
        </p:nvGrpSpPr>
        <p:grpSpPr bwMode="auto">
          <a:xfrm>
            <a:off x="7029450" y="5383213"/>
            <a:ext cx="1143000" cy="457200"/>
            <a:chOff x="3936" y="3504"/>
            <a:chExt cx="720" cy="480"/>
          </a:xfrm>
        </p:grpSpPr>
        <p:sp>
          <p:nvSpPr>
            <p:cNvPr id="114744" name="Line 49"/>
            <p:cNvSpPr>
              <a:spLocks noChangeShapeType="1"/>
            </p:cNvSpPr>
            <p:nvPr/>
          </p:nvSpPr>
          <p:spPr bwMode="auto">
            <a:xfrm flipV="1">
              <a:off x="4032" y="3504"/>
              <a:ext cx="0" cy="4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4745" name="Line 50"/>
            <p:cNvSpPr>
              <a:spLocks noChangeShapeType="1"/>
            </p:cNvSpPr>
            <p:nvPr/>
          </p:nvSpPr>
          <p:spPr bwMode="auto">
            <a:xfrm flipV="1">
              <a:off x="4560" y="3504"/>
              <a:ext cx="0" cy="4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4746" name="Line 51"/>
            <p:cNvSpPr>
              <a:spLocks noChangeShapeType="1"/>
            </p:cNvSpPr>
            <p:nvPr/>
          </p:nvSpPr>
          <p:spPr bwMode="auto">
            <a:xfrm flipV="1">
              <a:off x="3936" y="3504"/>
              <a:ext cx="0" cy="4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4747" name="Line 52"/>
            <p:cNvSpPr>
              <a:spLocks noChangeShapeType="1"/>
            </p:cNvSpPr>
            <p:nvPr/>
          </p:nvSpPr>
          <p:spPr bwMode="auto">
            <a:xfrm flipV="1">
              <a:off x="4656" y="3504"/>
              <a:ext cx="0" cy="4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14733" name="Text Box 53"/>
          <p:cNvSpPr txBox="1">
            <a:spLocks noChangeArrowheads="1"/>
          </p:cNvSpPr>
          <p:nvPr/>
        </p:nvSpPr>
        <p:spPr bwMode="auto">
          <a:xfrm>
            <a:off x="2152650" y="5419725"/>
            <a:ext cx="5334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>
                <a:latin typeface="Times New Roman" pitchFamily="18" charset="0"/>
              </a:rPr>
              <a:t>60%</a:t>
            </a:r>
            <a:endParaRPr lang="en-US" sz="2400">
              <a:latin typeface="Times New Roman" pitchFamily="18" charset="0"/>
            </a:endParaRPr>
          </a:p>
        </p:txBody>
      </p:sp>
      <p:sp>
        <p:nvSpPr>
          <p:cNvPr id="114734" name="Text Box 54"/>
          <p:cNvSpPr txBox="1">
            <a:spLocks noChangeArrowheads="1"/>
          </p:cNvSpPr>
          <p:nvPr/>
        </p:nvSpPr>
        <p:spPr bwMode="auto">
          <a:xfrm>
            <a:off x="1543050" y="5419725"/>
            <a:ext cx="5334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>
                <a:latin typeface="Times New Roman" pitchFamily="18" charset="0"/>
              </a:rPr>
              <a:t>20%</a:t>
            </a:r>
            <a:endParaRPr lang="en-US" sz="2400">
              <a:latin typeface="Times New Roman" pitchFamily="18" charset="0"/>
            </a:endParaRPr>
          </a:p>
        </p:txBody>
      </p:sp>
      <p:sp>
        <p:nvSpPr>
          <p:cNvPr id="114735" name="Text Box 55"/>
          <p:cNvSpPr txBox="1">
            <a:spLocks noChangeArrowheads="1"/>
          </p:cNvSpPr>
          <p:nvPr/>
        </p:nvSpPr>
        <p:spPr bwMode="auto">
          <a:xfrm>
            <a:off x="2838450" y="5419725"/>
            <a:ext cx="5334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>
                <a:latin typeface="Times New Roman" pitchFamily="18" charset="0"/>
              </a:rPr>
              <a:t>20%</a:t>
            </a:r>
            <a:endParaRPr lang="en-US" sz="2400">
              <a:latin typeface="Times New Roman" pitchFamily="18" charset="0"/>
            </a:endParaRPr>
          </a:p>
        </p:txBody>
      </p:sp>
      <p:sp>
        <p:nvSpPr>
          <p:cNvPr id="114736" name="Text Box 56"/>
          <p:cNvSpPr txBox="1">
            <a:spLocks noChangeArrowheads="1"/>
          </p:cNvSpPr>
          <p:nvPr/>
        </p:nvSpPr>
        <p:spPr bwMode="auto">
          <a:xfrm>
            <a:off x="7334250" y="5334000"/>
            <a:ext cx="5334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>
                <a:latin typeface="Times New Roman" pitchFamily="18" charset="0"/>
              </a:rPr>
              <a:t>90%</a:t>
            </a:r>
            <a:endParaRPr lang="en-US" sz="2400">
              <a:latin typeface="Times New Roman" pitchFamily="18" charset="0"/>
            </a:endParaRPr>
          </a:p>
        </p:txBody>
      </p:sp>
      <p:sp>
        <p:nvSpPr>
          <p:cNvPr id="114737" name="Text Box 57"/>
          <p:cNvSpPr txBox="1">
            <a:spLocks noChangeArrowheads="1"/>
          </p:cNvSpPr>
          <p:nvPr/>
        </p:nvSpPr>
        <p:spPr bwMode="auto">
          <a:xfrm>
            <a:off x="6953250" y="5475288"/>
            <a:ext cx="184150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>
                <a:latin typeface="Times New Roman" pitchFamily="18" charset="0"/>
              </a:rPr>
              <a:t>5%</a:t>
            </a:r>
            <a:endParaRPr lang="en-US" sz="2400">
              <a:latin typeface="Times New Roman" pitchFamily="18" charset="0"/>
            </a:endParaRPr>
          </a:p>
        </p:txBody>
      </p:sp>
      <p:sp>
        <p:nvSpPr>
          <p:cNvPr id="114738" name="Text Box 58"/>
          <p:cNvSpPr txBox="1">
            <a:spLocks noChangeArrowheads="1"/>
          </p:cNvSpPr>
          <p:nvPr/>
        </p:nvSpPr>
        <p:spPr bwMode="auto">
          <a:xfrm>
            <a:off x="7943850" y="5359400"/>
            <a:ext cx="228600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>
                <a:latin typeface="Times New Roman" pitchFamily="18" charset="0"/>
              </a:rPr>
              <a:t>5%</a:t>
            </a:r>
            <a:endParaRPr lang="en-US" sz="2400">
              <a:latin typeface="Times New Roman" pitchFamily="18" charset="0"/>
            </a:endParaRPr>
          </a:p>
        </p:txBody>
      </p:sp>
      <p:sp>
        <p:nvSpPr>
          <p:cNvPr id="114739" name="Text Box 59"/>
          <p:cNvSpPr txBox="1">
            <a:spLocks noChangeArrowheads="1"/>
          </p:cNvSpPr>
          <p:nvPr/>
        </p:nvSpPr>
        <p:spPr bwMode="auto">
          <a:xfrm>
            <a:off x="1924050" y="5648325"/>
            <a:ext cx="99060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Critical Area</a:t>
            </a:r>
            <a:endParaRPr lang="en-US" sz="2400">
              <a:latin typeface="Times New Roman" pitchFamily="18" charset="0"/>
            </a:endParaRPr>
          </a:p>
        </p:txBody>
      </p:sp>
      <p:sp>
        <p:nvSpPr>
          <p:cNvPr id="114740" name="Text Box 60"/>
          <p:cNvSpPr txBox="1">
            <a:spLocks noChangeArrowheads="1"/>
          </p:cNvSpPr>
          <p:nvPr/>
        </p:nvSpPr>
        <p:spPr bwMode="auto">
          <a:xfrm>
            <a:off x="7105650" y="5541963"/>
            <a:ext cx="99060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Critical Area</a:t>
            </a:r>
            <a:endParaRPr lang="en-US" sz="2400">
              <a:latin typeface="Times New Roman" pitchFamily="18" charset="0"/>
            </a:endParaRPr>
          </a:p>
        </p:txBody>
      </p:sp>
      <p:sp>
        <p:nvSpPr>
          <p:cNvPr id="391229" name="Rectangle 61"/>
          <p:cNvSpPr>
            <a:spLocks noGrp="1" noChangeArrowheads="1"/>
          </p:cNvSpPr>
          <p:nvPr>
            <p:ph type="title" idx="4294967295"/>
          </p:nvPr>
        </p:nvSpPr>
        <p:spPr>
          <a:xfrm>
            <a:off x="758825" y="76200"/>
            <a:ext cx="7516813" cy="488950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sz="2400" b="1" smtClean="0">
                <a:solidFill>
                  <a:schemeClr val="hlink"/>
                </a:solidFill>
              </a:rPr>
              <a:t>Reducing the Loss to Bounce and Scatter</a:t>
            </a:r>
            <a:br>
              <a:rPr lang="en-US" sz="2400" b="1" smtClean="0">
                <a:solidFill>
                  <a:schemeClr val="hlink"/>
                </a:solidFill>
              </a:rPr>
            </a:br>
            <a:r>
              <a:rPr lang="en-US" sz="1600" b="1" smtClean="0">
                <a:solidFill>
                  <a:srgbClr val="FF0000"/>
                </a:solidFill>
              </a:rPr>
              <a:t>Slow Down and don’t sand bare roads!</a:t>
            </a:r>
            <a:endParaRPr lang="en-US" smtClean="0"/>
          </a:p>
        </p:txBody>
      </p:sp>
      <p:sp>
        <p:nvSpPr>
          <p:cNvPr id="114742" name="Text Box 62"/>
          <p:cNvSpPr txBox="1">
            <a:spLocks noChangeArrowheads="1"/>
          </p:cNvSpPr>
          <p:nvPr/>
        </p:nvSpPr>
        <p:spPr bwMode="auto">
          <a:xfrm>
            <a:off x="6985000" y="5334000"/>
            <a:ext cx="282575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>
                <a:latin typeface="Times New Roman" pitchFamily="18" charset="0"/>
              </a:rPr>
              <a:t>5%</a:t>
            </a:r>
            <a:endParaRPr lang="en-US" sz="2400">
              <a:latin typeface="Times New Roman" pitchFamily="18" charset="0"/>
            </a:endParaRPr>
          </a:p>
        </p:txBody>
      </p:sp>
      <p:sp>
        <p:nvSpPr>
          <p:cNvPr id="114743" name="Text Box 63"/>
          <p:cNvSpPr txBox="1">
            <a:spLocks noChangeArrowheads="1"/>
          </p:cNvSpPr>
          <p:nvPr/>
        </p:nvSpPr>
        <p:spPr bwMode="auto">
          <a:xfrm>
            <a:off x="3581400" y="5257800"/>
            <a:ext cx="2895600" cy="1370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latin typeface="Times New Roman" pitchFamily="18" charset="0"/>
              </a:rPr>
              <a:t>Don’t apply liquids on the shoulders.</a:t>
            </a:r>
          </a:p>
          <a:p>
            <a:pPr>
              <a:spcBef>
                <a:spcPct val="50000"/>
              </a:spcBef>
            </a:pPr>
            <a:endParaRPr lang="en-US" sz="2400">
              <a:latin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314" name="Object 2"/>
          <p:cNvGraphicFramePr>
            <a:graphicFrameLocks noChangeAspect="1"/>
          </p:cNvGraphicFramePr>
          <p:nvPr/>
        </p:nvGraphicFramePr>
        <p:xfrm>
          <a:off x="0" y="0"/>
          <a:ext cx="9144000" cy="6858000"/>
        </p:xfrm>
        <a:graphic>
          <a:graphicData uri="http://schemas.openxmlformats.org/presentationml/2006/ole">
            <p:oleObj spid="_x0000_s1026" name="Slide" r:id="rId3" imgW="5506581" imgH="4129868" progId="PowerPoint.Slide.8">
              <p:embed/>
            </p:oleObj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>
                <a:solidFill>
                  <a:schemeClr val="hlink"/>
                </a:solidFill>
              </a:rPr>
              <a:t>Ice-Slicer</a:t>
            </a:r>
          </a:p>
        </p:txBody>
      </p:sp>
      <p:sp>
        <p:nvSpPr>
          <p:cNvPr id="115715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295400"/>
            <a:ext cx="4038600" cy="4495800"/>
          </a:xfrm>
        </p:spPr>
        <p:txBody>
          <a:bodyPr/>
          <a:lstStyle/>
          <a:p>
            <a:pPr eaLnBrk="1" hangingPunct="1">
              <a:buClr>
                <a:schemeClr val="hlink"/>
              </a:buClr>
            </a:pPr>
            <a:r>
              <a:rPr lang="en-US" smtClean="0"/>
              <a:t>PRO’S</a:t>
            </a:r>
          </a:p>
          <a:p>
            <a:pPr lvl="1" eaLnBrk="1" hangingPunct="1">
              <a:buClr>
                <a:schemeClr val="hlink"/>
              </a:buClr>
            </a:pPr>
            <a:r>
              <a:rPr lang="en-US" smtClean="0"/>
              <a:t>Excellent melting capabilities</a:t>
            </a:r>
          </a:p>
          <a:p>
            <a:pPr lvl="1" eaLnBrk="1" hangingPunct="1">
              <a:buClr>
                <a:schemeClr val="hlink"/>
              </a:buClr>
            </a:pPr>
            <a:r>
              <a:rPr lang="en-US" smtClean="0"/>
              <a:t>Excellent results when applied to snow pack</a:t>
            </a:r>
          </a:p>
          <a:p>
            <a:pPr lvl="1" eaLnBrk="1" hangingPunct="1">
              <a:buClr>
                <a:schemeClr val="hlink"/>
              </a:buClr>
            </a:pPr>
            <a:r>
              <a:rPr lang="en-US" smtClean="0"/>
              <a:t>Melts from the bottom up</a:t>
            </a:r>
          </a:p>
          <a:p>
            <a:pPr lvl="1" eaLnBrk="1" hangingPunct="1">
              <a:buClr>
                <a:schemeClr val="hlink"/>
              </a:buClr>
            </a:pPr>
            <a:r>
              <a:rPr lang="en-US" smtClean="0"/>
              <a:t>Reduces Amount of Product used in heavy snow fall areas</a:t>
            </a:r>
          </a:p>
          <a:p>
            <a:pPr eaLnBrk="1" hangingPunct="1"/>
            <a:endParaRPr lang="en-US" smtClean="0"/>
          </a:p>
        </p:txBody>
      </p:sp>
      <p:sp>
        <p:nvSpPr>
          <p:cNvPr id="115716" name="Rectangle 5"/>
          <p:cNvSpPr>
            <a:spLocks noGrp="1" noChangeArrowheads="1"/>
          </p:cNvSpPr>
          <p:nvPr>
            <p:ph type="body" sz="half" idx="2"/>
          </p:nvPr>
        </p:nvSpPr>
        <p:spPr>
          <a:xfrm>
            <a:off x="4648200" y="1295400"/>
            <a:ext cx="4038600" cy="4495800"/>
          </a:xfrm>
        </p:spPr>
        <p:txBody>
          <a:bodyPr/>
          <a:lstStyle/>
          <a:p>
            <a:pPr eaLnBrk="1" hangingPunct="1">
              <a:buClr>
                <a:schemeClr val="hlink"/>
              </a:buClr>
            </a:pPr>
            <a:r>
              <a:rPr lang="en-US" smtClean="0"/>
              <a:t>CON’S</a:t>
            </a:r>
          </a:p>
          <a:p>
            <a:pPr lvl="1" eaLnBrk="1" hangingPunct="1">
              <a:buClr>
                <a:schemeClr val="hlink"/>
              </a:buClr>
            </a:pPr>
            <a:r>
              <a:rPr lang="en-US" smtClean="0"/>
              <a:t>Can refreeze.</a:t>
            </a:r>
          </a:p>
          <a:p>
            <a:pPr lvl="1" eaLnBrk="1" hangingPunct="1">
              <a:buClr>
                <a:schemeClr val="hlink"/>
              </a:buClr>
            </a:pPr>
            <a:r>
              <a:rPr lang="en-US" smtClean="0"/>
              <a:t>Storage and Containment</a:t>
            </a:r>
          </a:p>
          <a:p>
            <a:pPr lvl="1" eaLnBrk="1" hangingPunct="1">
              <a:buClr>
                <a:schemeClr val="hlink"/>
              </a:buClr>
            </a:pPr>
            <a:r>
              <a:rPr lang="en-US" smtClean="0"/>
              <a:t>Can cause icing during initial melting stages.</a:t>
            </a:r>
          </a:p>
          <a:p>
            <a:pPr lvl="1" eaLnBrk="1" hangingPunct="1">
              <a:buClr>
                <a:schemeClr val="hlink"/>
              </a:buClr>
            </a:pPr>
            <a:r>
              <a:rPr lang="en-US" smtClean="0"/>
              <a:t> If Over applied, increased costs (Sanders need to be calibrated)</a:t>
            </a:r>
          </a:p>
          <a:p>
            <a:pPr eaLnBrk="1" hangingPunct="1"/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487</Words>
  <Application>Microsoft Office PowerPoint</Application>
  <PresentationFormat>On-screen Show (4:3)</PresentationFormat>
  <Paragraphs>108</Paragraphs>
  <Slides>13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5" baseType="lpstr">
      <vt:lpstr>Office Theme</vt:lpstr>
      <vt:lpstr>Slide</vt:lpstr>
      <vt:lpstr>Sand/Salt Mixes</vt:lpstr>
      <vt:lpstr>Pre-Wetted Sand</vt:lpstr>
      <vt:lpstr>Pre-Wetted Sand</vt:lpstr>
      <vt:lpstr>Caliber -2000 Pre-Wetted Sand</vt:lpstr>
      <vt:lpstr>Caliber 2000 – Pre-Wetted Sand</vt:lpstr>
      <vt:lpstr>Caliber 2000 – Pre-Wetted Sand</vt:lpstr>
      <vt:lpstr>Reducing the Loss to Bounce and Scatter Slow Down and don’t sand bare roads!</vt:lpstr>
      <vt:lpstr>Slide 8</vt:lpstr>
      <vt:lpstr>Ice-Slicer</vt:lpstr>
      <vt:lpstr>Ice Slicer 300 lbs. Per Lane Mile</vt:lpstr>
      <vt:lpstr>Ice Slicer / Sand Mix</vt:lpstr>
      <vt:lpstr>Ice Slicer/Sand Mix</vt:lpstr>
      <vt:lpstr>Liquid Program</vt:lpstr>
    </vt:vector>
  </TitlesOfParts>
  <Company>Wisconsin Department of Transportation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Materials</dc:title>
  <dc:creator>peter wisniewski</dc:creator>
  <cp:lastModifiedBy>peter wisniewski</cp:lastModifiedBy>
  <cp:revision>2</cp:revision>
  <dcterms:created xsi:type="dcterms:W3CDTF">2013-08-13T18:51:11Z</dcterms:created>
  <dcterms:modified xsi:type="dcterms:W3CDTF">2013-08-13T18:58:51Z</dcterms:modified>
</cp:coreProperties>
</file>