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2" r:id="rId2"/>
    <p:sldId id="273" r:id="rId3"/>
    <p:sldId id="274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16B92-4946-4246-ABA7-F663694AB000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0F23A-24DF-463C-8241-2C51D4F6F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1DBDD-7840-4503-8568-2AAEFD9034A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8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is a mountain of salt at a salt mine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CD1E0-764C-4CFE-B1C0-192D02D4896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09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All spills must be reported to your supervisor.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1A28-B034-49D4-B8A2-0D810E94E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Liquid Unit Calibration</a:t>
            </a:r>
          </a:p>
        </p:txBody>
      </p:sp>
      <p:sp>
        <p:nvSpPr>
          <p:cNvPr id="10240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812800" indent="-81280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z="2400" smtClean="0"/>
              <a:t>With the tank empty,  fill tank completely full (1600), document total gallons loaded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z="2400" smtClean="0"/>
              <a:t>Set computer to apply product at 40 gallons per lane mile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z="2400" smtClean="0">
                <a:solidFill>
                  <a:schemeClr val="hlink"/>
                </a:solidFill>
              </a:rPr>
              <a:t>Note:</a:t>
            </a:r>
            <a:r>
              <a:rPr lang="en-US" sz="2400" smtClean="0"/>
              <a:t> Start mileage when you start applying product</a:t>
            </a:r>
          </a:p>
          <a:p>
            <a:pPr marL="812800" indent="-81280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z="2400" smtClean="0"/>
              <a:t>Apply product for 10 miles (keep speed consistent)</a:t>
            </a:r>
          </a:p>
        </p:txBody>
      </p:sp>
      <p:sp>
        <p:nvSpPr>
          <p:cNvPr id="10240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524000"/>
            <a:ext cx="3962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X = lane miles per gallon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X = (start gallons – gallons    	remaining)/miles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-2000</a:t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z="2800" smtClean="0"/>
              <a:t>8 - Gallons Caliber 2000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Sand Balls up in Hand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Unable to Squeeze any Product from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8 Gallons Maximum is Recommended (Due to plugging grates and sanders)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111620" name="Picture 4" descr="MVC-024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752600"/>
            <a:ext cx="381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2000 – Pre-Wetted Sand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4343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Caliber 2000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8 gallons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500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Reduces sand usage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More effective than salt/sand mixes</a:t>
            </a:r>
          </a:p>
          <a:p>
            <a:pPr eaLnBrk="1" hangingPunct="1"/>
            <a:endParaRPr lang="en-US" smtClean="0"/>
          </a:p>
        </p:txBody>
      </p:sp>
      <p:pic>
        <p:nvPicPr>
          <p:cNvPr id="112644" name="Picture 4" descr="mag with s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2000 – Pre-Wetted Sand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6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z="2800" smtClean="0"/>
              <a:t>Caliber 2000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8 gallons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500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Reduces sand usage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More effective than salt/sand mixes</a:t>
            </a:r>
          </a:p>
        </p:txBody>
      </p:sp>
      <p:pic>
        <p:nvPicPr>
          <p:cNvPr id="113668" name="Picture 4" descr="mag with s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3676650" y="1143000"/>
            <a:ext cx="1905000" cy="4111625"/>
          </a:xfrm>
          <a:prstGeom prst="rect">
            <a:avLst/>
          </a:prstGeom>
          <a:noFill/>
          <a:ln w="57150" cmpd="thickThin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Pre-wetting allows you to reduce the amount of material applied per lane mile and still get the </a:t>
            </a:r>
            <a:r>
              <a:rPr lang="en-US" sz="2000" b="1">
                <a:latin typeface="Times New Roman" pitchFamily="18" charset="0"/>
              </a:rPr>
              <a:t>same</a:t>
            </a:r>
            <a:r>
              <a:rPr lang="en-US" sz="2000">
                <a:latin typeface="Times New Roman" pitchFamily="18" charset="0"/>
              </a:rPr>
              <a:t> amount where you want it.  The solid deicer also becomes more effective.</a:t>
            </a:r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7048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29908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Line 5"/>
          <p:cNvSpPr>
            <a:spLocks noChangeShapeType="1"/>
          </p:cNvSpPr>
          <p:nvPr/>
        </p:nvSpPr>
        <p:spPr bwMode="auto">
          <a:xfrm>
            <a:off x="1847850" y="19542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>
            <a:off x="1847850" y="3173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1847850" y="4316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2152650" y="2030413"/>
            <a:ext cx="609600" cy="1143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2152650" y="1725613"/>
            <a:ext cx="609600" cy="304800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2152650" y="1344613"/>
            <a:ext cx="609600" cy="381000"/>
          </a:xfrm>
          <a:prstGeom prst="flowChartAlternateProcess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20764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27622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2152650" y="1649413"/>
            <a:ext cx="609600" cy="7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20764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27622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Rectangle 16"/>
          <p:cNvSpPr>
            <a:spLocks noChangeArrowheads="1"/>
          </p:cNvSpPr>
          <p:nvPr/>
        </p:nvSpPr>
        <p:spPr bwMode="auto">
          <a:xfrm>
            <a:off x="20002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Rectangle 17"/>
          <p:cNvSpPr>
            <a:spLocks noChangeArrowheads="1"/>
          </p:cNvSpPr>
          <p:nvPr/>
        </p:nvSpPr>
        <p:spPr bwMode="auto">
          <a:xfrm>
            <a:off x="28384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>
            <a:off x="1847850" y="1344613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7" name="Freeform 19"/>
          <p:cNvSpPr>
            <a:spLocks/>
          </p:cNvSpPr>
          <p:nvPr/>
        </p:nvSpPr>
        <p:spPr bwMode="auto">
          <a:xfrm>
            <a:off x="1619250" y="3249613"/>
            <a:ext cx="1676400" cy="2133600"/>
          </a:xfrm>
          <a:custGeom>
            <a:avLst/>
            <a:gdLst>
              <a:gd name="T0" fmla="*/ 2147483647 w 1375"/>
              <a:gd name="T1" fmla="*/ 0 h 1338"/>
              <a:gd name="T2" fmla="*/ 2147483647 w 1375"/>
              <a:gd name="T3" fmla="*/ 2147483647 h 1338"/>
              <a:gd name="T4" fmla="*/ 2147483647 w 1375"/>
              <a:gd name="T5" fmla="*/ 2147483647 h 1338"/>
              <a:gd name="T6" fmla="*/ 2147483647 w 1375"/>
              <a:gd name="T7" fmla="*/ 2147483647 h 1338"/>
              <a:gd name="T8" fmla="*/ 2147483647 w 1375"/>
              <a:gd name="T9" fmla="*/ 2147483647 h 1338"/>
              <a:gd name="T10" fmla="*/ 2147483647 w 1375"/>
              <a:gd name="T11" fmla="*/ 2147483647 h 1338"/>
              <a:gd name="T12" fmla="*/ 2147483647 w 1375"/>
              <a:gd name="T13" fmla="*/ 2147483647 h 1338"/>
              <a:gd name="T14" fmla="*/ 2147483647 w 1375"/>
              <a:gd name="T15" fmla="*/ 2147483647 h 1338"/>
              <a:gd name="T16" fmla="*/ 2147483647 w 1375"/>
              <a:gd name="T17" fmla="*/ 2147483647 h 1338"/>
              <a:gd name="T18" fmla="*/ 2147483647 w 1375"/>
              <a:gd name="T19" fmla="*/ 2147483647 h 1338"/>
              <a:gd name="T20" fmla="*/ 2147483647 w 1375"/>
              <a:gd name="T21" fmla="*/ 2147483647 h 1338"/>
              <a:gd name="T22" fmla="*/ 2147483647 w 1375"/>
              <a:gd name="T23" fmla="*/ 2147483647 h 1338"/>
              <a:gd name="T24" fmla="*/ 2147483647 w 1375"/>
              <a:gd name="T25" fmla="*/ 2147483647 h 1338"/>
              <a:gd name="T26" fmla="*/ 2147483647 w 1375"/>
              <a:gd name="T27" fmla="*/ 2147483647 h 1338"/>
              <a:gd name="T28" fmla="*/ 2147483647 w 1375"/>
              <a:gd name="T29" fmla="*/ 2147483647 h 1338"/>
              <a:gd name="T30" fmla="*/ 2147483647 w 1375"/>
              <a:gd name="T31" fmla="*/ 2147483647 h 1338"/>
              <a:gd name="T32" fmla="*/ 2147483647 w 1375"/>
              <a:gd name="T33" fmla="*/ 2147483647 h 1338"/>
              <a:gd name="T34" fmla="*/ 2147483647 w 1375"/>
              <a:gd name="T35" fmla="*/ 2147483647 h 1338"/>
              <a:gd name="T36" fmla="*/ 2147483647 w 1375"/>
              <a:gd name="T37" fmla="*/ 2147483647 h 1338"/>
              <a:gd name="T38" fmla="*/ 2147483647 w 1375"/>
              <a:gd name="T39" fmla="*/ 2147483647 h 1338"/>
              <a:gd name="T40" fmla="*/ 2147483647 w 1375"/>
              <a:gd name="T41" fmla="*/ 2147483647 h 1338"/>
              <a:gd name="T42" fmla="*/ 2147483647 w 1375"/>
              <a:gd name="T43" fmla="*/ 2147483647 h 1338"/>
              <a:gd name="T44" fmla="*/ 2147483647 w 1375"/>
              <a:gd name="T45" fmla="*/ 2147483647 h 1338"/>
              <a:gd name="T46" fmla="*/ 2147483647 w 1375"/>
              <a:gd name="T47" fmla="*/ 2147483647 h 1338"/>
              <a:gd name="T48" fmla="*/ 2147483647 w 1375"/>
              <a:gd name="T49" fmla="*/ 2147483647 h 1338"/>
              <a:gd name="T50" fmla="*/ 2147483647 w 1375"/>
              <a:gd name="T51" fmla="*/ 2147483647 h 1338"/>
              <a:gd name="T52" fmla="*/ 2147483647 w 1375"/>
              <a:gd name="T53" fmla="*/ 2147483647 h 1338"/>
              <a:gd name="T54" fmla="*/ 2147483647 w 1375"/>
              <a:gd name="T55" fmla="*/ 2147483647 h 1338"/>
              <a:gd name="T56" fmla="*/ 2147483647 w 1375"/>
              <a:gd name="T57" fmla="*/ 2147483647 h 1338"/>
              <a:gd name="T58" fmla="*/ 2147483647 w 1375"/>
              <a:gd name="T59" fmla="*/ 2147483647 h 1338"/>
              <a:gd name="T60" fmla="*/ 2147483647 w 1375"/>
              <a:gd name="T61" fmla="*/ 2147483647 h 1338"/>
              <a:gd name="T62" fmla="*/ 2147483647 w 1375"/>
              <a:gd name="T63" fmla="*/ 2147483647 h 13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75"/>
              <a:gd name="T97" fmla="*/ 0 h 1338"/>
              <a:gd name="T98" fmla="*/ 1375 w 1375"/>
              <a:gd name="T99" fmla="*/ 1338 h 13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75" h="1338">
                <a:moveTo>
                  <a:pt x="558" y="0"/>
                </a:moveTo>
                <a:cubicBezTo>
                  <a:pt x="528" y="30"/>
                  <a:pt x="503" y="65"/>
                  <a:pt x="473" y="95"/>
                </a:cubicBezTo>
                <a:cubicBezTo>
                  <a:pt x="438" y="130"/>
                  <a:pt x="396" y="156"/>
                  <a:pt x="361" y="191"/>
                </a:cubicBezTo>
                <a:cubicBezTo>
                  <a:pt x="351" y="201"/>
                  <a:pt x="334" y="204"/>
                  <a:pt x="324" y="212"/>
                </a:cubicBezTo>
                <a:cubicBezTo>
                  <a:pt x="251" y="272"/>
                  <a:pt x="320" y="226"/>
                  <a:pt x="276" y="254"/>
                </a:cubicBezTo>
                <a:cubicBezTo>
                  <a:pt x="264" y="270"/>
                  <a:pt x="249" y="295"/>
                  <a:pt x="234" y="308"/>
                </a:cubicBezTo>
                <a:cubicBezTo>
                  <a:pt x="221" y="320"/>
                  <a:pt x="203" y="327"/>
                  <a:pt x="191" y="339"/>
                </a:cubicBezTo>
                <a:cubicBezTo>
                  <a:pt x="174" y="356"/>
                  <a:pt x="161" y="375"/>
                  <a:pt x="143" y="392"/>
                </a:cubicBezTo>
                <a:cubicBezTo>
                  <a:pt x="134" y="420"/>
                  <a:pt x="119" y="442"/>
                  <a:pt x="106" y="467"/>
                </a:cubicBezTo>
                <a:cubicBezTo>
                  <a:pt x="99" y="495"/>
                  <a:pt x="82" y="536"/>
                  <a:pt x="69" y="562"/>
                </a:cubicBezTo>
                <a:cubicBezTo>
                  <a:pt x="56" y="617"/>
                  <a:pt x="39" y="670"/>
                  <a:pt x="32" y="727"/>
                </a:cubicBezTo>
                <a:cubicBezTo>
                  <a:pt x="28" y="757"/>
                  <a:pt x="21" y="817"/>
                  <a:pt x="21" y="817"/>
                </a:cubicBezTo>
                <a:cubicBezTo>
                  <a:pt x="16" y="940"/>
                  <a:pt x="25" y="1067"/>
                  <a:pt x="5" y="1189"/>
                </a:cubicBezTo>
                <a:cubicBezTo>
                  <a:pt x="7" y="1228"/>
                  <a:pt x="0" y="1268"/>
                  <a:pt x="11" y="1306"/>
                </a:cubicBezTo>
                <a:cubicBezTo>
                  <a:pt x="16" y="1325"/>
                  <a:pt x="91" y="1334"/>
                  <a:pt x="106" y="1338"/>
                </a:cubicBezTo>
                <a:cubicBezTo>
                  <a:pt x="492" y="1333"/>
                  <a:pt x="878" y="1338"/>
                  <a:pt x="1264" y="1332"/>
                </a:cubicBezTo>
                <a:cubicBezTo>
                  <a:pt x="1322" y="1314"/>
                  <a:pt x="1331" y="1265"/>
                  <a:pt x="1359" y="1221"/>
                </a:cubicBezTo>
                <a:cubicBezTo>
                  <a:pt x="1371" y="1165"/>
                  <a:pt x="1372" y="1115"/>
                  <a:pt x="1375" y="1056"/>
                </a:cubicBezTo>
                <a:cubicBezTo>
                  <a:pt x="1373" y="991"/>
                  <a:pt x="1373" y="925"/>
                  <a:pt x="1370" y="860"/>
                </a:cubicBezTo>
                <a:cubicBezTo>
                  <a:pt x="1368" y="815"/>
                  <a:pt x="1342" y="767"/>
                  <a:pt x="1333" y="722"/>
                </a:cubicBezTo>
                <a:cubicBezTo>
                  <a:pt x="1326" y="689"/>
                  <a:pt x="1320" y="647"/>
                  <a:pt x="1306" y="615"/>
                </a:cubicBezTo>
                <a:cubicBezTo>
                  <a:pt x="1301" y="604"/>
                  <a:pt x="1296" y="594"/>
                  <a:pt x="1290" y="584"/>
                </a:cubicBezTo>
                <a:cubicBezTo>
                  <a:pt x="1284" y="573"/>
                  <a:pt x="1269" y="552"/>
                  <a:pt x="1269" y="552"/>
                </a:cubicBezTo>
                <a:cubicBezTo>
                  <a:pt x="1260" y="523"/>
                  <a:pt x="1238" y="493"/>
                  <a:pt x="1221" y="467"/>
                </a:cubicBezTo>
                <a:cubicBezTo>
                  <a:pt x="1214" y="456"/>
                  <a:pt x="1200" y="435"/>
                  <a:pt x="1200" y="435"/>
                </a:cubicBezTo>
                <a:cubicBezTo>
                  <a:pt x="1191" y="405"/>
                  <a:pt x="1168" y="382"/>
                  <a:pt x="1152" y="355"/>
                </a:cubicBezTo>
                <a:cubicBezTo>
                  <a:pt x="1144" y="341"/>
                  <a:pt x="1138" y="327"/>
                  <a:pt x="1131" y="313"/>
                </a:cubicBezTo>
                <a:cubicBezTo>
                  <a:pt x="1123" y="297"/>
                  <a:pt x="1106" y="288"/>
                  <a:pt x="1094" y="276"/>
                </a:cubicBezTo>
                <a:cubicBezTo>
                  <a:pt x="1058" y="240"/>
                  <a:pt x="1030" y="196"/>
                  <a:pt x="993" y="159"/>
                </a:cubicBezTo>
                <a:cubicBezTo>
                  <a:pt x="973" y="139"/>
                  <a:pt x="941" y="130"/>
                  <a:pt x="919" y="111"/>
                </a:cubicBezTo>
                <a:cubicBezTo>
                  <a:pt x="886" y="82"/>
                  <a:pt x="861" y="54"/>
                  <a:pt x="823" y="31"/>
                </a:cubicBezTo>
                <a:cubicBezTo>
                  <a:pt x="805" y="20"/>
                  <a:pt x="792" y="5"/>
                  <a:pt x="770" y="5"/>
                </a:cubicBezTo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2076450" y="3097213"/>
            <a:ext cx="762000" cy="7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Rectangle 21"/>
          <p:cNvSpPr>
            <a:spLocks noChangeArrowheads="1"/>
          </p:cNvSpPr>
          <p:nvPr/>
        </p:nvSpPr>
        <p:spPr bwMode="auto">
          <a:xfrm>
            <a:off x="2305050" y="3021013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58864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81724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7029450" y="19542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7029450" y="3173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7029450" y="4316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5" name="Rectangle 27"/>
          <p:cNvSpPr>
            <a:spLocks noChangeArrowheads="1"/>
          </p:cNvSpPr>
          <p:nvPr/>
        </p:nvSpPr>
        <p:spPr bwMode="auto">
          <a:xfrm>
            <a:off x="7258050" y="2030413"/>
            <a:ext cx="609600" cy="1143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7258050" y="1725613"/>
            <a:ext cx="609600" cy="304800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7" name="AutoShape 29"/>
          <p:cNvSpPr>
            <a:spLocks noChangeArrowheads="1"/>
          </p:cNvSpPr>
          <p:nvPr/>
        </p:nvSpPr>
        <p:spPr bwMode="auto">
          <a:xfrm>
            <a:off x="7258050" y="1344613"/>
            <a:ext cx="609600" cy="381000"/>
          </a:xfrm>
          <a:prstGeom prst="flowChartAlternateProcess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71818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9" name="Rectangle 31"/>
          <p:cNvSpPr>
            <a:spLocks noChangeArrowheads="1"/>
          </p:cNvSpPr>
          <p:nvPr/>
        </p:nvSpPr>
        <p:spPr bwMode="auto">
          <a:xfrm>
            <a:off x="78676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7258050" y="1649413"/>
            <a:ext cx="609600" cy="7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1" name="Rectangle 33"/>
          <p:cNvSpPr>
            <a:spLocks noChangeArrowheads="1"/>
          </p:cNvSpPr>
          <p:nvPr/>
        </p:nvSpPr>
        <p:spPr bwMode="auto">
          <a:xfrm>
            <a:off x="71818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2" name="Rectangle 34"/>
          <p:cNvSpPr>
            <a:spLocks noChangeArrowheads="1"/>
          </p:cNvSpPr>
          <p:nvPr/>
        </p:nvSpPr>
        <p:spPr bwMode="auto">
          <a:xfrm>
            <a:off x="78676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3" name="Rectangle 35"/>
          <p:cNvSpPr>
            <a:spLocks noChangeArrowheads="1"/>
          </p:cNvSpPr>
          <p:nvPr/>
        </p:nvSpPr>
        <p:spPr bwMode="auto">
          <a:xfrm>
            <a:off x="71056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79438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7029450" y="1344613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6" name="Freeform 38"/>
          <p:cNvSpPr>
            <a:spLocks/>
          </p:cNvSpPr>
          <p:nvPr/>
        </p:nvSpPr>
        <p:spPr bwMode="auto">
          <a:xfrm>
            <a:off x="7029450" y="3249613"/>
            <a:ext cx="1143000" cy="2133600"/>
          </a:xfrm>
          <a:custGeom>
            <a:avLst/>
            <a:gdLst>
              <a:gd name="T0" fmla="*/ 2147483647 w 1375"/>
              <a:gd name="T1" fmla="*/ 0 h 1338"/>
              <a:gd name="T2" fmla="*/ 2147483647 w 1375"/>
              <a:gd name="T3" fmla="*/ 2147483647 h 1338"/>
              <a:gd name="T4" fmla="*/ 2147483647 w 1375"/>
              <a:gd name="T5" fmla="*/ 2147483647 h 1338"/>
              <a:gd name="T6" fmla="*/ 2147483647 w 1375"/>
              <a:gd name="T7" fmla="*/ 2147483647 h 1338"/>
              <a:gd name="T8" fmla="*/ 2147483647 w 1375"/>
              <a:gd name="T9" fmla="*/ 2147483647 h 1338"/>
              <a:gd name="T10" fmla="*/ 2147483647 w 1375"/>
              <a:gd name="T11" fmla="*/ 2147483647 h 1338"/>
              <a:gd name="T12" fmla="*/ 2147483647 w 1375"/>
              <a:gd name="T13" fmla="*/ 2147483647 h 1338"/>
              <a:gd name="T14" fmla="*/ 2147483647 w 1375"/>
              <a:gd name="T15" fmla="*/ 2147483647 h 1338"/>
              <a:gd name="T16" fmla="*/ 2147483647 w 1375"/>
              <a:gd name="T17" fmla="*/ 2147483647 h 1338"/>
              <a:gd name="T18" fmla="*/ 2147483647 w 1375"/>
              <a:gd name="T19" fmla="*/ 2147483647 h 1338"/>
              <a:gd name="T20" fmla="*/ 2147483647 w 1375"/>
              <a:gd name="T21" fmla="*/ 2147483647 h 1338"/>
              <a:gd name="T22" fmla="*/ 2147483647 w 1375"/>
              <a:gd name="T23" fmla="*/ 2147483647 h 1338"/>
              <a:gd name="T24" fmla="*/ 2147483647 w 1375"/>
              <a:gd name="T25" fmla="*/ 2147483647 h 1338"/>
              <a:gd name="T26" fmla="*/ 2147483647 w 1375"/>
              <a:gd name="T27" fmla="*/ 2147483647 h 1338"/>
              <a:gd name="T28" fmla="*/ 2147483647 w 1375"/>
              <a:gd name="T29" fmla="*/ 2147483647 h 1338"/>
              <a:gd name="T30" fmla="*/ 2147483647 w 1375"/>
              <a:gd name="T31" fmla="*/ 2147483647 h 1338"/>
              <a:gd name="T32" fmla="*/ 2147483647 w 1375"/>
              <a:gd name="T33" fmla="*/ 2147483647 h 1338"/>
              <a:gd name="T34" fmla="*/ 2147483647 w 1375"/>
              <a:gd name="T35" fmla="*/ 2147483647 h 1338"/>
              <a:gd name="T36" fmla="*/ 2147483647 w 1375"/>
              <a:gd name="T37" fmla="*/ 2147483647 h 1338"/>
              <a:gd name="T38" fmla="*/ 2147483647 w 1375"/>
              <a:gd name="T39" fmla="*/ 2147483647 h 1338"/>
              <a:gd name="T40" fmla="*/ 2147483647 w 1375"/>
              <a:gd name="T41" fmla="*/ 2147483647 h 1338"/>
              <a:gd name="T42" fmla="*/ 2147483647 w 1375"/>
              <a:gd name="T43" fmla="*/ 2147483647 h 1338"/>
              <a:gd name="T44" fmla="*/ 2147483647 w 1375"/>
              <a:gd name="T45" fmla="*/ 2147483647 h 1338"/>
              <a:gd name="T46" fmla="*/ 2147483647 w 1375"/>
              <a:gd name="T47" fmla="*/ 2147483647 h 1338"/>
              <a:gd name="T48" fmla="*/ 2147483647 w 1375"/>
              <a:gd name="T49" fmla="*/ 2147483647 h 1338"/>
              <a:gd name="T50" fmla="*/ 2147483647 w 1375"/>
              <a:gd name="T51" fmla="*/ 2147483647 h 1338"/>
              <a:gd name="T52" fmla="*/ 2147483647 w 1375"/>
              <a:gd name="T53" fmla="*/ 2147483647 h 1338"/>
              <a:gd name="T54" fmla="*/ 2147483647 w 1375"/>
              <a:gd name="T55" fmla="*/ 2147483647 h 1338"/>
              <a:gd name="T56" fmla="*/ 2147483647 w 1375"/>
              <a:gd name="T57" fmla="*/ 2147483647 h 1338"/>
              <a:gd name="T58" fmla="*/ 2147483647 w 1375"/>
              <a:gd name="T59" fmla="*/ 2147483647 h 1338"/>
              <a:gd name="T60" fmla="*/ 2147483647 w 1375"/>
              <a:gd name="T61" fmla="*/ 2147483647 h 1338"/>
              <a:gd name="T62" fmla="*/ 2147483647 w 1375"/>
              <a:gd name="T63" fmla="*/ 2147483647 h 13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75"/>
              <a:gd name="T97" fmla="*/ 0 h 1338"/>
              <a:gd name="T98" fmla="*/ 1375 w 1375"/>
              <a:gd name="T99" fmla="*/ 1338 h 13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75" h="1338">
                <a:moveTo>
                  <a:pt x="558" y="0"/>
                </a:moveTo>
                <a:cubicBezTo>
                  <a:pt x="528" y="30"/>
                  <a:pt x="503" y="65"/>
                  <a:pt x="473" y="95"/>
                </a:cubicBezTo>
                <a:cubicBezTo>
                  <a:pt x="438" y="130"/>
                  <a:pt x="396" y="156"/>
                  <a:pt x="361" y="191"/>
                </a:cubicBezTo>
                <a:cubicBezTo>
                  <a:pt x="351" y="201"/>
                  <a:pt x="334" y="204"/>
                  <a:pt x="324" y="212"/>
                </a:cubicBezTo>
                <a:cubicBezTo>
                  <a:pt x="251" y="272"/>
                  <a:pt x="320" y="226"/>
                  <a:pt x="276" y="254"/>
                </a:cubicBezTo>
                <a:cubicBezTo>
                  <a:pt x="264" y="270"/>
                  <a:pt x="249" y="295"/>
                  <a:pt x="234" y="308"/>
                </a:cubicBezTo>
                <a:cubicBezTo>
                  <a:pt x="221" y="320"/>
                  <a:pt x="203" y="327"/>
                  <a:pt x="191" y="339"/>
                </a:cubicBezTo>
                <a:cubicBezTo>
                  <a:pt x="174" y="356"/>
                  <a:pt x="161" y="375"/>
                  <a:pt x="143" y="392"/>
                </a:cubicBezTo>
                <a:cubicBezTo>
                  <a:pt x="134" y="420"/>
                  <a:pt x="119" y="442"/>
                  <a:pt x="106" y="467"/>
                </a:cubicBezTo>
                <a:cubicBezTo>
                  <a:pt x="99" y="495"/>
                  <a:pt x="82" y="536"/>
                  <a:pt x="69" y="562"/>
                </a:cubicBezTo>
                <a:cubicBezTo>
                  <a:pt x="56" y="617"/>
                  <a:pt x="39" y="670"/>
                  <a:pt x="32" y="727"/>
                </a:cubicBezTo>
                <a:cubicBezTo>
                  <a:pt x="28" y="757"/>
                  <a:pt x="21" y="817"/>
                  <a:pt x="21" y="817"/>
                </a:cubicBezTo>
                <a:cubicBezTo>
                  <a:pt x="16" y="940"/>
                  <a:pt x="25" y="1067"/>
                  <a:pt x="5" y="1189"/>
                </a:cubicBezTo>
                <a:cubicBezTo>
                  <a:pt x="7" y="1228"/>
                  <a:pt x="0" y="1268"/>
                  <a:pt x="11" y="1306"/>
                </a:cubicBezTo>
                <a:cubicBezTo>
                  <a:pt x="16" y="1325"/>
                  <a:pt x="91" y="1334"/>
                  <a:pt x="106" y="1338"/>
                </a:cubicBezTo>
                <a:cubicBezTo>
                  <a:pt x="492" y="1333"/>
                  <a:pt x="878" y="1338"/>
                  <a:pt x="1264" y="1332"/>
                </a:cubicBezTo>
                <a:cubicBezTo>
                  <a:pt x="1322" y="1314"/>
                  <a:pt x="1331" y="1265"/>
                  <a:pt x="1359" y="1221"/>
                </a:cubicBezTo>
                <a:cubicBezTo>
                  <a:pt x="1371" y="1165"/>
                  <a:pt x="1372" y="1115"/>
                  <a:pt x="1375" y="1056"/>
                </a:cubicBezTo>
                <a:cubicBezTo>
                  <a:pt x="1373" y="991"/>
                  <a:pt x="1373" y="925"/>
                  <a:pt x="1370" y="860"/>
                </a:cubicBezTo>
                <a:cubicBezTo>
                  <a:pt x="1368" y="815"/>
                  <a:pt x="1342" y="767"/>
                  <a:pt x="1333" y="722"/>
                </a:cubicBezTo>
                <a:cubicBezTo>
                  <a:pt x="1326" y="689"/>
                  <a:pt x="1320" y="647"/>
                  <a:pt x="1306" y="615"/>
                </a:cubicBezTo>
                <a:cubicBezTo>
                  <a:pt x="1301" y="604"/>
                  <a:pt x="1296" y="594"/>
                  <a:pt x="1290" y="584"/>
                </a:cubicBezTo>
                <a:cubicBezTo>
                  <a:pt x="1284" y="573"/>
                  <a:pt x="1269" y="552"/>
                  <a:pt x="1269" y="552"/>
                </a:cubicBezTo>
                <a:cubicBezTo>
                  <a:pt x="1260" y="523"/>
                  <a:pt x="1238" y="493"/>
                  <a:pt x="1221" y="467"/>
                </a:cubicBezTo>
                <a:cubicBezTo>
                  <a:pt x="1214" y="456"/>
                  <a:pt x="1200" y="435"/>
                  <a:pt x="1200" y="435"/>
                </a:cubicBezTo>
                <a:cubicBezTo>
                  <a:pt x="1191" y="405"/>
                  <a:pt x="1168" y="382"/>
                  <a:pt x="1152" y="355"/>
                </a:cubicBezTo>
                <a:cubicBezTo>
                  <a:pt x="1144" y="341"/>
                  <a:pt x="1138" y="327"/>
                  <a:pt x="1131" y="313"/>
                </a:cubicBezTo>
                <a:cubicBezTo>
                  <a:pt x="1123" y="297"/>
                  <a:pt x="1106" y="288"/>
                  <a:pt x="1094" y="276"/>
                </a:cubicBezTo>
                <a:cubicBezTo>
                  <a:pt x="1058" y="240"/>
                  <a:pt x="1030" y="196"/>
                  <a:pt x="993" y="159"/>
                </a:cubicBezTo>
                <a:cubicBezTo>
                  <a:pt x="973" y="139"/>
                  <a:pt x="941" y="130"/>
                  <a:pt x="919" y="111"/>
                </a:cubicBezTo>
                <a:cubicBezTo>
                  <a:pt x="886" y="82"/>
                  <a:pt x="861" y="54"/>
                  <a:pt x="823" y="31"/>
                </a:cubicBezTo>
                <a:cubicBezTo>
                  <a:pt x="805" y="20"/>
                  <a:pt x="792" y="5"/>
                  <a:pt x="770" y="5"/>
                </a:cubicBezTo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7" name="Rectangle 39"/>
          <p:cNvSpPr>
            <a:spLocks noChangeArrowheads="1"/>
          </p:cNvSpPr>
          <p:nvPr/>
        </p:nvSpPr>
        <p:spPr bwMode="auto">
          <a:xfrm>
            <a:off x="7181850" y="3097213"/>
            <a:ext cx="762000" cy="7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8" name="Rectangle 40"/>
          <p:cNvSpPr>
            <a:spLocks noChangeArrowheads="1"/>
          </p:cNvSpPr>
          <p:nvPr/>
        </p:nvSpPr>
        <p:spPr bwMode="auto">
          <a:xfrm>
            <a:off x="7410450" y="3021013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323850" y="7493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Traditional Dry Application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5276850" y="735013"/>
            <a:ext cx="3352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Pre-wet Salt Application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619250" y="5383213"/>
            <a:ext cx="1676400" cy="533400"/>
            <a:chOff x="1392" y="3504"/>
            <a:chExt cx="1056" cy="480"/>
          </a:xfrm>
        </p:grpSpPr>
        <p:sp>
          <p:nvSpPr>
            <p:cNvPr id="114748" name="Line 44"/>
            <p:cNvSpPr>
              <a:spLocks noChangeShapeType="1"/>
            </p:cNvSpPr>
            <p:nvPr/>
          </p:nvSpPr>
          <p:spPr bwMode="auto">
            <a:xfrm flipV="1">
              <a:off x="163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9" name="Line 45"/>
            <p:cNvSpPr>
              <a:spLocks noChangeShapeType="1"/>
            </p:cNvSpPr>
            <p:nvPr/>
          </p:nvSpPr>
          <p:spPr bwMode="auto">
            <a:xfrm flipV="1">
              <a:off x="2160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0" name="Line 46"/>
            <p:cNvSpPr>
              <a:spLocks noChangeShapeType="1"/>
            </p:cNvSpPr>
            <p:nvPr/>
          </p:nvSpPr>
          <p:spPr bwMode="auto">
            <a:xfrm flipV="1">
              <a:off x="139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1" name="Line 47"/>
            <p:cNvSpPr>
              <a:spLocks noChangeShapeType="1"/>
            </p:cNvSpPr>
            <p:nvPr/>
          </p:nvSpPr>
          <p:spPr bwMode="auto">
            <a:xfrm flipV="1">
              <a:off x="2448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7029450" y="5383213"/>
            <a:ext cx="1143000" cy="457200"/>
            <a:chOff x="3936" y="3504"/>
            <a:chExt cx="720" cy="480"/>
          </a:xfrm>
        </p:grpSpPr>
        <p:sp>
          <p:nvSpPr>
            <p:cNvPr id="114744" name="Line 49"/>
            <p:cNvSpPr>
              <a:spLocks noChangeShapeType="1"/>
            </p:cNvSpPr>
            <p:nvPr/>
          </p:nvSpPr>
          <p:spPr bwMode="auto">
            <a:xfrm flipV="1">
              <a:off x="403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Line 50"/>
            <p:cNvSpPr>
              <a:spLocks noChangeShapeType="1"/>
            </p:cNvSpPr>
            <p:nvPr/>
          </p:nvSpPr>
          <p:spPr bwMode="auto">
            <a:xfrm flipV="1">
              <a:off x="4560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6" name="Line 51"/>
            <p:cNvSpPr>
              <a:spLocks noChangeShapeType="1"/>
            </p:cNvSpPr>
            <p:nvPr/>
          </p:nvSpPr>
          <p:spPr bwMode="auto">
            <a:xfrm flipV="1">
              <a:off x="3936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7" name="Line 52"/>
            <p:cNvSpPr>
              <a:spLocks noChangeShapeType="1"/>
            </p:cNvSpPr>
            <p:nvPr/>
          </p:nvSpPr>
          <p:spPr bwMode="auto">
            <a:xfrm flipV="1">
              <a:off x="4656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33" name="Text Box 53"/>
          <p:cNvSpPr txBox="1">
            <a:spLocks noChangeArrowheads="1"/>
          </p:cNvSpPr>
          <p:nvPr/>
        </p:nvSpPr>
        <p:spPr bwMode="auto">
          <a:xfrm>
            <a:off x="21526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60%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4" name="Text Box 54"/>
          <p:cNvSpPr txBox="1">
            <a:spLocks noChangeArrowheads="1"/>
          </p:cNvSpPr>
          <p:nvPr/>
        </p:nvSpPr>
        <p:spPr bwMode="auto">
          <a:xfrm>
            <a:off x="15430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5" name="Text Box 55"/>
          <p:cNvSpPr txBox="1">
            <a:spLocks noChangeArrowheads="1"/>
          </p:cNvSpPr>
          <p:nvPr/>
        </p:nvSpPr>
        <p:spPr bwMode="auto">
          <a:xfrm>
            <a:off x="28384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6" name="Text Box 56"/>
          <p:cNvSpPr txBox="1">
            <a:spLocks noChangeArrowheads="1"/>
          </p:cNvSpPr>
          <p:nvPr/>
        </p:nvSpPr>
        <p:spPr bwMode="auto">
          <a:xfrm>
            <a:off x="7334250" y="5334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90%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7" name="Text Box 57"/>
          <p:cNvSpPr txBox="1">
            <a:spLocks noChangeArrowheads="1"/>
          </p:cNvSpPr>
          <p:nvPr/>
        </p:nvSpPr>
        <p:spPr bwMode="auto">
          <a:xfrm>
            <a:off x="6953250" y="5475288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8" name="Text Box 58"/>
          <p:cNvSpPr txBox="1">
            <a:spLocks noChangeArrowheads="1"/>
          </p:cNvSpPr>
          <p:nvPr/>
        </p:nvSpPr>
        <p:spPr bwMode="auto">
          <a:xfrm>
            <a:off x="7943850" y="5359400"/>
            <a:ext cx="22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9" name="Text Box 59"/>
          <p:cNvSpPr txBox="1">
            <a:spLocks noChangeArrowheads="1"/>
          </p:cNvSpPr>
          <p:nvPr/>
        </p:nvSpPr>
        <p:spPr bwMode="auto">
          <a:xfrm>
            <a:off x="1924050" y="5648325"/>
            <a:ext cx="99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Critical Area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40" name="Text Box 60"/>
          <p:cNvSpPr txBox="1">
            <a:spLocks noChangeArrowheads="1"/>
          </p:cNvSpPr>
          <p:nvPr/>
        </p:nvSpPr>
        <p:spPr bwMode="auto">
          <a:xfrm>
            <a:off x="7105650" y="5541963"/>
            <a:ext cx="99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Critical Area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1229" name="Rectangle 61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76200"/>
            <a:ext cx="7516813" cy="4889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chemeClr val="hlink"/>
                </a:solidFill>
              </a:rPr>
              <a:t>Reducing the Loss to Bounce and Scatter</a:t>
            </a:r>
            <a:br>
              <a:rPr lang="en-US" sz="2400" b="1" smtClean="0">
                <a:solidFill>
                  <a:schemeClr val="hlink"/>
                </a:solidFill>
              </a:rPr>
            </a:br>
            <a:r>
              <a:rPr lang="en-US" sz="1600" b="1" smtClean="0">
                <a:solidFill>
                  <a:srgbClr val="FF0000"/>
                </a:solidFill>
              </a:rPr>
              <a:t>Slow Down and don’t sand bare roads!</a:t>
            </a:r>
            <a:endParaRPr lang="en-US" smtClean="0"/>
          </a:p>
        </p:txBody>
      </p:sp>
      <p:sp>
        <p:nvSpPr>
          <p:cNvPr id="114742" name="Text Box 62"/>
          <p:cNvSpPr txBox="1">
            <a:spLocks noChangeArrowheads="1"/>
          </p:cNvSpPr>
          <p:nvPr/>
        </p:nvSpPr>
        <p:spPr bwMode="auto">
          <a:xfrm>
            <a:off x="6985000" y="5334000"/>
            <a:ext cx="282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43" name="Text Box 63"/>
          <p:cNvSpPr txBox="1">
            <a:spLocks noChangeArrowheads="1"/>
          </p:cNvSpPr>
          <p:nvPr/>
        </p:nvSpPr>
        <p:spPr bwMode="auto">
          <a:xfrm>
            <a:off x="3581400" y="5257800"/>
            <a:ext cx="2895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Don’t apply liquids on the shoulders.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26" name="Slide" r:id="rId3" imgW="5506581" imgH="4129868" progId="PowerPoint.Slide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Ice-Slicer</a:t>
            </a:r>
          </a:p>
        </p:txBody>
      </p:sp>
      <p:sp>
        <p:nvSpPr>
          <p:cNvPr id="11571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PRO’S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Excellent melting capabilities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Excellent results when applied to snow pack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Melts from the bottom up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Reduces Amount of Product used in heavy snow fall areas</a:t>
            </a:r>
          </a:p>
          <a:p>
            <a:pPr eaLnBrk="1" hangingPunct="1"/>
            <a:endParaRPr lang="en-US" smtClean="0"/>
          </a:p>
        </p:txBody>
      </p:sp>
      <p:sp>
        <p:nvSpPr>
          <p:cNvPr id="11571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CON’S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Can refreeze.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Storage and Containment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Can cause icing during initial melting stages.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 If Over applied, increased costs (Sanders need to be calibrated)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Ice Slicer</a:t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>
                <a:solidFill>
                  <a:schemeClr val="hlink"/>
                </a:solidFill>
              </a:rPr>
              <a:t>300 lbs. Per Lane Mile</a:t>
            </a:r>
          </a:p>
        </p:txBody>
      </p:sp>
      <p:pic>
        <p:nvPicPr>
          <p:cNvPr id="116739" name="Picture 4" descr="P12900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340600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Ice Slicer / Sand Mix</a:t>
            </a:r>
          </a:p>
        </p:txBody>
      </p:sp>
      <p:sp>
        <p:nvSpPr>
          <p:cNvPr id="11776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PRO’s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Fast melting with additional traction,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Chances of refreeze not as severe.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Can be used as anti-icing and de-icing applications.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Good application for heavy snow fall areas</a:t>
            </a:r>
          </a:p>
        </p:txBody>
      </p:sp>
      <p:sp>
        <p:nvSpPr>
          <p:cNvPr id="11776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CON’s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Storage and Containment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Mixing of Products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Expensive product if  over applied. (Sanders Need to be Calibrated)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Ice Slicer/Sand Mix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4419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350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4 inches of snow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22 degrees ambient temperature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25 degree surface temperature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Results - right lane remained wet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18788" name="Picture 4" descr="P12900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7526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Liquid Program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6172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Overview, goals and strategies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Materials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Tool box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Application rates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Safe loading and unloading of products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Response to spills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Calibration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Clean equipment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Liquid Unit Calibration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19200"/>
            <a:ext cx="6934200" cy="4267200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Refill tank, document # of gallons</a:t>
            </a:r>
          </a:p>
          <a:p>
            <a:pPr marL="812800" indent="-812800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Compare computer read out to the amount that was placed back into the tank  (these amounts should match)</a:t>
            </a:r>
          </a:p>
          <a:p>
            <a:pPr marL="812800" indent="-812800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Make sure computer speed and speedometer match</a:t>
            </a:r>
          </a:p>
          <a:p>
            <a:pPr marL="812800" indent="-812800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If amounts are different, adjust computer according to the manufacture’s manual under the calibration chapter</a:t>
            </a:r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Mag-Chloride</a:t>
            </a:r>
          </a:p>
        </p:txBody>
      </p:sp>
      <p:sp>
        <p:nvSpPr>
          <p:cNvPr id="12493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PRO’S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Can be utilized for ant-icing and de-icing  applications.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Sand.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Accidents.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Sand Clean up by Maintenance Personal.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Improved Levels of Service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Personal and Public Property Damage</a:t>
            </a:r>
          </a:p>
        </p:txBody>
      </p:sp>
      <p:sp>
        <p:nvSpPr>
          <p:cNvPr id="12493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CON’S	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Use care during heavy precipitation and cold temperatures.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Use care on snow pack.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Public concerns.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Increased material costs.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Avoid using before crack pouring operations.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May increase Vehicle Problems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Increases Traffic Speed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Perception of Pre-wetting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Trouble Shooting</a:t>
            </a:r>
            <a:br>
              <a:rPr lang="en-US" smtClean="0">
                <a:solidFill>
                  <a:schemeClr val="hlink"/>
                </a:solidFill>
              </a:rPr>
            </a:br>
            <a:r>
              <a:rPr lang="en-US" sz="2800" smtClean="0">
                <a:solidFill>
                  <a:schemeClr val="hlink"/>
                </a:solidFill>
              </a:rPr>
              <a:t>Things to Check </a:t>
            </a:r>
            <a:r>
              <a:rPr lang="en-US" sz="2800" b="1" smtClean="0">
                <a:solidFill>
                  <a:schemeClr val="hlink"/>
                </a:solidFill>
              </a:rPr>
              <a:t>Prior</a:t>
            </a:r>
            <a:r>
              <a:rPr lang="en-US" sz="2800" smtClean="0">
                <a:solidFill>
                  <a:schemeClr val="hlink"/>
                </a:solidFill>
              </a:rPr>
              <a:t> To Changing Computer Settings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800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Is Pump Working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Plugged Nozzles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Electrical Connections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Hydraulic Connections/Level/Leaks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Valves Set In Spray Position</a:t>
            </a:r>
          </a:p>
        </p:txBody>
      </p:sp>
      <p:sp>
        <p:nvSpPr>
          <p:cNvPr id="10445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Filters Plugged 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Is Flow Meter Working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If Truck is Equipped With Radar Make Sure it is Clean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Air connections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56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chemeClr val="hlink"/>
                </a:solidFill>
              </a:rPr>
              <a:t>Before you adjust anything, make sure you check with the mechanic or a Supervisor</a:t>
            </a:r>
            <a:br>
              <a:rPr lang="en-US" sz="5400" smtClean="0">
                <a:solidFill>
                  <a:schemeClr val="hlink"/>
                </a:solidFill>
              </a:rPr>
            </a:br>
            <a:r>
              <a:rPr lang="en-US" sz="540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Materials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Sand salt mixtures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Mag Chloride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Cold Temperature modified mag chloride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NC3000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Ice Slicer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Ice Buster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Mag treated sand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Designer salt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  <p:pic>
        <p:nvPicPr>
          <p:cNvPr id="106500" name="Picture 4" descr="IN0049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895600"/>
            <a:ext cx="5638800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 descr="j01807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Sand/Salt Mixes</a:t>
            </a:r>
          </a:p>
        </p:txBody>
      </p:sp>
      <p:sp>
        <p:nvSpPr>
          <p:cNvPr id="1085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038600" cy="4114800"/>
          </a:xfrm>
        </p:spPr>
        <p:txBody>
          <a:bodyPr>
            <a:normAutofit fontScale="92500"/>
          </a:bodyPr>
          <a:lstStyle/>
          <a:p>
            <a:pPr eaLnBrk="1" hangingPunct="1">
              <a:buClr>
                <a:schemeClr val="hlink"/>
              </a:buClr>
            </a:pPr>
            <a:r>
              <a:rPr lang="en-US" sz="2400" smtClean="0"/>
              <a:t>Pros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Most common product used</a:t>
            </a:r>
          </a:p>
          <a:p>
            <a:pPr lvl="1" eaLnBrk="1" hangingPunct="1">
              <a:buClr>
                <a:schemeClr val="hlink"/>
              </a:buClr>
            </a:pPr>
            <a:endParaRPr lang="en-US" smtClean="0"/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Provides traction</a:t>
            </a:r>
          </a:p>
          <a:p>
            <a:pPr lvl="1" eaLnBrk="1" hangingPunct="1">
              <a:buClr>
                <a:schemeClr val="hlink"/>
              </a:buClr>
            </a:pPr>
            <a:endParaRPr lang="en-US" smtClean="0"/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Works well in all type of weather and storm events</a:t>
            </a:r>
          </a:p>
          <a:p>
            <a:pPr lvl="1" eaLnBrk="1" hangingPunct="1">
              <a:buClr>
                <a:schemeClr val="hlink"/>
              </a:buClr>
            </a:pPr>
            <a:endParaRPr lang="en-US" smtClean="0"/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Initial Cost</a:t>
            </a:r>
          </a:p>
        </p:txBody>
      </p:sp>
      <p:sp>
        <p:nvSpPr>
          <p:cNvPr id="1085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71600"/>
            <a:ext cx="4495800" cy="640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z="2400" smtClean="0"/>
              <a:t>Cons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Bad for the environment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Causes additional work for maintenance crews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  <a:buFontTx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Water and Air Quality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Broken Windshields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Cost of Clean-up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Bicycle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0957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PRO’S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Adheres to roadway.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Chances of refreeze less than other products.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Works from top down.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Keeps snow pack from bonding.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Cost Savings, reduces sand and liquid usage.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Desired product in snow areas, where colder temperatures exist.</a:t>
            </a:r>
          </a:p>
          <a:p>
            <a:pPr eaLnBrk="1" hangingPunct="1"/>
            <a:endParaRPr lang="en-US" sz="2400" smtClean="0"/>
          </a:p>
        </p:txBody>
      </p:sp>
      <p:sp>
        <p:nvSpPr>
          <p:cNvPr id="10957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CON’S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Additional storage and Containment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Mixing of product is time consuming.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Can plug sanders.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Depending on what type of liquid deicer used to pre-treat sand, can leach out of sand.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Two piles for tests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One pile, 8 gals caliber 2000 with one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Second pile 10 gallons caliber 2000 with one ton of sand</a:t>
            </a:r>
          </a:p>
        </p:txBody>
      </p:sp>
      <p:pic>
        <p:nvPicPr>
          <p:cNvPr id="110596" name="Picture 4" descr="MVC-029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81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720</Words>
  <Application>Microsoft Office PowerPoint</Application>
  <PresentationFormat>On-screen Show (4:3)</PresentationFormat>
  <Paragraphs>162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Slide</vt:lpstr>
      <vt:lpstr>Liquid Unit Calibration</vt:lpstr>
      <vt:lpstr>Liquid Unit Calibration</vt:lpstr>
      <vt:lpstr>Trouble Shooting Things to Check Prior To Changing Computer Settings</vt:lpstr>
      <vt:lpstr>Before you adjust anything, make sure you check with the mechanic or a Supervisor  </vt:lpstr>
      <vt:lpstr>Materials</vt:lpstr>
      <vt:lpstr>Slide 6</vt:lpstr>
      <vt:lpstr>Sand/Salt Mixes</vt:lpstr>
      <vt:lpstr>Pre-Wetted Sand</vt:lpstr>
      <vt:lpstr>Pre-Wetted Sand</vt:lpstr>
      <vt:lpstr>Caliber -2000 Pre-Wetted Sand</vt:lpstr>
      <vt:lpstr>Caliber 2000 – Pre-Wetted Sand</vt:lpstr>
      <vt:lpstr>Caliber 2000 – Pre-Wetted Sand</vt:lpstr>
      <vt:lpstr>Reducing the Loss to Bounce and Scatter Slow Down and don’t sand bare roads!</vt:lpstr>
      <vt:lpstr>Slide 14</vt:lpstr>
      <vt:lpstr>Ice-Slicer</vt:lpstr>
      <vt:lpstr>Ice Slicer 300 lbs. Per Lane Mile</vt:lpstr>
      <vt:lpstr>Ice Slicer / Sand Mix</vt:lpstr>
      <vt:lpstr>Ice Slicer/Sand Mix</vt:lpstr>
      <vt:lpstr>Liquid Program</vt:lpstr>
      <vt:lpstr>Mag-Chloride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</dc:title>
  <dc:creator>peter wisniewski</dc:creator>
  <cp:lastModifiedBy>peter wisniewski</cp:lastModifiedBy>
  <cp:revision>2</cp:revision>
  <dcterms:created xsi:type="dcterms:W3CDTF">2013-08-13T18:51:11Z</dcterms:created>
  <dcterms:modified xsi:type="dcterms:W3CDTF">2013-08-13T20:08:06Z</dcterms:modified>
</cp:coreProperties>
</file>