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E8B0F-586F-45F9-87B8-A6F4B3B23ED2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8809F-788F-4D60-BACD-4A81A37655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317A0-C1C7-40B6-A3AD-27E0CE83F63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93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most important aspect of using alternative de-icers.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BF0A7-646B-4622-9699-1ECE73336FB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03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Our maximum on sand/salt is 500 lbs. per lane mile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900F3-0857-4619-870A-20842FAD1E8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04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There are a number of different types and manufacturers of computer controllers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28968-5FE1-4240-BDC9-47A39A2AA3E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05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There are a number of different methods and procedures to do this. Pick one that works for you and that is accurate.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882EFC-7655-48BA-8102-0AD9897858C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061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what we are currently getting on state award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1E21D-EA00-47B2-8F1C-100409D932D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07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 good idea to make a chart so you don’t have to start from scratch next year.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6AC10-AD55-4377-8DB4-D50C9587E553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94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If you are not calibrated, you don’t know how much you are putting out. If this is the case, you may be wasting materials and costing us more money, creating a hazard with dilution of solution or damaging the environment.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AF38E-EFC3-4719-B209-FD12E7A003E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95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sedimentation of sand from I-70 onto private property.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DFAB5E-533A-4216-BFFE-B70B01E32C3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96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Too much sand? No accidents or car parts</a:t>
            </a:r>
          </a:p>
          <a:p>
            <a:pPr eaLnBrk="1" hangingPunct="1"/>
            <a:r>
              <a:rPr lang="en-US" smtClean="0"/>
              <a:t>What becomes of the sand now? What about it getting cast into the store fronts and vehicles by traffic? Have you ever tried to stop on sand?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0FFCE-2DCE-4235-897C-98FFBFD2EB4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97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Top picture is Glenwood Canyon, look at the sand on the other side of the jersey wall.</a:t>
            </a:r>
          </a:p>
          <a:p>
            <a:pPr eaLnBrk="1" hangingPunct="1"/>
            <a:r>
              <a:rPr lang="en-US" smtClean="0"/>
              <a:t>The bottom picture is I-70 East of Eisenhower tunnel.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5A829-CC0B-427E-88E7-B1F18B344B0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99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West of Eisenhower tunnel. This was designed and built by Paul Dejulio. It allows sand to settle out of the snow as it melts.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62F94-0D06-4C29-90F9-54880670150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0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Sand is collected and used for building sound berms on I-70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D1AC4-8B7A-4788-9212-6FA338935A9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01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Vail Pass next to bike/ped path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9221B-1A38-4B1A-9E0D-45418146817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02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Black Gore Creek under I-70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7A58C-047E-48A0-8C00-E3828B0EA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C3190-EC6F-44B0-9B0E-BFCDBA97DC36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24F57-C5BE-484B-BD20-01301D3395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1.xls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jpe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8000" smtClean="0">
                <a:solidFill>
                  <a:schemeClr val="hlink"/>
                </a:solidFill>
              </a:rPr>
              <a:t>Calibration</a:t>
            </a:r>
          </a:p>
        </p:txBody>
      </p:sp>
      <p:pic>
        <p:nvPicPr>
          <p:cNvPr id="88067" name="Picture 3" descr="BD0517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905000"/>
            <a:ext cx="343852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chemeClr val="hlink"/>
                </a:solidFill>
              </a:rPr>
              <a:t>Calibration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4572000"/>
          </a:xfrm>
        </p:spPr>
        <p:txBody>
          <a:bodyPr/>
          <a:lstStyle/>
          <a:p>
            <a:pPr eaLnBrk="1" hangingPunct="1">
              <a:buClr>
                <a:schemeClr val="hlink"/>
              </a:buClr>
            </a:pPr>
            <a:r>
              <a:rPr lang="en-US" sz="2800" smtClean="0"/>
              <a:t>How much Product is being applied per Lane Mile?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ALL Sand Trucks and Liquid Units must be Calibrated. </a:t>
            </a:r>
          </a:p>
          <a:p>
            <a:pPr lvl="1" eaLnBrk="1" hangingPunct="1">
              <a:buClr>
                <a:schemeClr val="hlink"/>
              </a:buClr>
            </a:pPr>
            <a:r>
              <a:rPr lang="en-US" smtClean="0"/>
              <a:t>Each unit must be calibrated for each product used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Do not Trust the Computer readouts in your Equipment. 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Perform actual tests between Computer read outs and the amount of Product that is </a:t>
            </a:r>
            <a:r>
              <a:rPr lang="en-US" sz="2800" b="1" smtClean="0">
                <a:solidFill>
                  <a:schemeClr val="hlink"/>
                </a:solidFill>
              </a:rPr>
              <a:t>actually applied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ander Controls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3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1143000" y="6781800"/>
            <a:ext cx="76200" cy="76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en-US" sz="4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</a:rPr>
              <a:t>Sander Calibration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8229600" cy="4495800"/>
          </a:xfrm>
        </p:spPr>
        <p:txBody>
          <a:bodyPr/>
          <a:lstStyle/>
          <a:p>
            <a:pPr eaLnBrk="1" hangingPunct="1">
              <a:buClr>
                <a:schemeClr val="hlink"/>
              </a:buClr>
            </a:pPr>
            <a:r>
              <a:rPr lang="en-US" sz="2800" smtClean="0"/>
              <a:t>Figure calibration at a 30 M.P.H. </a:t>
            </a:r>
          </a:p>
          <a:p>
            <a:pPr lvl="1" eaLnBrk="1" hangingPunct="1">
              <a:buClr>
                <a:schemeClr val="hlink"/>
              </a:buClr>
            </a:pPr>
            <a:r>
              <a:rPr lang="en-US" sz="2400" smtClean="0"/>
              <a:t>1800-2000 RPM’s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With the truck parked, run the belt for 2 minutes = one mile 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Weigh the sand and adjust belt or gate accordingly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Set the flow rate so that (ex… 200 lbs. Is released in two minutes) 200 lbs. per lane mile is applied.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New Truck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E:\DCIM\100CASIO\CIMG4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P101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101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0" y="304800"/>
          <a:ext cx="9144000" cy="5322888"/>
        </p:xfrm>
        <a:graphic>
          <a:graphicData uri="http://schemas.openxmlformats.org/presentationml/2006/ole">
            <p:oleObj spid="_x0000_s3074" name="Worksheet" r:id="rId4" imgW="6429375" imgH="3505124" progId="Excel.Sheet.8">
              <p:embed/>
            </p:oleObj>
          </a:graphicData>
        </a:graphic>
      </p:graphicFrame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52400" y="6338888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Remember - each truck needs to be calibrated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</a:rPr>
              <a:t>Liquid Unit Calibration</a:t>
            </a:r>
          </a:p>
        </p:txBody>
      </p:sp>
      <p:sp>
        <p:nvSpPr>
          <p:cNvPr id="10240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812800" indent="-8128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sz="2400" smtClean="0"/>
              <a:t>With the tank empty,  fill tank completely full (1600), document total gallons loaded</a:t>
            </a:r>
          </a:p>
          <a:p>
            <a:pPr marL="812800" indent="-8128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sz="2400" smtClean="0"/>
              <a:t>Set computer to apply product at 40 gallons per lane mile</a:t>
            </a:r>
          </a:p>
          <a:p>
            <a:pPr marL="812800" indent="-8128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sz="2400" smtClean="0">
                <a:solidFill>
                  <a:schemeClr val="hlink"/>
                </a:solidFill>
              </a:rPr>
              <a:t>Note:</a:t>
            </a:r>
            <a:r>
              <a:rPr lang="en-US" sz="2400" smtClean="0"/>
              <a:t> Start mileage when you start applying product</a:t>
            </a:r>
          </a:p>
          <a:p>
            <a:pPr marL="812800" indent="-8128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sz="2400" smtClean="0"/>
              <a:t>Apply product for 10 miles (keep speed consistent)</a:t>
            </a:r>
          </a:p>
        </p:txBody>
      </p:sp>
      <p:sp>
        <p:nvSpPr>
          <p:cNvPr id="102404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524000"/>
            <a:ext cx="3962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/>
              <a:t>X = lane miles per gallon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/>
              <a:t>X = (start gallons – gallons    	remaining)/miles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</a:rPr>
              <a:t>Liquid Unit Calibration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219200"/>
            <a:ext cx="6934200" cy="4267200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Clr>
                <a:schemeClr val="hlink"/>
              </a:buClr>
            </a:pPr>
            <a:r>
              <a:rPr lang="en-US" sz="2800" smtClean="0"/>
              <a:t>Refill tank, document # of gallons</a:t>
            </a:r>
          </a:p>
          <a:p>
            <a:pPr marL="812800" indent="-812800" eaLnBrk="1" hangingPunct="1">
              <a:lnSpc>
                <a:spcPct val="90000"/>
              </a:lnSpc>
              <a:buClr>
                <a:schemeClr val="hlink"/>
              </a:buClr>
            </a:pPr>
            <a:r>
              <a:rPr lang="en-US" sz="2800" smtClean="0"/>
              <a:t>Compare computer read out to the amount that was placed back into the tank  (these amounts should match)</a:t>
            </a:r>
          </a:p>
          <a:p>
            <a:pPr marL="812800" indent="-812800" eaLnBrk="1" hangingPunct="1">
              <a:lnSpc>
                <a:spcPct val="90000"/>
              </a:lnSpc>
              <a:buClr>
                <a:schemeClr val="hlink"/>
              </a:buClr>
            </a:pPr>
            <a:r>
              <a:rPr lang="en-US" sz="2800" smtClean="0"/>
              <a:t>Make sure computer speed and speedometer match</a:t>
            </a:r>
          </a:p>
          <a:p>
            <a:pPr marL="812800" indent="-812800" eaLnBrk="1" hangingPunct="1">
              <a:lnSpc>
                <a:spcPct val="90000"/>
              </a:lnSpc>
              <a:buClr>
                <a:schemeClr val="hlink"/>
              </a:buClr>
            </a:pPr>
            <a:r>
              <a:rPr lang="en-US" sz="2800" smtClean="0"/>
              <a:t>If amounts are different, adjust computer according to the manufacture’s manual under the calibration chapter</a:t>
            </a:r>
          </a:p>
          <a:p>
            <a:pPr marL="812800" indent="-812800" eaLnBrk="1" hangingPunct="1">
              <a:lnSpc>
                <a:spcPct val="90000"/>
              </a:lnSpc>
              <a:buClr>
                <a:schemeClr val="tx1"/>
              </a:buClr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wing fog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How much product are you applying?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</a:rPr>
              <a:t>Trouble Shooting</a:t>
            </a:r>
            <a:br>
              <a:rPr lang="en-US" smtClean="0">
                <a:solidFill>
                  <a:schemeClr val="hlink"/>
                </a:solidFill>
              </a:rPr>
            </a:br>
            <a:r>
              <a:rPr lang="en-US" sz="2800" smtClean="0">
                <a:solidFill>
                  <a:schemeClr val="hlink"/>
                </a:solidFill>
              </a:rPr>
              <a:t>Things to Check </a:t>
            </a:r>
            <a:r>
              <a:rPr lang="en-US" sz="2800" b="1" smtClean="0">
                <a:solidFill>
                  <a:schemeClr val="hlink"/>
                </a:solidFill>
              </a:rPr>
              <a:t>Prior</a:t>
            </a:r>
            <a:r>
              <a:rPr lang="en-US" sz="2800" smtClean="0">
                <a:solidFill>
                  <a:schemeClr val="hlink"/>
                </a:solidFill>
              </a:rPr>
              <a:t> To Changing Computer Settings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800600" cy="4495800"/>
          </a:xfrm>
        </p:spPr>
        <p:txBody>
          <a:bodyPr/>
          <a:lstStyle/>
          <a:p>
            <a:pPr eaLnBrk="1" hangingPunct="1">
              <a:buClr>
                <a:schemeClr val="hlink"/>
              </a:buClr>
            </a:pPr>
            <a:r>
              <a:rPr lang="en-US" smtClean="0"/>
              <a:t>Is Pump Working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Plugged Nozzles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Electrical Connections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Hydraulic Connections/Level/Leaks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Valves Set In Spray Position</a:t>
            </a:r>
          </a:p>
        </p:txBody>
      </p:sp>
      <p:sp>
        <p:nvSpPr>
          <p:cNvPr id="10445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4495800"/>
          </a:xfrm>
        </p:spPr>
        <p:txBody>
          <a:bodyPr/>
          <a:lstStyle/>
          <a:p>
            <a:pPr eaLnBrk="1" hangingPunct="1">
              <a:buClr>
                <a:schemeClr val="hlink"/>
              </a:buClr>
            </a:pPr>
            <a:r>
              <a:rPr lang="en-US" smtClean="0"/>
              <a:t>Filters Plugged 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Is Flow Meter Working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If Truck is Equipped With Radar Make Sure it is Clean</a:t>
            </a:r>
          </a:p>
          <a:p>
            <a:pPr eaLnBrk="1" hangingPunct="1">
              <a:buClr>
                <a:schemeClr val="hlink"/>
              </a:buClr>
            </a:pPr>
            <a:r>
              <a:rPr lang="en-US" smtClean="0"/>
              <a:t>Air connections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smtClean="0">
                <a:solidFill>
                  <a:schemeClr val="hlink"/>
                </a:solidFill>
              </a:rPr>
              <a:t>Before you adjust anything, make sure you check with the mechanic or a Supervisor</a:t>
            </a:r>
            <a:br>
              <a:rPr lang="en-US" sz="5400" smtClean="0">
                <a:solidFill>
                  <a:schemeClr val="hlink"/>
                </a:solidFill>
              </a:rPr>
            </a:br>
            <a:r>
              <a:rPr lang="en-US" sz="540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hlink"/>
                </a:solidFill>
              </a:rPr>
              <a:t>This is not beach front property</a:t>
            </a:r>
          </a:p>
        </p:txBody>
      </p:sp>
      <p:pic>
        <p:nvPicPr>
          <p:cNvPr id="90115" name="Picture 3" descr="IMG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366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5716588"/>
        </p:xfrm>
        <a:graphic>
          <a:graphicData uri="http://schemas.openxmlformats.org/presentationml/2006/ole">
            <p:oleObj spid="_x0000_s1026" name="Photo Editor Photo" r:id="rId4" imgW="24685714" imgH="18514286" progId="MSPhotoEd.3">
              <p:embed/>
            </p:oleObj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715000" y="3429000"/>
            <a:ext cx="2667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Enough sand?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778750" cy="11049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6" name="Object 3">
            <a:hlinkClick r:id="" action="ppaction://ole?verb=0"/>
          </p:cNvPr>
          <p:cNvGraphicFramePr>
            <a:graphicFrameLocks/>
          </p:cNvGraphicFramePr>
          <p:nvPr>
            <p:ph sz="half" idx="2"/>
          </p:nvPr>
        </p:nvGraphicFramePr>
        <p:xfrm>
          <a:off x="4343400" y="0"/>
          <a:ext cx="4800600" cy="3505200"/>
        </p:xfrm>
        <a:graphic>
          <a:graphicData uri="http://schemas.openxmlformats.org/presentationml/2006/ole">
            <p:oleObj spid="_x0000_s2050" name="Bitmap Image" r:id="rId4" imgW="4571429" imgH="6095238" progId="Paint.Picture">
              <p:embed/>
            </p:oleObj>
          </a:graphicData>
        </a:graphic>
      </p:graphicFrame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81000"/>
            <a:ext cx="3429000" cy="6019800"/>
          </a:xfrm>
          <a:noFill/>
        </p:spPr>
        <p:txBody>
          <a:bodyPr lIns="90488" tIns="44450" rIns="90488" bIns="44450"/>
          <a:lstStyle/>
          <a:p>
            <a:pPr eaLnBrk="1" hangingPunct="1">
              <a:buClr>
                <a:schemeClr val="hlink"/>
              </a:buClr>
            </a:pPr>
            <a:r>
              <a:rPr lang="en-US" smtClean="0">
                <a:solidFill>
                  <a:schemeClr val="hlink"/>
                </a:solidFill>
              </a:rPr>
              <a:t>What are your objectives?</a:t>
            </a:r>
          </a:p>
          <a:p>
            <a:pPr eaLnBrk="1" hangingPunct="1">
              <a:buClr>
                <a:schemeClr val="hlink"/>
              </a:buClr>
              <a:buFontTx/>
              <a:buNone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>
              <a:buClr>
                <a:schemeClr val="hlink"/>
              </a:buClr>
            </a:pPr>
            <a:r>
              <a:rPr lang="en-US" smtClean="0">
                <a:solidFill>
                  <a:schemeClr val="hlink"/>
                </a:solidFill>
              </a:rPr>
              <a:t>Our objective for these locations is to  reduce the amount of sand being used.</a:t>
            </a:r>
          </a:p>
        </p:txBody>
      </p:sp>
      <p:pic>
        <p:nvPicPr>
          <p:cNvPr id="11269" name="Picture 5" descr="sand erros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05200"/>
            <a:ext cx="480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tch base typ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atchba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595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mtClean="0">
                <a:solidFill>
                  <a:srgbClr val="000000"/>
                </a:solidFill>
              </a:rPr>
              <a:t>After One Season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VC-559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MVC-550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On-screen Show (4:3)</PresentationFormat>
  <Paragraphs>78</Paragraphs>
  <Slides>21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Microsoft Photo Editor 3.0 Photo</vt:lpstr>
      <vt:lpstr>Bitmap Image</vt:lpstr>
      <vt:lpstr>Microsoft Office Excel Worksheet</vt:lpstr>
      <vt:lpstr>Calibration</vt:lpstr>
      <vt:lpstr>Slide 2</vt:lpstr>
      <vt:lpstr>This is not beach front property</vt:lpstr>
      <vt:lpstr>Slide 4</vt:lpstr>
      <vt:lpstr> </vt:lpstr>
      <vt:lpstr>Slide 6</vt:lpstr>
      <vt:lpstr>After One Season</vt:lpstr>
      <vt:lpstr>Slide 8</vt:lpstr>
      <vt:lpstr>Slide 9</vt:lpstr>
      <vt:lpstr>Calibration</vt:lpstr>
      <vt:lpstr>Slide 11</vt:lpstr>
      <vt:lpstr>Sander Calibration</vt:lpstr>
      <vt:lpstr>Slide 13</vt:lpstr>
      <vt:lpstr>Slide 14</vt:lpstr>
      <vt:lpstr>Slide 15</vt:lpstr>
      <vt:lpstr>Slide 16</vt:lpstr>
      <vt:lpstr>Slide 17</vt:lpstr>
      <vt:lpstr>Liquid Unit Calibration</vt:lpstr>
      <vt:lpstr>Liquid Unit Calibration</vt:lpstr>
      <vt:lpstr>Trouble Shooting Things to Check Prior To Changing Computer Settings</vt:lpstr>
      <vt:lpstr>Before you adjust anything, make sure you check with the mechanic or a Supervisor  </vt:lpstr>
    </vt:vector>
  </TitlesOfParts>
  <Company>Wisconsin Department of Transportation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</dc:title>
  <dc:creator>peter wisniewski</dc:creator>
  <cp:lastModifiedBy>peter wisniewski</cp:lastModifiedBy>
  <cp:revision>1</cp:revision>
  <dcterms:created xsi:type="dcterms:W3CDTF">2013-08-08T19:49:38Z</dcterms:created>
  <dcterms:modified xsi:type="dcterms:W3CDTF">2013-08-08T19:50:07Z</dcterms:modified>
</cp:coreProperties>
</file>