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6F9BA-EC9B-4D09-82E4-631A976244B0}" type="datetimeFigureOut">
              <a:rPr lang="en-US" smtClean="0"/>
              <a:t>8/8/2013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95A07-729F-4277-BB8B-D7575EB62EC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2E4F3802-98DF-481F-B553-6685550AB514}" type="slidenum">
              <a:rPr lang="en-US" smtClean="0"/>
              <a:pPr/>
              <a:t>1</a:t>
            </a:fld>
            <a:endParaRPr lang="en-US" smtClean="0"/>
          </a:p>
        </p:txBody>
      </p:sp>
      <p:sp>
        <p:nvSpPr>
          <p:cNvPr id="285699" name="Rectangle 2"/>
          <p:cNvSpPr>
            <a:spLocks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r>
              <a:rPr lang="en-US" smtClean="0"/>
              <a:t>This truck was believed to have a small hydraulic leak in the engine compartment and was out of service for nearly one year before being rebuilt from this fire.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016E1A0F-0478-4E5D-A8C7-1B1D5991540F}" type="slidenum">
              <a:rPr lang="en-US" smtClean="0"/>
              <a:pPr/>
              <a:t>8</a:t>
            </a:fld>
            <a:endParaRPr lang="en-US" smtClean="0"/>
          </a:p>
        </p:txBody>
      </p:sp>
      <p:sp>
        <p:nvSpPr>
          <p:cNvPr id="286723" name="Rectangle 2"/>
          <p:cNvSpPr>
            <a:spLocks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smtClean="0"/>
              <a:t>Only check the box if there is a deficiency.</a:t>
            </a:r>
          </a:p>
          <a:p>
            <a:pPr eaLnBrk="1" hangingPunct="1"/>
            <a:r>
              <a:rPr lang="en-US" smtClean="0"/>
              <a:t>Never operate a piece of equipment that has an out of service criteria defect.</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A9263C49-DBF1-48AC-B611-B2696F9520EA}" type="slidenum">
              <a:rPr lang="en-US" smtClean="0"/>
              <a:pPr/>
              <a:t>13</a:t>
            </a:fld>
            <a:endParaRPr lang="en-US" smtClean="0"/>
          </a:p>
        </p:txBody>
      </p:sp>
      <p:sp>
        <p:nvSpPr>
          <p:cNvPr id="287747" name="Rectangle 2"/>
          <p:cNvSpPr>
            <a:spLocks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r>
              <a:rPr lang="en-US" smtClean="0"/>
              <a:t>Clean, clean, clean. A clean vehicle reduces the corrosion on our fleet. You should never park a vehicle after a storm without washing it off first. The corrosion of any chloride is intensified with the chemical reaction that takes place when the product is allowed to dry and then become wet again. Give example.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31441F-3BB4-41BC-9E5E-A38DDB8592B6}"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1441F-3BB4-41BC-9E5E-A38DDB8592B6}"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1441F-3BB4-41BC-9E5E-A38DDB8592B6}"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761C1AD-FE74-451B-A8EB-EBBC97687C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1441F-3BB4-41BC-9E5E-A38DDB8592B6}"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1441F-3BB4-41BC-9E5E-A38DDB8592B6}"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1441F-3BB4-41BC-9E5E-A38DDB8592B6}"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31441F-3BB4-41BC-9E5E-A38DDB8592B6}" type="datetimeFigureOut">
              <a:rPr lang="en-US" smtClean="0"/>
              <a:t>8/8/2013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31441F-3BB4-41BC-9E5E-A38DDB8592B6}" type="datetimeFigureOut">
              <a:rPr lang="en-US" smtClean="0"/>
              <a:t>8/8/2013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1441F-3BB4-41BC-9E5E-A38DDB8592B6}"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1441F-3BB4-41BC-9E5E-A38DDB8592B6}"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1441F-3BB4-41BC-9E5E-A38DDB8592B6}"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A5040-5FB3-440D-8674-7D57CDEA08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1441F-3BB4-41BC-9E5E-A38DDB8592B6}" type="datetimeFigureOut">
              <a:rPr lang="en-US" smtClean="0"/>
              <a:t>8/8/2013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A5040-5FB3-440D-8674-7D57CDEA08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0" y="0"/>
          <a:ext cx="9144000" cy="6858000"/>
        </p:xfrm>
        <a:graphic>
          <a:graphicData uri="http://schemas.openxmlformats.org/presentationml/2006/ole">
            <p:oleObj spid="_x0000_s1026" name="Slide" r:id="rId4" imgW="4557600" imgH="3417840" progId="PowerPoint.Slide.8">
              <p:embed/>
            </p:oleObj>
          </a:graphicData>
        </a:graphic>
      </p:graphicFrame>
      <p:sp>
        <p:nvSpPr>
          <p:cNvPr id="5123" name="Rectangle 3"/>
          <p:cNvSpPr>
            <a:spLocks noGrp="1" noChangeArrowheads="1"/>
          </p:cNvSpPr>
          <p:nvPr>
            <p:ph type="title" idx="4294967295"/>
          </p:nvPr>
        </p:nvSpPr>
        <p:spPr>
          <a:xfrm>
            <a:off x="0" y="0"/>
            <a:ext cx="8686800" cy="1143000"/>
          </a:xfrm>
        </p:spPr>
        <p:txBody>
          <a:bodyPr/>
          <a:lstStyle/>
          <a:p>
            <a:pPr eaLnBrk="1" hangingPunct="1">
              <a:defRPr/>
            </a:pPr>
            <a:r>
              <a:rPr lang="en-US" sz="4800" b="1" smtClean="0">
                <a:solidFill>
                  <a:schemeClr val="hlink"/>
                </a:solidFill>
              </a:rPr>
              <a:t>Did you do a Pre-trip?</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eaLnBrk="1" hangingPunct="1">
              <a:defRPr/>
            </a:pPr>
            <a:r>
              <a:rPr lang="en-US" smtClean="0">
                <a:solidFill>
                  <a:schemeClr val="hlink"/>
                </a:solidFill>
              </a:rPr>
              <a:t>Preventive Maintenance</a:t>
            </a:r>
          </a:p>
        </p:txBody>
      </p:sp>
      <p:sp>
        <p:nvSpPr>
          <p:cNvPr id="79875" name="Rectangle 3"/>
          <p:cNvSpPr>
            <a:spLocks noGrp="1" noChangeArrowheads="1"/>
          </p:cNvSpPr>
          <p:nvPr>
            <p:ph type="body" idx="1"/>
          </p:nvPr>
        </p:nvSpPr>
        <p:spPr/>
        <p:txBody>
          <a:bodyPr/>
          <a:lstStyle/>
          <a:p>
            <a:pPr eaLnBrk="1" hangingPunct="1">
              <a:buClr>
                <a:schemeClr val="hlink"/>
              </a:buClr>
            </a:pPr>
            <a:r>
              <a:rPr lang="en-US" sz="2800" smtClean="0"/>
              <a:t>PRE/POST Trip Inspections.</a:t>
            </a:r>
          </a:p>
          <a:p>
            <a:pPr lvl="1" eaLnBrk="1" hangingPunct="1">
              <a:buClr>
                <a:schemeClr val="hlink"/>
              </a:buClr>
            </a:pPr>
            <a:r>
              <a:rPr lang="en-US" sz="2400" smtClean="0"/>
              <a:t>Federal DOT is not concerned if there are any fluids  in the engine, transmission, differential or transfer case, or if there are any fluids in the steering system or cooling system.</a:t>
            </a:r>
          </a:p>
          <a:p>
            <a:pPr lvl="1" eaLnBrk="1" hangingPunct="1">
              <a:buClr>
                <a:schemeClr val="hlink"/>
              </a:buClr>
            </a:pPr>
            <a:r>
              <a:rPr lang="en-US" sz="2400" smtClean="0"/>
              <a:t>Their only concern is if they leak and if the unit is safe to operate. </a:t>
            </a:r>
          </a:p>
          <a:p>
            <a:pPr lvl="1" eaLnBrk="1" hangingPunct="1">
              <a:buClr>
                <a:schemeClr val="hlink"/>
              </a:buClr>
            </a:pPr>
            <a:r>
              <a:rPr lang="en-US" sz="2400" b="1" u="sng" smtClean="0"/>
              <a:t>CDOT DOES, we want to protect our investment. Make sure you check all fluids and they are in operating range.</a:t>
            </a:r>
          </a:p>
          <a:p>
            <a:pPr lvl="1" eaLnBrk="1" hangingPunct="1">
              <a:buFontTx/>
              <a:buNone/>
            </a:pPr>
            <a:r>
              <a:rPr lang="en-US" sz="2400" smtClean="0"/>
              <a:t>   </a:t>
            </a:r>
          </a:p>
          <a:p>
            <a:pPr lvl="1" eaLnBrk="1" hangingPunct="1">
              <a:buFontTx/>
              <a:buNone/>
            </a:pPr>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143000"/>
          </a:xfrm>
        </p:spPr>
        <p:txBody>
          <a:bodyPr/>
          <a:lstStyle/>
          <a:p>
            <a:pPr eaLnBrk="1" hangingPunct="1">
              <a:defRPr/>
            </a:pPr>
            <a:r>
              <a:rPr lang="en-US" smtClean="0">
                <a:solidFill>
                  <a:schemeClr val="hlink"/>
                </a:solidFill>
              </a:rPr>
              <a:t>Equipment</a:t>
            </a:r>
          </a:p>
        </p:txBody>
      </p:sp>
      <p:sp>
        <p:nvSpPr>
          <p:cNvPr id="80899" name="Rectangle 3"/>
          <p:cNvSpPr>
            <a:spLocks noGrp="1" noChangeArrowheads="1"/>
          </p:cNvSpPr>
          <p:nvPr>
            <p:ph type="body" sz="half" idx="1"/>
          </p:nvPr>
        </p:nvSpPr>
        <p:spPr>
          <a:xfrm>
            <a:off x="304800" y="838200"/>
            <a:ext cx="5334000" cy="5029200"/>
          </a:xfrm>
        </p:spPr>
        <p:txBody>
          <a:bodyPr/>
          <a:lstStyle/>
          <a:p>
            <a:pPr eaLnBrk="1" hangingPunct="1">
              <a:lnSpc>
                <a:spcPct val="90000"/>
              </a:lnSpc>
              <a:buClr>
                <a:schemeClr val="hlink"/>
              </a:buClr>
            </a:pPr>
            <a:r>
              <a:rPr lang="en-US" sz="2800" smtClean="0"/>
              <a:t>Attachments (These vary from unit to unit)</a:t>
            </a:r>
          </a:p>
          <a:p>
            <a:pPr lvl="1" eaLnBrk="1" hangingPunct="1">
              <a:lnSpc>
                <a:spcPct val="90000"/>
              </a:lnSpc>
              <a:buClr>
                <a:schemeClr val="hlink"/>
              </a:buClr>
            </a:pPr>
            <a:r>
              <a:rPr lang="en-US" sz="2400" smtClean="0"/>
              <a:t>Plows, Wings, Blowers, Sanders, Spray Units</a:t>
            </a:r>
          </a:p>
          <a:p>
            <a:pPr eaLnBrk="1" hangingPunct="1">
              <a:lnSpc>
                <a:spcPct val="90000"/>
              </a:lnSpc>
              <a:buClr>
                <a:schemeClr val="hlink"/>
              </a:buClr>
            </a:pPr>
            <a:r>
              <a:rPr lang="en-US" sz="2800" smtClean="0"/>
              <a:t>Calibration</a:t>
            </a:r>
          </a:p>
          <a:p>
            <a:pPr lvl="1" eaLnBrk="1" hangingPunct="1">
              <a:lnSpc>
                <a:spcPct val="90000"/>
              </a:lnSpc>
              <a:buClr>
                <a:schemeClr val="hlink"/>
              </a:buClr>
            </a:pPr>
            <a:r>
              <a:rPr lang="en-US" sz="2400" smtClean="0"/>
              <a:t>You need to know how much product you are putting out</a:t>
            </a:r>
          </a:p>
          <a:p>
            <a:pPr eaLnBrk="1" hangingPunct="1">
              <a:lnSpc>
                <a:spcPct val="90000"/>
              </a:lnSpc>
              <a:buClr>
                <a:schemeClr val="hlink"/>
              </a:buClr>
            </a:pPr>
            <a:r>
              <a:rPr lang="en-US" sz="2800" smtClean="0"/>
              <a:t>Preventative Maintenance </a:t>
            </a:r>
          </a:p>
          <a:p>
            <a:pPr lvl="1" eaLnBrk="1" hangingPunct="1">
              <a:lnSpc>
                <a:spcPct val="90000"/>
              </a:lnSpc>
              <a:buClr>
                <a:schemeClr val="hlink"/>
              </a:buClr>
            </a:pPr>
            <a:r>
              <a:rPr lang="en-US" sz="2400" smtClean="0"/>
              <a:t>Makes all the Difference</a:t>
            </a:r>
          </a:p>
          <a:p>
            <a:pPr eaLnBrk="1" hangingPunct="1">
              <a:lnSpc>
                <a:spcPct val="90000"/>
              </a:lnSpc>
              <a:buClr>
                <a:schemeClr val="hlink"/>
              </a:buClr>
            </a:pPr>
            <a:r>
              <a:rPr lang="en-US" sz="2800" smtClean="0"/>
              <a:t>Know the limitations and characteristics of your equipment</a:t>
            </a:r>
          </a:p>
          <a:p>
            <a:pPr eaLnBrk="1" hangingPunct="1">
              <a:lnSpc>
                <a:spcPct val="90000"/>
              </a:lnSpc>
            </a:pPr>
            <a:endParaRPr lang="en-US" sz="2800" smtClean="0"/>
          </a:p>
        </p:txBody>
      </p:sp>
      <p:pic>
        <p:nvPicPr>
          <p:cNvPr id="80900" name="Picture 6" descr="IN00272_"/>
          <p:cNvPicPr>
            <a:picLocks noGrp="1" noChangeAspect="1" noChangeArrowheads="1"/>
          </p:cNvPicPr>
          <p:nvPr>
            <p:ph type="clipArt" sz="half" idx="2"/>
          </p:nvPr>
        </p:nvPicPr>
        <p:blipFill>
          <a:blip r:embed="rId2" cstate="print"/>
          <a:srcRect/>
          <a:stretch>
            <a:fillRect/>
          </a:stretch>
        </p:blipFill>
        <p:spPr>
          <a:xfrm>
            <a:off x="5181600" y="2209800"/>
            <a:ext cx="3597275" cy="2322513"/>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eaLnBrk="1" hangingPunct="1">
              <a:defRPr/>
            </a:pPr>
            <a:r>
              <a:rPr lang="en-US" smtClean="0">
                <a:solidFill>
                  <a:schemeClr val="hlink"/>
                </a:solidFill>
              </a:rPr>
              <a:t>Attachments</a:t>
            </a:r>
          </a:p>
        </p:txBody>
      </p:sp>
      <p:sp>
        <p:nvSpPr>
          <p:cNvPr id="81923" name="Rectangle 3"/>
          <p:cNvSpPr>
            <a:spLocks noGrp="1" noChangeArrowheads="1"/>
          </p:cNvSpPr>
          <p:nvPr>
            <p:ph type="body" idx="1"/>
          </p:nvPr>
        </p:nvSpPr>
        <p:spPr/>
        <p:txBody>
          <a:bodyPr/>
          <a:lstStyle/>
          <a:p>
            <a:pPr eaLnBrk="1" hangingPunct="1">
              <a:buClr>
                <a:schemeClr val="hlink"/>
              </a:buClr>
            </a:pPr>
            <a:r>
              <a:rPr lang="en-US" smtClean="0"/>
              <a:t>Inspection, service, maintenance and use</a:t>
            </a:r>
          </a:p>
          <a:p>
            <a:pPr eaLnBrk="1" hangingPunct="1">
              <a:buClr>
                <a:schemeClr val="hlink"/>
              </a:buClr>
              <a:buFontTx/>
              <a:buNone/>
            </a:pPr>
            <a:endParaRPr lang="en-US" smtClean="0"/>
          </a:p>
          <a:p>
            <a:pPr eaLnBrk="1" hangingPunct="1">
              <a:buClr>
                <a:schemeClr val="hlink"/>
              </a:buClr>
            </a:pPr>
            <a:r>
              <a:rPr lang="en-US" smtClean="0"/>
              <a:t>Calibration</a:t>
            </a:r>
          </a:p>
          <a:p>
            <a:pPr eaLnBrk="1" hangingPunct="1">
              <a:buClr>
                <a:schemeClr val="hlink"/>
              </a:buClr>
              <a:buFontTx/>
              <a:buNone/>
            </a:pPr>
            <a:endParaRPr lang="en-US" smtClean="0"/>
          </a:p>
          <a:p>
            <a:pPr eaLnBrk="1" hangingPunct="1">
              <a:buClr>
                <a:schemeClr val="hlink"/>
              </a:buClr>
            </a:pPr>
            <a:r>
              <a:rPr lang="en-US" smtClean="0"/>
              <a:t>Plow blade inspection and safely changing them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defRPr/>
            </a:pPr>
            <a:r>
              <a:rPr lang="en-US" smtClean="0">
                <a:solidFill>
                  <a:schemeClr val="hlink"/>
                </a:solidFill>
              </a:rPr>
              <a:t>Cleaning of Equipment</a:t>
            </a:r>
          </a:p>
        </p:txBody>
      </p:sp>
      <p:sp>
        <p:nvSpPr>
          <p:cNvPr id="82947" name="Rectangle 3"/>
          <p:cNvSpPr>
            <a:spLocks noGrp="1" noChangeArrowheads="1"/>
          </p:cNvSpPr>
          <p:nvPr>
            <p:ph type="body" idx="1"/>
          </p:nvPr>
        </p:nvSpPr>
        <p:spPr>
          <a:xfrm>
            <a:off x="457200" y="1371600"/>
            <a:ext cx="8229600" cy="4495800"/>
          </a:xfrm>
        </p:spPr>
        <p:txBody>
          <a:bodyPr/>
          <a:lstStyle/>
          <a:p>
            <a:pPr eaLnBrk="1" hangingPunct="1">
              <a:buClr>
                <a:schemeClr val="hlink"/>
              </a:buClr>
            </a:pPr>
            <a:r>
              <a:rPr lang="en-US" smtClean="0"/>
              <a:t>Proper cleaning in an approved area</a:t>
            </a:r>
          </a:p>
          <a:p>
            <a:pPr eaLnBrk="1" hangingPunct="1">
              <a:buClr>
                <a:schemeClr val="hlink"/>
              </a:buClr>
              <a:buFontTx/>
              <a:buNone/>
            </a:pPr>
            <a:endParaRPr lang="en-US" smtClean="0"/>
          </a:p>
          <a:p>
            <a:pPr eaLnBrk="1" hangingPunct="1">
              <a:buClr>
                <a:schemeClr val="hlink"/>
              </a:buClr>
            </a:pPr>
            <a:r>
              <a:rPr lang="en-US" smtClean="0"/>
              <a:t>Inspection of equipment and attachments</a:t>
            </a:r>
          </a:p>
          <a:p>
            <a:pPr eaLnBrk="1" hangingPunct="1">
              <a:buClr>
                <a:schemeClr val="hlink"/>
              </a:buClr>
              <a:buFontTx/>
              <a:buNone/>
            </a:pPr>
            <a:endParaRPr lang="en-US" smtClean="0"/>
          </a:p>
          <a:p>
            <a:pPr eaLnBrk="1" hangingPunct="1">
              <a:buClr>
                <a:schemeClr val="hlink"/>
              </a:buClr>
            </a:pPr>
            <a:r>
              <a:rPr lang="en-US" smtClean="0"/>
              <a:t>Monitor condition of patrol during cleaning</a:t>
            </a:r>
          </a:p>
          <a:p>
            <a:pPr eaLnBrk="1" hangingPunct="1">
              <a:buClr>
                <a:schemeClr val="hlink"/>
              </a:buClr>
              <a:buFontTx/>
              <a:buNone/>
            </a:pPr>
            <a:endParaRPr lang="en-US" smtClean="0"/>
          </a:p>
          <a:p>
            <a:pPr eaLnBrk="1" hangingPunct="1">
              <a:buClr>
                <a:schemeClr val="hlink"/>
              </a:buClr>
            </a:pPr>
            <a:r>
              <a:rPr lang="en-US" smtClean="0"/>
              <a:t>Perform during normal work hours</a:t>
            </a:r>
          </a:p>
          <a:p>
            <a:pPr eaLnBrk="1" hangingPunct="1">
              <a:buFontTx/>
              <a:buNone/>
            </a:pPr>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52400" y="2438400"/>
            <a:ext cx="8510588" cy="1325563"/>
          </a:xfrm>
        </p:spPr>
        <p:txBody>
          <a:bodyPr/>
          <a:lstStyle/>
          <a:p>
            <a:pPr eaLnBrk="1" hangingPunct="1">
              <a:defRPr/>
            </a:pPr>
            <a:r>
              <a:rPr lang="en-US" smtClean="0">
                <a:solidFill>
                  <a:schemeClr val="hlink"/>
                </a:solidFill>
              </a:rPr>
              <a:t>Vehicle Inspections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0"/>
            <a:ext cx="8229600" cy="1143000"/>
          </a:xfrm>
        </p:spPr>
        <p:txBody>
          <a:bodyPr/>
          <a:lstStyle/>
          <a:p>
            <a:pPr eaLnBrk="1" hangingPunct="1">
              <a:defRPr/>
            </a:pPr>
            <a:r>
              <a:rPr lang="en-US" smtClean="0">
                <a:solidFill>
                  <a:schemeClr val="hlink"/>
                </a:solidFill>
              </a:rPr>
              <a:t>Equipment</a:t>
            </a:r>
          </a:p>
        </p:txBody>
      </p:sp>
      <p:sp>
        <p:nvSpPr>
          <p:cNvPr id="72707" name="Rectangle 3"/>
          <p:cNvSpPr>
            <a:spLocks noGrp="1" noChangeArrowheads="1"/>
          </p:cNvSpPr>
          <p:nvPr>
            <p:ph type="body" sz="half" idx="1"/>
          </p:nvPr>
        </p:nvSpPr>
        <p:spPr>
          <a:xfrm>
            <a:off x="762000" y="990600"/>
            <a:ext cx="7467600" cy="5029200"/>
          </a:xfrm>
        </p:spPr>
        <p:txBody>
          <a:bodyPr/>
          <a:lstStyle/>
          <a:p>
            <a:pPr eaLnBrk="1" hangingPunct="1">
              <a:lnSpc>
                <a:spcPct val="90000"/>
              </a:lnSpc>
              <a:buClr>
                <a:schemeClr val="hlink"/>
              </a:buClr>
            </a:pPr>
            <a:r>
              <a:rPr lang="en-US" smtClean="0"/>
              <a:t>Pre-Trip/Post-Trip</a:t>
            </a:r>
          </a:p>
          <a:p>
            <a:pPr lvl="1" eaLnBrk="1" hangingPunct="1">
              <a:lnSpc>
                <a:spcPct val="90000"/>
              </a:lnSpc>
              <a:buClr>
                <a:schemeClr val="hlink"/>
              </a:buClr>
            </a:pPr>
            <a:r>
              <a:rPr lang="en-US" sz="3200" smtClean="0"/>
              <a:t>1</a:t>
            </a:r>
            <a:r>
              <a:rPr lang="en-US" sz="3200" baseline="30000" smtClean="0"/>
              <a:t>st</a:t>
            </a:r>
            <a:r>
              <a:rPr lang="en-US" sz="3200" smtClean="0"/>
              <a:t> Step to Safety</a:t>
            </a:r>
          </a:p>
          <a:p>
            <a:pPr eaLnBrk="1" hangingPunct="1">
              <a:lnSpc>
                <a:spcPct val="90000"/>
              </a:lnSpc>
              <a:buClr>
                <a:schemeClr val="hlink"/>
              </a:buClr>
            </a:pPr>
            <a:r>
              <a:rPr lang="en-US" smtClean="0"/>
              <a:t>Communicate Problems</a:t>
            </a:r>
          </a:p>
          <a:p>
            <a:pPr lvl="1" eaLnBrk="1" hangingPunct="1">
              <a:lnSpc>
                <a:spcPct val="90000"/>
              </a:lnSpc>
              <a:buClr>
                <a:schemeClr val="hlink"/>
              </a:buClr>
            </a:pPr>
            <a:r>
              <a:rPr lang="en-US" sz="3200" smtClean="0"/>
              <a:t>Let others know what is wrong and fill out the work order or notification</a:t>
            </a:r>
          </a:p>
          <a:p>
            <a:pPr eaLnBrk="1" hangingPunct="1">
              <a:lnSpc>
                <a:spcPct val="90000"/>
              </a:lnSpc>
              <a:buClr>
                <a:schemeClr val="hlink"/>
              </a:buClr>
            </a:pPr>
            <a:r>
              <a:rPr lang="en-US" smtClean="0"/>
              <a:t>Check your Equipment often</a:t>
            </a:r>
          </a:p>
          <a:p>
            <a:pPr lvl="1" eaLnBrk="1" hangingPunct="1">
              <a:lnSpc>
                <a:spcPct val="90000"/>
              </a:lnSpc>
              <a:buClr>
                <a:schemeClr val="hlink"/>
              </a:buClr>
            </a:pPr>
            <a:r>
              <a:rPr lang="en-US" sz="3200" smtClean="0"/>
              <a:t>You never know what you might find</a:t>
            </a:r>
          </a:p>
          <a:p>
            <a:pPr eaLnBrk="1" hangingPunct="1">
              <a:lnSpc>
                <a:spcPct val="90000"/>
              </a:lnSpc>
              <a:buClr>
                <a:schemeClr val="hlink"/>
              </a:buClr>
            </a:pPr>
            <a:r>
              <a:rPr lang="en-US" smtClean="0"/>
              <a:t>Know the areas on the equipment that are constantly under stress</a:t>
            </a:r>
          </a:p>
          <a:p>
            <a:pPr eaLnBrk="1" hangingPunct="1">
              <a:lnSpc>
                <a:spcPct val="90000"/>
              </a:lnSpc>
            </a:pPr>
            <a:endParaRPr lang="en-US" sz="28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457200" y="0"/>
            <a:ext cx="8229600" cy="1143000"/>
          </a:xfrm>
        </p:spPr>
        <p:txBody>
          <a:bodyPr/>
          <a:lstStyle/>
          <a:p>
            <a:pPr eaLnBrk="1" hangingPunct="1">
              <a:defRPr/>
            </a:pPr>
            <a:r>
              <a:rPr lang="en-US" smtClean="0">
                <a:solidFill>
                  <a:schemeClr val="hlink"/>
                </a:solidFill>
              </a:rPr>
              <a:t>Preventive Maintenance</a:t>
            </a:r>
          </a:p>
        </p:txBody>
      </p:sp>
      <p:sp>
        <p:nvSpPr>
          <p:cNvPr id="73731" name="Rectangle 3"/>
          <p:cNvSpPr>
            <a:spLocks noGrp="1" noChangeArrowheads="1"/>
          </p:cNvSpPr>
          <p:nvPr>
            <p:ph type="body" idx="1"/>
          </p:nvPr>
        </p:nvSpPr>
        <p:spPr>
          <a:xfrm>
            <a:off x="914400" y="990600"/>
            <a:ext cx="8229600" cy="4495800"/>
          </a:xfrm>
        </p:spPr>
        <p:txBody>
          <a:bodyPr>
            <a:normAutofit lnSpcReduction="10000"/>
          </a:bodyPr>
          <a:lstStyle/>
          <a:p>
            <a:pPr eaLnBrk="1" hangingPunct="1">
              <a:lnSpc>
                <a:spcPct val="90000"/>
              </a:lnSpc>
              <a:buClr>
                <a:schemeClr val="hlink"/>
              </a:buClr>
            </a:pPr>
            <a:r>
              <a:rPr lang="en-US" smtClean="0"/>
              <a:t>Starts with Pre Trip Inspection</a:t>
            </a:r>
          </a:p>
          <a:p>
            <a:pPr lvl="1" eaLnBrk="1" hangingPunct="1">
              <a:lnSpc>
                <a:spcPct val="90000"/>
              </a:lnSpc>
              <a:buClr>
                <a:schemeClr val="hlink"/>
              </a:buClr>
            </a:pPr>
            <a:r>
              <a:rPr lang="en-US" b="1" smtClean="0"/>
              <a:t>Inspections are used to protect CDOT investments</a:t>
            </a:r>
          </a:p>
          <a:p>
            <a:pPr lvl="3" eaLnBrk="1" hangingPunct="1">
              <a:lnSpc>
                <a:spcPct val="90000"/>
              </a:lnSpc>
              <a:buClr>
                <a:schemeClr val="hlink"/>
              </a:buClr>
            </a:pPr>
            <a:r>
              <a:rPr lang="en-US" smtClean="0"/>
              <a:t>Review previous day post trip</a:t>
            </a:r>
          </a:p>
          <a:p>
            <a:pPr lvl="2" eaLnBrk="1" hangingPunct="1">
              <a:lnSpc>
                <a:spcPct val="90000"/>
              </a:lnSpc>
              <a:buClr>
                <a:schemeClr val="hlink"/>
              </a:buClr>
            </a:pPr>
            <a:r>
              <a:rPr lang="en-US" smtClean="0"/>
              <a:t>Check all fluids under hood at the beginning of each shift and more often if needed </a:t>
            </a:r>
          </a:p>
          <a:p>
            <a:pPr lvl="2" eaLnBrk="1" hangingPunct="1">
              <a:lnSpc>
                <a:spcPct val="90000"/>
              </a:lnSpc>
              <a:buClr>
                <a:schemeClr val="hlink"/>
              </a:buClr>
            </a:pPr>
            <a:r>
              <a:rPr lang="en-US" smtClean="0"/>
              <a:t>Check Tires Air Pressure </a:t>
            </a:r>
            <a:r>
              <a:rPr lang="en-US" b="1" smtClean="0"/>
              <a:t>Weekly</a:t>
            </a:r>
            <a:r>
              <a:rPr lang="en-US" smtClean="0"/>
              <a:t> with a </a:t>
            </a:r>
            <a:r>
              <a:rPr lang="en-US" b="1" smtClean="0"/>
              <a:t>Gauge</a:t>
            </a:r>
          </a:p>
          <a:p>
            <a:pPr lvl="2" eaLnBrk="1" hangingPunct="1">
              <a:lnSpc>
                <a:spcPct val="90000"/>
              </a:lnSpc>
              <a:buClr>
                <a:schemeClr val="hlink"/>
              </a:buClr>
            </a:pPr>
            <a:r>
              <a:rPr lang="en-US" smtClean="0"/>
              <a:t>Check all fluids </a:t>
            </a:r>
            <a:r>
              <a:rPr lang="en-US" b="1" smtClean="0"/>
              <a:t>Monthly</a:t>
            </a:r>
          </a:p>
          <a:p>
            <a:pPr lvl="3" eaLnBrk="1" hangingPunct="1">
              <a:lnSpc>
                <a:spcPct val="90000"/>
              </a:lnSpc>
              <a:buClr>
                <a:schemeClr val="hlink"/>
              </a:buClr>
            </a:pPr>
            <a:r>
              <a:rPr lang="en-US" smtClean="0"/>
              <a:t>Differentials</a:t>
            </a:r>
          </a:p>
          <a:p>
            <a:pPr lvl="3" eaLnBrk="1" hangingPunct="1">
              <a:lnSpc>
                <a:spcPct val="90000"/>
              </a:lnSpc>
              <a:buClr>
                <a:schemeClr val="hlink"/>
              </a:buClr>
            </a:pPr>
            <a:r>
              <a:rPr lang="en-US" smtClean="0"/>
              <a:t>Transmission / Transfer Case</a:t>
            </a:r>
          </a:p>
          <a:p>
            <a:pPr lvl="3" eaLnBrk="1" hangingPunct="1">
              <a:lnSpc>
                <a:spcPct val="90000"/>
              </a:lnSpc>
              <a:buClr>
                <a:schemeClr val="hlink"/>
              </a:buClr>
            </a:pPr>
            <a:r>
              <a:rPr lang="en-US" smtClean="0"/>
              <a:t>Hydraulic System  </a:t>
            </a:r>
          </a:p>
          <a:p>
            <a:pPr lvl="2" eaLnBrk="1" hangingPunct="1">
              <a:lnSpc>
                <a:spcPct val="90000"/>
              </a:lnSpc>
              <a:buClr>
                <a:schemeClr val="hlink"/>
              </a:buClr>
            </a:pPr>
            <a:r>
              <a:rPr lang="en-US" smtClean="0"/>
              <a:t>Grease equipment </a:t>
            </a:r>
            <a:r>
              <a:rPr lang="en-US" b="1" smtClean="0"/>
              <a:t>Monthly</a:t>
            </a:r>
          </a:p>
          <a:p>
            <a:pPr lvl="1" eaLnBrk="1" hangingPunct="1">
              <a:lnSpc>
                <a:spcPct val="90000"/>
              </a:lnSpc>
            </a:pPr>
            <a:endParaRPr lang="en-US"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defRPr/>
            </a:pPr>
            <a:r>
              <a:rPr lang="en-US" smtClean="0">
                <a:solidFill>
                  <a:schemeClr val="hlink"/>
                </a:solidFill>
              </a:rPr>
              <a:t>Preventive Maintenance</a:t>
            </a:r>
          </a:p>
        </p:txBody>
      </p:sp>
      <p:sp>
        <p:nvSpPr>
          <p:cNvPr id="74755" name="Rectangle 3"/>
          <p:cNvSpPr>
            <a:spLocks noGrp="1" noChangeArrowheads="1"/>
          </p:cNvSpPr>
          <p:nvPr>
            <p:ph type="body" idx="1"/>
          </p:nvPr>
        </p:nvSpPr>
        <p:spPr>
          <a:xfrm>
            <a:off x="457200" y="1371600"/>
            <a:ext cx="8229600" cy="4495800"/>
          </a:xfrm>
        </p:spPr>
        <p:txBody>
          <a:bodyPr/>
          <a:lstStyle/>
          <a:p>
            <a:pPr eaLnBrk="1" hangingPunct="1">
              <a:lnSpc>
                <a:spcPct val="90000"/>
              </a:lnSpc>
              <a:buClr>
                <a:schemeClr val="hlink"/>
              </a:buClr>
            </a:pPr>
            <a:r>
              <a:rPr lang="en-US" smtClean="0"/>
              <a:t>Post Trip Inspection</a:t>
            </a:r>
          </a:p>
          <a:p>
            <a:pPr lvl="1" eaLnBrk="1" hangingPunct="1">
              <a:lnSpc>
                <a:spcPct val="90000"/>
              </a:lnSpc>
              <a:buClr>
                <a:schemeClr val="hlink"/>
              </a:buClr>
            </a:pPr>
            <a:r>
              <a:rPr lang="en-US" smtClean="0"/>
              <a:t>Is Required by Federal DOT </a:t>
            </a:r>
          </a:p>
          <a:p>
            <a:pPr lvl="2" eaLnBrk="1" hangingPunct="1">
              <a:lnSpc>
                <a:spcPct val="90000"/>
              </a:lnSpc>
              <a:buClr>
                <a:schemeClr val="hlink"/>
              </a:buClr>
            </a:pPr>
            <a:r>
              <a:rPr lang="en-US" smtClean="0"/>
              <a:t>49 CFR Part 396.11 Driver vehicle inspection report. </a:t>
            </a:r>
            <a:r>
              <a:rPr lang="en-US" b="1" smtClean="0"/>
              <a:t>Must be in writing</a:t>
            </a:r>
            <a:r>
              <a:rPr lang="en-US" smtClean="0"/>
              <a:t>.	</a:t>
            </a:r>
          </a:p>
          <a:p>
            <a:pPr lvl="1" eaLnBrk="1" hangingPunct="1">
              <a:lnSpc>
                <a:spcPct val="90000"/>
              </a:lnSpc>
              <a:buClr>
                <a:schemeClr val="hlink"/>
              </a:buClr>
            </a:pPr>
            <a:r>
              <a:rPr lang="en-US" smtClean="0"/>
              <a:t>Taught at CDOT Training Academy</a:t>
            </a:r>
          </a:p>
          <a:p>
            <a:pPr lvl="2" eaLnBrk="1" hangingPunct="1">
              <a:lnSpc>
                <a:spcPct val="90000"/>
              </a:lnSpc>
              <a:buClr>
                <a:schemeClr val="hlink"/>
              </a:buClr>
              <a:buFontTx/>
              <a:buNone/>
            </a:pPr>
            <a:endParaRPr lang="en-US" smtClean="0"/>
          </a:p>
          <a:p>
            <a:pPr lvl="1" eaLnBrk="1" hangingPunct="1">
              <a:lnSpc>
                <a:spcPct val="90000"/>
              </a:lnSpc>
              <a:buClr>
                <a:schemeClr val="hlink"/>
              </a:buClr>
            </a:pPr>
            <a:r>
              <a:rPr lang="en-US" smtClean="0"/>
              <a:t>Is Required on CDL exam, must demonstrate that you know what to inspect on Post trip to pass exam.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381000"/>
            <a:ext cx="8229600" cy="1143000"/>
          </a:xfrm>
        </p:spPr>
        <p:txBody>
          <a:bodyPr>
            <a:normAutofit fontScale="90000"/>
          </a:bodyPr>
          <a:lstStyle/>
          <a:p>
            <a:pPr eaLnBrk="1" hangingPunct="1">
              <a:defRPr/>
            </a:pPr>
            <a:r>
              <a:rPr lang="en-US" sz="4000" smtClean="0">
                <a:solidFill>
                  <a:schemeClr val="hlink"/>
                </a:solidFill>
              </a:rPr>
              <a:t>Preventive Maintenance</a:t>
            </a:r>
            <a:r>
              <a:rPr lang="en-US" sz="4000" smtClean="0"/>
              <a:t/>
            </a:r>
            <a:br>
              <a:rPr lang="en-US" sz="4000" smtClean="0"/>
            </a:br>
            <a:r>
              <a:rPr lang="en-US" sz="4000" smtClean="0">
                <a:solidFill>
                  <a:schemeClr val="hlink"/>
                </a:solidFill>
              </a:rPr>
              <a:t>Post Trip Requirements</a:t>
            </a:r>
          </a:p>
        </p:txBody>
      </p:sp>
      <p:sp>
        <p:nvSpPr>
          <p:cNvPr id="75779" name="Rectangle 3"/>
          <p:cNvSpPr>
            <a:spLocks noGrp="1" noChangeArrowheads="1"/>
          </p:cNvSpPr>
          <p:nvPr>
            <p:ph type="body" sz="half" idx="1"/>
          </p:nvPr>
        </p:nvSpPr>
        <p:spPr>
          <a:xfrm>
            <a:off x="381000" y="1752600"/>
            <a:ext cx="4038600" cy="4495800"/>
          </a:xfrm>
        </p:spPr>
        <p:txBody>
          <a:bodyPr/>
          <a:lstStyle/>
          <a:p>
            <a:pPr lvl="1" eaLnBrk="1" hangingPunct="1">
              <a:buClr>
                <a:schemeClr val="hlink"/>
              </a:buClr>
            </a:pPr>
            <a:r>
              <a:rPr lang="en-US" smtClean="0"/>
              <a:t>Service Brakes</a:t>
            </a:r>
          </a:p>
          <a:p>
            <a:pPr lvl="1" eaLnBrk="1" hangingPunct="1">
              <a:buClr>
                <a:schemeClr val="hlink"/>
              </a:buClr>
            </a:pPr>
            <a:r>
              <a:rPr lang="en-US" smtClean="0"/>
              <a:t>Park Brake</a:t>
            </a:r>
          </a:p>
          <a:p>
            <a:pPr lvl="1" eaLnBrk="1" hangingPunct="1">
              <a:buClr>
                <a:schemeClr val="hlink"/>
              </a:buClr>
            </a:pPr>
            <a:r>
              <a:rPr lang="en-US" smtClean="0"/>
              <a:t>Steering Mechanism</a:t>
            </a:r>
          </a:p>
          <a:p>
            <a:pPr lvl="1" eaLnBrk="1" hangingPunct="1">
              <a:buClr>
                <a:schemeClr val="hlink"/>
              </a:buClr>
            </a:pPr>
            <a:r>
              <a:rPr lang="en-US" smtClean="0"/>
              <a:t>Lighting devices and reflectors</a:t>
            </a:r>
          </a:p>
          <a:p>
            <a:pPr lvl="1" eaLnBrk="1" hangingPunct="1">
              <a:buClr>
                <a:schemeClr val="hlink"/>
              </a:buClr>
            </a:pPr>
            <a:r>
              <a:rPr lang="en-US" smtClean="0"/>
              <a:t>Tires</a:t>
            </a:r>
          </a:p>
          <a:p>
            <a:pPr lvl="1" eaLnBrk="1" hangingPunct="1"/>
            <a:endParaRPr lang="en-US" smtClean="0"/>
          </a:p>
        </p:txBody>
      </p:sp>
      <p:sp>
        <p:nvSpPr>
          <p:cNvPr id="75780" name="Rectangle 4"/>
          <p:cNvSpPr>
            <a:spLocks noGrp="1" noChangeArrowheads="1"/>
          </p:cNvSpPr>
          <p:nvPr>
            <p:ph type="body" sz="half" idx="2"/>
          </p:nvPr>
        </p:nvSpPr>
        <p:spPr>
          <a:xfrm>
            <a:off x="4572000" y="1752600"/>
            <a:ext cx="4038600" cy="4495800"/>
          </a:xfrm>
        </p:spPr>
        <p:txBody>
          <a:bodyPr/>
          <a:lstStyle/>
          <a:p>
            <a:pPr lvl="1" eaLnBrk="1" hangingPunct="1">
              <a:buClr>
                <a:schemeClr val="hlink"/>
              </a:buClr>
            </a:pPr>
            <a:r>
              <a:rPr lang="en-US" smtClean="0"/>
              <a:t>Horn</a:t>
            </a:r>
          </a:p>
          <a:p>
            <a:pPr lvl="1" eaLnBrk="1" hangingPunct="1">
              <a:buClr>
                <a:schemeClr val="hlink"/>
              </a:buClr>
            </a:pPr>
            <a:r>
              <a:rPr lang="en-US" smtClean="0"/>
              <a:t>Windshield wipers</a:t>
            </a:r>
          </a:p>
          <a:p>
            <a:pPr lvl="1" eaLnBrk="1" hangingPunct="1">
              <a:buClr>
                <a:schemeClr val="hlink"/>
              </a:buClr>
            </a:pPr>
            <a:r>
              <a:rPr lang="en-US" smtClean="0"/>
              <a:t>Rear Vision mirror</a:t>
            </a:r>
          </a:p>
          <a:p>
            <a:pPr lvl="1" eaLnBrk="1" hangingPunct="1">
              <a:buClr>
                <a:schemeClr val="hlink"/>
              </a:buClr>
            </a:pPr>
            <a:r>
              <a:rPr lang="en-US" smtClean="0"/>
              <a:t>Coupling devices</a:t>
            </a:r>
          </a:p>
          <a:p>
            <a:pPr lvl="1" eaLnBrk="1" hangingPunct="1">
              <a:buClr>
                <a:schemeClr val="hlink"/>
              </a:buClr>
            </a:pPr>
            <a:r>
              <a:rPr lang="en-US" smtClean="0"/>
              <a:t>Wheels and rims</a:t>
            </a:r>
          </a:p>
          <a:p>
            <a:pPr lvl="1" eaLnBrk="1" hangingPunct="1">
              <a:buClr>
                <a:schemeClr val="hlink"/>
              </a:buClr>
            </a:pPr>
            <a:r>
              <a:rPr lang="en-US" smtClean="0"/>
              <a:t>Emergency equipment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defRPr/>
            </a:pPr>
            <a:r>
              <a:rPr lang="en-US" smtClean="0">
                <a:solidFill>
                  <a:schemeClr val="hlink"/>
                </a:solidFill>
              </a:rPr>
              <a:t>Preventive Maintenance</a:t>
            </a:r>
          </a:p>
        </p:txBody>
      </p:sp>
      <p:pic>
        <p:nvPicPr>
          <p:cNvPr id="76803" name="Picture 3"/>
          <p:cNvPicPr>
            <a:picLocks noChangeAspect="1" noChangeArrowheads="1"/>
          </p:cNvPicPr>
          <p:nvPr>
            <p:ph type="body" idx="1"/>
          </p:nvPr>
        </p:nvPicPr>
        <p:blipFill>
          <a:blip r:embed="rId2" cstate="print"/>
          <a:srcRect/>
          <a:stretch>
            <a:fillRect/>
          </a:stretch>
        </p:blipFill>
        <p:spPr>
          <a:xfrm>
            <a:off x="1441450" y="2036763"/>
            <a:ext cx="6261100" cy="362267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4898" name="Group 2"/>
          <p:cNvGraphicFramePr>
            <a:graphicFrameLocks noGrp="1"/>
          </p:cNvGraphicFramePr>
          <p:nvPr/>
        </p:nvGraphicFramePr>
        <p:xfrm>
          <a:off x="406400" y="1262063"/>
          <a:ext cx="1233488" cy="930275"/>
        </p:xfrm>
        <a:graphic>
          <a:graphicData uri="http://schemas.openxmlformats.org/drawingml/2006/table">
            <a:tbl>
              <a:tblPr/>
              <a:tblGrid>
                <a:gridCol w="1233488"/>
              </a:tblGrid>
              <a:tr h="9302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464904" name="Group 8"/>
          <p:cNvGraphicFramePr>
            <a:graphicFrameLocks noGrp="1"/>
          </p:cNvGraphicFramePr>
          <p:nvPr/>
        </p:nvGraphicFramePr>
        <p:xfrm>
          <a:off x="0" y="0"/>
          <a:ext cx="9144000" cy="6858000"/>
        </p:xfrm>
        <a:graphic>
          <a:graphicData uri="http://schemas.openxmlformats.org/drawingml/2006/table">
            <a:tbl>
              <a:tblPr/>
              <a:tblGrid>
                <a:gridCol w="9144000"/>
              </a:tblGrid>
              <a:tr h="6858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solidFill>
                      <a:schemeClr val="bg1"/>
                    </a:solidFill>
                  </a:tcPr>
                </a:tc>
              </a:tr>
            </a:tbl>
          </a:graphicData>
        </a:graphic>
      </p:graphicFrame>
      <p:sp>
        <p:nvSpPr>
          <p:cNvPr id="77830" name="Text Box 14"/>
          <p:cNvSpPr txBox="1">
            <a:spLocks noChangeArrowheads="1"/>
          </p:cNvSpPr>
          <p:nvPr/>
        </p:nvSpPr>
        <p:spPr bwMode="auto">
          <a:xfrm>
            <a:off x="0" y="188913"/>
            <a:ext cx="9144000" cy="457200"/>
          </a:xfrm>
          <a:prstGeom prst="rect">
            <a:avLst/>
          </a:prstGeom>
          <a:noFill/>
          <a:ln w="9525">
            <a:noFill/>
            <a:miter lim="800000"/>
            <a:headEnd/>
            <a:tailEnd/>
          </a:ln>
        </p:spPr>
        <p:txBody>
          <a:bodyPr>
            <a:spAutoFit/>
          </a:bodyPr>
          <a:lstStyle/>
          <a:p>
            <a:pPr eaLnBrk="1" hangingPunct="1"/>
            <a:endParaRPr lang="en-US" sz="2400">
              <a:latin typeface="Tahoma" pitchFamily="34" charset="0"/>
            </a:endParaRPr>
          </a:p>
        </p:txBody>
      </p:sp>
      <p:pic>
        <p:nvPicPr>
          <p:cNvPr id="77831" name="Picture 15"/>
          <p:cNvPicPr>
            <a:picLocks noChangeAspect="1" noChangeArrowheads="1"/>
          </p:cNvPicPr>
          <p:nvPr/>
        </p:nvPicPr>
        <p:blipFill>
          <a:blip r:embed="rId3" cstate="print"/>
          <a:srcRect/>
          <a:stretch>
            <a:fillRect/>
          </a:stretch>
        </p:blipFill>
        <p:spPr bwMode="auto">
          <a:xfrm>
            <a:off x="152400" y="657225"/>
            <a:ext cx="88392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eaLnBrk="1" hangingPunct="1">
              <a:defRPr/>
            </a:pPr>
            <a:endParaRPr lang="en-US" smtClean="0"/>
          </a:p>
        </p:txBody>
      </p:sp>
      <p:pic>
        <p:nvPicPr>
          <p:cNvPr id="78851" name="Picture 3"/>
          <p:cNvPicPr>
            <a:picLocks noChangeAspect="1" noChangeArrowheads="1"/>
          </p:cNvPicPr>
          <p:nvPr>
            <p:ph type="body" idx="1"/>
          </p:nvPr>
        </p:nvPicPr>
        <p:blipFill>
          <a:blip r:embed="rId2" cstate="print"/>
          <a:srcRect/>
          <a:stretch>
            <a:fillRect/>
          </a:stretch>
        </p:blipFill>
        <p:spPr>
          <a:xfrm>
            <a:off x="228600" y="152400"/>
            <a:ext cx="8686800" cy="6553200"/>
          </a:xfrm>
          <a:solidFill>
            <a:schemeClr val="bg1"/>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Words>
  <Application>Microsoft Office PowerPoint</Application>
  <PresentationFormat>On-screen Show (4:3)</PresentationFormat>
  <Paragraphs>76</Paragraphs>
  <Slides>13</Slides>
  <Notes>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Microsoft PowerPoint Slide</vt:lpstr>
      <vt:lpstr>Did you do a Pre-trip?</vt:lpstr>
      <vt:lpstr>Vehicle Inspections</vt:lpstr>
      <vt:lpstr>Equipment</vt:lpstr>
      <vt:lpstr>Preventive Maintenance</vt:lpstr>
      <vt:lpstr>Preventive Maintenance</vt:lpstr>
      <vt:lpstr>Preventive Maintenance Post Trip Requirements</vt:lpstr>
      <vt:lpstr>Preventive Maintenance</vt:lpstr>
      <vt:lpstr>Slide 8</vt:lpstr>
      <vt:lpstr>Slide 9</vt:lpstr>
      <vt:lpstr>Preventive Maintenance</vt:lpstr>
      <vt:lpstr>Equipment</vt:lpstr>
      <vt:lpstr>Attachments</vt:lpstr>
      <vt:lpstr>Cleaning of Equipment</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you do a Pre-trip?</dc:title>
  <dc:creator>peter wisniewski</dc:creator>
  <cp:lastModifiedBy>peter wisniewski</cp:lastModifiedBy>
  <cp:revision>1</cp:revision>
  <dcterms:created xsi:type="dcterms:W3CDTF">2013-08-08T19:46:04Z</dcterms:created>
  <dcterms:modified xsi:type="dcterms:W3CDTF">2013-08-08T19:46:44Z</dcterms:modified>
</cp:coreProperties>
</file>