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AC638-78A0-4060-B0DE-3F99425C76B5}" type="datetimeFigureOut">
              <a:rPr lang="en-US" smtClean="0"/>
              <a:pPr/>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4E2F9-81DE-4B71-9970-0DA4305206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BB3CD6E9-D542-42D8-8C8E-51E4C01AD986}" type="slidenum">
              <a:rPr lang="en-US" smtClean="0"/>
              <a:pPr/>
              <a:t>2</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r>
              <a:rPr lang="en-US" smtClean="0"/>
              <a:t>You need to do a pre-winter tour of your road with your crew and your supervisor, include any extra helpers you might get from Traffic, Engineering or Special Crews too. If you can’t include other helpers at least make one run with them when they show up so you can point out the hazards.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F29CF7AB-ADCA-43C2-9818-B3F7726581AE}" type="slidenum">
              <a:rPr lang="en-US" smtClean="0"/>
              <a:pPr/>
              <a:t>32</a:t>
            </a:fld>
            <a:endParaRPr lang="en-US" smtClean="0"/>
          </a:p>
        </p:txBody>
      </p:sp>
      <p:sp>
        <p:nvSpPr>
          <p:cNvPr id="349187" name="Rectangle 2"/>
          <p:cNvSpPr>
            <a:spLocks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r>
              <a:rPr lang="en-US" smtClean="0"/>
              <a:t>Yes you have to do hand work. Get the water off and keep it off our road surface and shoulders.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0CDFC82A-3292-4063-9BE1-E8CBD462BE02}" type="slidenum">
              <a:rPr lang="en-US" smtClean="0"/>
              <a:pPr/>
              <a:t>33</a:t>
            </a:fld>
            <a:endParaRPr lang="en-US" smtClean="0"/>
          </a:p>
        </p:txBody>
      </p:sp>
      <p:sp>
        <p:nvSpPr>
          <p:cNvPr id="350211" name="Rectangle 2"/>
          <p:cNvSpPr>
            <a:spLocks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r>
              <a:rPr lang="en-US" smtClean="0"/>
              <a:t>Staged picture. This is Independence Pass where they started clearing from the previous days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BBEDE44-8F1C-4DDD-A9F4-8AD199F3D7C8}" type="slidenum">
              <a:rPr lang="en-US" smtClean="0"/>
              <a:pPr/>
              <a:t>12</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mtClean="0"/>
              <a:t>Avon roundabout signs, curbs, dirt to asphalt transition, traffic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527CF978-EDC9-477B-93D4-46413DF42EDE}" type="slidenum">
              <a:rPr lang="en-US" smtClean="0"/>
              <a:pPr/>
              <a:t>17</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r>
              <a:rPr lang="en-US" smtClean="0"/>
              <a:t>You can bet it is. You can square the angle of your plow and carry snow to the end of obstacles such as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51A30055-D403-41EA-899E-FF8716D4239B}" type="slidenum">
              <a:rPr lang="en-US" smtClean="0"/>
              <a:pPr/>
              <a:t>19</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We don’t want drop offs because of safety and erosion problems but we do want drainage off of our road surface and away from our road base. We need to have the structural support to our road surface too.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4C40470D-4C28-4B3D-AB41-A98F0D6041BA}" type="slidenum">
              <a:rPr lang="en-US" smtClean="0"/>
              <a:pPr/>
              <a:t>22</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r>
              <a:rPr lang="en-US" smtClean="0"/>
              <a:t>Remember someone could be in there and someone will have to clean up the mess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7A641A16-D4F8-4F10-A847-F79FD270EFA4}" type="slidenum">
              <a:rPr lang="en-US" smtClean="0"/>
              <a:pPr/>
              <a:t>27</a:t>
            </a:fld>
            <a:endParaRPr lang="en-US" smtClean="0"/>
          </a:p>
        </p:txBody>
      </p:sp>
      <p:sp>
        <p:nvSpPr>
          <p:cNvPr id="345091" name="Rectangle 2"/>
          <p:cNvSpPr>
            <a:spLocks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r>
              <a:rPr lang="en-US" smtClean="0"/>
              <a:t>These ends won’t perform as they are designed or intended to if there is snow pack and ice preventing them from performing.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13183E82-3314-436A-9AF1-F6B33026E5E5}" type="slidenum">
              <a:rPr lang="en-US" smtClean="0"/>
              <a:pPr/>
              <a:t>28</a:t>
            </a:fld>
            <a:endParaRPr lang="en-US" smtClean="0"/>
          </a:p>
        </p:txBody>
      </p:sp>
      <p:sp>
        <p:nvSpPr>
          <p:cNvPr id="346115" name="Rectangle 2"/>
          <p:cNvSpPr>
            <a:spLocks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smtClean="0"/>
              <a:t>No lights, no TC, working around guardrail. What about support under where he is pushing the snow.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93D79C66-1A31-4CE6-8C75-25212DE4EDAA}" type="slidenum">
              <a:rPr lang="en-US" smtClean="0"/>
              <a:pPr/>
              <a:t>29</a:t>
            </a:fld>
            <a:endParaRPr lang="en-US" smtClean="0"/>
          </a:p>
        </p:txBody>
      </p:sp>
      <p:sp>
        <p:nvSpPr>
          <p:cNvPr id="347139" name="Rectangle 2"/>
          <p:cNvSpPr>
            <a:spLocks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n-US" smtClean="0"/>
              <a:t>As the snow melts it runs across the road and freezes as the temps drop. The water itself causes damage to the road surface.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15C5DD7D-94C3-4255-BE11-A5F56D5D4C33}" type="slidenum">
              <a:rPr lang="en-US" smtClean="0"/>
              <a:pPr/>
              <a:t>30</a:t>
            </a:fld>
            <a:endParaRPr lang="en-US" smtClean="0"/>
          </a:p>
        </p:txBody>
      </p:sp>
      <p:sp>
        <p:nvSpPr>
          <p:cNvPr id="348163" name="Rectangle 2"/>
          <p:cNvSpPr>
            <a:spLocks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r>
              <a:rPr lang="en-US" smtClean="0"/>
              <a:t>Water pumping washes the asphalt from the aggregate and allows the aggregate to pop loose. Keep water off the road. Look at the damage that is being created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05379-915C-4412-AFED-28D9512BAD06}"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05379-915C-4412-AFED-28D9512BAD06}"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05379-915C-4412-AFED-28D9512BAD06}"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7745A99-5EC7-4431-B2FB-1925ED1296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F002AA9-F0D6-47DF-8F46-6C49EE7651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05379-915C-4412-AFED-28D9512BAD06}"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05379-915C-4412-AFED-28D9512BAD06}"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05379-915C-4412-AFED-28D9512BAD06}"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05379-915C-4412-AFED-28D9512BAD06}" type="datetimeFigureOut">
              <a:rPr lang="en-US" smtClean="0"/>
              <a:pPr/>
              <a:t>8/15/2013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05379-915C-4412-AFED-28D9512BAD06}" type="datetimeFigureOut">
              <a:rPr lang="en-US" smtClean="0"/>
              <a:pPr/>
              <a:t>8/15/2013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05379-915C-4412-AFED-28D9512BAD06}" type="datetimeFigureOut">
              <a:rPr lang="en-US" smtClean="0"/>
              <a:pPr/>
              <a:t>8/15/2013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05379-915C-4412-AFED-28D9512BAD06}"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05379-915C-4412-AFED-28D9512BAD06}"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D98CC-AECD-4D85-AA9B-AFC110CBDF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05379-915C-4412-AFED-28D9512BAD06}" type="datetimeFigureOut">
              <a:rPr lang="en-US" smtClean="0"/>
              <a:pPr/>
              <a:t>8/15/2013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98CC-AECD-4D85-AA9B-AFC110CBDF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Users\kellyc\Documents\snow%20training%20presentation\Guardrail%202.MPG" TargetMode="External"/><Relationship Id="rId5" Type="http://schemas.openxmlformats.org/officeDocument/2006/relationships/hyperlink" Target="Guardrail%202.MPG"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file:///C:\Common\Snow%20removal%20training%208%20hour%20class\Bridge%20Plowing%20Cut.mpg" TargetMode="External"/><Relationship Id="rId4" Type="http://schemas.openxmlformats.org/officeDocument/2006/relationships/hyperlink" Target="Bridge%20Plowing.M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C:\Users\kellyc\Documents\snow%20training%20presentation\Pushing%20Snow%20Vail%201.MPG" TargetMode="External"/><Relationship Id="rId5" Type="http://schemas.openxmlformats.org/officeDocument/2006/relationships/hyperlink" Target="Pushing%20Snow%20Vail%201.MPG"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C:\Users\kellyc\Documents\snow%20training%20presentation\Water%20Vail%20Pass%20Cut.mpg" TargetMode="External"/><Relationship Id="rId5" Type="http://schemas.openxmlformats.org/officeDocument/2006/relationships/hyperlink" Target="Water%20Vail%20Pass%20Cut.mpg"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ideo" Target="file:///C:\Common\Snow%20removal%20training%208%20hour%20class\Pulling%20Dowd%20Canyon%20Cut.mpg" TargetMode="External"/><Relationship Id="rId4" Type="http://schemas.openxmlformats.org/officeDocument/2006/relationships/hyperlink" Target="Pulling%20Dowd%20Canyon.M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file:///C:\Common\Snow%20removal%20training%208%20hour%20class\Bus%20Stop%204%20Cut.mpg" TargetMode="External"/><Relationship Id="rId4" Type="http://schemas.openxmlformats.org/officeDocument/2006/relationships/hyperlink" Target="Bus%20Stop%204.MP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defRPr/>
            </a:pPr>
            <a:r>
              <a:rPr lang="en-US" sz="7200" b="1" smtClean="0">
                <a:solidFill>
                  <a:schemeClr val="hlink"/>
                </a:solidFill>
              </a:rPr>
              <a:t>Hazards</a:t>
            </a:r>
          </a:p>
        </p:txBody>
      </p:sp>
      <p:pic>
        <p:nvPicPr>
          <p:cNvPr id="188419" name="Picture 3" descr="SY00005_"/>
          <p:cNvPicPr>
            <a:picLocks noChangeAspect="1" noChangeArrowheads="1"/>
          </p:cNvPicPr>
          <p:nvPr/>
        </p:nvPicPr>
        <p:blipFill>
          <a:blip r:embed="rId2" cstate="print"/>
          <a:srcRect/>
          <a:stretch>
            <a:fillRect/>
          </a:stretch>
        </p:blipFill>
        <p:spPr bwMode="auto">
          <a:xfrm>
            <a:off x="2895600" y="1676400"/>
            <a:ext cx="3360738" cy="4319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smtClean="0">
                <a:solidFill>
                  <a:schemeClr val="hlink"/>
                </a:solidFill>
              </a:rPr>
              <a:t>Snow Removal/Plow Busters</a:t>
            </a:r>
          </a:p>
        </p:txBody>
      </p:sp>
      <p:sp>
        <p:nvSpPr>
          <p:cNvPr id="196611" name="Rectangle 3"/>
          <p:cNvSpPr>
            <a:spLocks noGrp="1" noChangeArrowheads="1"/>
          </p:cNvSpPr>
          <p:nvPr>
            <p:ph type="body" sz="half" idx="1"/>
          </p:nvPr>
        </p:nvSpPr>
        <p:spPr>
          <a:xfrm>
            <a:off x="533400" y="1752600"/>
            <a:ext cx="4033838" cy="4114800"/>
          </a:xfrm>
        </p:spPr>
        <p:txBody>
          <a:bodyPr/>
          <a:lstStyle/>
          <a:p>
            <a:pPr eaLnBrk="1" hangingPunct="1">
              <a:buClr>
                <a:schemeClr val="hlink"/>
              </a:buClr>
            </a:pPr>
            <a:r>
              <a:rPr lang="en-US" smtClean="0"/>
              <a:t>Use Flex Posts.</a:t>
            </a:r>
          </a:p>
          <a:p>
            <a:pPr eaLnBrk="1" hangingPunct="1">
              <a:buClr>
                <a:schemeClr val="hlink"/>
              </a:buClr>
            </a:pPr>
            <a:endParaRPr lang="en-US" smtClean="0"/>
          </a:p>
          <a:p>
            <a:pPr eaLnBrk="1" hangingPunct="1">
              <a:buClr>
                <a:schemeClr val="hlink"/>
              </a:buClr>
            </a:pPr>
            <a:endParaRPr lang="en-US" smtClean="0"/>
          </a:p>
          <a:p>
            <a:pPr eaLnBrk="1" hangingPunct="1">
              <a:buClr>
                <a:schemeClr val="hlink"/>
              </a:buClr>
            </a:pPr>
            <a:endParaRPr lang="en-US" smtClean="0"/>
          </a:p>
          <a:p>
            <a:pPr eaLnBrk="1" hangingPunct="1">
              <a:buClr>
                <a:schemeClr val="hlink"/>
              </a:buClr>
            </a:pPr>
            <a:r>
              <a:rPr lang="en-US" smtClean="0"/>
              <a:t>Move post to identify hazard.</a:t>
            </a:r>
          </a:p>
        </p:txBody>
      </p:sp>
      <p:pic>
        <p:nvPicPr>
          <p:cNvPr id="196612" name="Picture 5" descr="PA170045"/>
          <p:cNvPicPr>
            <a:picLocks noChangeAspect="1" noChangeArrowheads="1"/>
          </p:cNvPicPr>
          <p:nvPr/>
        </p:nvPicPr>
        <p:blipFill>
          <a:blip r:embed="rId2" cstate="print"/>
          <a:srcRect/>
          <a:stretch>
            <a:fillRect/>
          </a:stretch>
        </p:blipFill>
        <p:spPr bwMode="auto">
          <a:xfrm>
            <a:off x="4953000" y="1600200"/>
            <a:ext cx="39878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smtClean="0">
                <a:solidFill>
                  <a:schemeClr val="hlink"/>
                </a:solidFill>
              </a:rPr>
              <a:t>Snow Removal/Plow Buster</a:t>
            </a:r>
          </a:p>
        </p:txBody>
      </p:sp>
      <p:sp>
        <p:nvSpPr>
          <p:cNvPr id="197635" name="Rectangle 3"/>
          <p:cNvSpPr>
            <a:spLocks noGrp="1" noChangeArrowheads="1"/>
          </p:cNvSpPr>
          <p:nvPr>
            <p:ph type="body" sz="half" idx="1"/>
          </p:nvPr>
        </p:nvSpPr>
        <p:spPr>
          <a:xfrm>
            <a:off x="457200" y="1676400"/>
            <a:ext cx="4033838" cy="4114800"/>
          </a:xfrm>
        </p:spPr>
        <p:txBody>
          <a:bodyPr/>
          <a:lstStyle/>
          <a:p>
            <a:pPr eaLnBrk="1" hangingPunct="1">
              <a:buClr>
                <a:schemeClr val="hlink"/>
              </a:buClr>
            </a:pPr>
            <a:r>
              <a:rPr lang="en-US" smtClean="0"/>
              <a:t>Always lift your plow prior to expansion joint</a:t>
            </a:r>
          </a:p>
          <a:p>
            <a:pPr eaLnBrk="1" hangingPunct="1">
              <a:buClr>
                <a:schemeClr val="hlink"/>
              </a:buClr>
            </a:pPr>
            <a:endParaRPr lang="en-US" smtClean="0"/>
          </a:p>
          <a:p>
            <a:pPr eaLnBrk="1" hangingPunct="1">
              <a:buClr>
                <a:schemeClr val="hlink"/>
              </a:buClr>
            </a:pPr>
            <a:r>
              <a:rPr lang="en-US" smtClean="0"/>
              <a:t>Expansion joints can change over time</a:t>
            </a:r>
            <a:r>
              <a:rPr lang="en-US" sz="2800" smtClean="0"/>
              <a:t>  </a:t>
            </a:r>
          </a:p>
        </p:txBody>
      </p:sp>
      <p:pic>
        <p:nvPicPr>
          <p:cNvPr id="197636" name="Picture 4" descr="PA170028"/>
          <p:cNvPicPr>
            <a:picLocks noGrp="1" noChangeAspect="1" noChangeArrowheads="1"/>
          </p:cNvPicPr>
          <p:nvPr>
            <p:ph type="clipArt" sz="half" idx="2"/>
          </p:nvPr>
        </p:nvPicPr>
        <p:blipFill>
          <a:blip r:embed="rId2" cstate="print"/>
          <a:srcRect/>
          <a:stretch>
            <a:fillRect/>
          </a:stretch>
        </p:blipFill>
        <p:spPr>
          <a:xfrm>
            <a:off x="4648200" y="1524000"/>
            <a:ext cx="3810000" cy="4087813"/>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533400" y="-76200"/>
            <a:ext cx="8229600" cy="1384300"/>
          </a:xfrm>
        </p:spPr>
        <p:txBody>
          <a:bodyPr/>
          <a:lstStyle/>
          <a:p>
            <a:pPr eaLnBrk="1" hangingPunct="1">
              <a:defRPr/>
            </a:pPr>
            <a:r>
              <a:rPr lang="en-US" smtClean="0">
                <a:solidFill>
                  <a:schemeClr val="hlink"/>
                </a:solidFill>
              </a:rPr>
              <a:t>Snow Removal/Multi-Hazards</a:t>
            </a:r>
          </a:p>
        </p:txBody>
      </p:sp>
      <p:pic>
        <p:nvPicPr>
          <p:cNvPr id="198659" name="Picture 3" descr="PA170044"/>
          <p:cNvPicPr>
            <a:picLocks noChangeAspect="1" noChangeArrowheads="1"/>
          </p:cNvPicPr>
          <p:nvPr/>
        </p:nvPicPr>
        <p:blipFill>
          <a:blip r:embed="rId3" cstate="print"/>
          <a:srcRect/>
          <a:stretch>
            <a:fillRect/>
          </a:stretch>
        </p:blipFill>
        <p:spPr bwMode="auto">
          <a:xfrm>
            <a:off x="889000" y="1371600"/>
            <a:ext cx="7645400"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533400" y="152400"/>
            <a:ext cx="8229600" cy="774700"/>
          </a:xfrm>
        </p:spPr>
        <p:txBody>
          <a:bodyPr/>
          <a:lstStyle/>
          <a:p>
            <a:pPr eaLnBrk="1" hangingPunct="1">
              <a:defRPr/>
            </a:pPr>
            <a:r>
              <a:rPr lang="en-US" sz="4000" smtClean="0">
                <a:solidFill>
                  <a:schemeClr val="hlink"/>
                </a:solidFill>
              </a:rPr>
              <a:t>New Asphalt Patches/Plow Busters</a:t>
            </a:r>
          </a:p>
        </p:txBody>
      </p:sp>
      <p:pic>
        <p:nvPicPr>
          <p:cNvPr id="199683" name="Picture 3" descr="PA190061"/>
          <p:cNvPicPr>
            <a:picLocks noChangeAspect="1" noChangeArrowheads="1"/>
          </p:cNvPicPr>
          <p:nvPr/>
        </p:nvPicPr>
        <p:blipFill>
          <a:blip r:embed="rId2" cstate="print"/>
          <a:srcRect/>
          <a:stretch>
            <a:fillRect/>
          </a:stretch>
        </p:blipFill>
        <p:spPr bwMode="auto">
          <a:xfrm>
            <a:off x="304800" y="835025"/>
            <a:ext cx="8559800" cy="602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eaLnBrk="1" hangingPunct="1">
              <a:defRPr/>
            </a:pPr>
            <a:r>
              <a:rPr lang="en-US" smtClean="0">
                <a:solidFill>
                  <a:schemeClr val="hlink"/>
                </a:solidFill>
              </a:rPr>
              <a:t>Turnarounds</a:t>
            </a:r>
          </a:p>
        </p:txBody>
      </p:sp>
      <p:sp>
        <p:nvSpPr>
          <p:cNvPr id="200707" name="Rectangle 3"/>
          <p:cNvSpPr>
            <a:spLocks noGrp="1" noChangeArrowheads="1"/>
          </p:cNvSpPr>
          <p:nvPr>
            <p:ph type="body" sz="half" idx="1"/>
          </p:nvPr>
        </p:nvSpPr>
        <p:spPr>
          <a:xfrm>
            <a:off x="533400" y="1371600"/>
            <a:ext cx="4033838" cy="4495800"/>
          </a:xfrm>
        </p:spPr>
        <p:txBody>
          <a:bodyPr/>
          <a:lstStyle/>
          <a:p>
            <a:pPr eaLnBrk="1" hangingPunct="1">
              <a:buClr>
                <a:schemeClr val="hlink"/>
              </a:buClr>
            </a:pPr>
            <a:r>
              <a:rPr lang="en-US" sz="2800" smtClean="0"/>
              <a:t>Pick the time of day.</a:t>
            </a:r>
          </a:p>
          <a:p>
            <a:pPr eaLnBrk="1" hangingPunct="1">
              <a:buClr>
                <a:schemeClr val="hlink"/>
              </a:buClr>
            </a:pPr>
            <a:r>
              <a:rPr lang="en-US" sz="2800" smtClean="0"/>
              <a:t>Will the plow hang up?</a:t>
            </a:r>
          </a:p>
          <a:p>
            <a:pPr eaLnBrk="1" hangingPunct="1">
              <a:buClr>
                <a:schemeClr val="hlink"/>
              </a:buClr>
            </a:pPr>
            <a:r>
              <a:rPr lang="en-US" sz="2800" smtClean="0"/>
              <a:t>Will the snowplow fit.</a:t>
            </a:r>
          </a:p>
          <a:p>
            <a:pPr eaLnBrk="1" hangingPunct="1">
              <a:buClr>
                <a:schemeClr val="hlink"/>
              </a:buClr>
            </a:pPr>
            <a:r>
              <a:rPr lang="en-US" sz="2800" smtClean="0"/>
              <a:t>Avoid stacking snow too high for sight distance.</a:t>
            </a:r>
          </a:p>
          <a:p>
            <a:pPr eaLnBrk="1" hangingPunct="1">
              <a:buClr>
                <a:schemeClr val="hlink"/>
              </a:buClr>
            </a:pPr>
            <a:r>
              <a:rPr lang="en-US" sz="2800" smtClean="0"/>
              <a:t>Schedule cleaning times.  </a:t>
            </a:r>
          </a:p>
        </p:txBody>
      </p:sp>
      <p:pic>
        <p:nvPicPr>
          <p:cNvPr id="200708" name="Picture 5" descr="PA170038"/>
          <p:cNvPicPr>
            <a:picLocks noChangeAspect="1" noChangeArrowheads="1"/>
          </p:cNvPicPr>
          <p:nvPr/>
        </p:nvPicPr>
        <p:blipFill>
          <a:blip r:embed="rId2" cstate="print"/>
          <a:srcRect/>
          <a:stretch>
            <a:fillRect/>
          </a:stretch>
        </p:blipFill>
        <p:spPr bwMode="auto">
          <a:xfrm>
            <a:off x="4800600" y="1371600"/>
            <a:ext cx="3987800" cy="472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smtClean="0">
                <a:solidFill>
                  <a:schemeClr val="hlink"/>
                </a:solidFill>
              </a:rPr>
              <a:t>Snow Removal/Tire Busters</a:t>
            </a:r>
          </a:p>
        </p:txBody>
      </p:sp>
      <p:sp>
        <p:nvSpPr>
          <p:cNvPr id="201731" name="Rectangle 3"/>
          <p:cNvSpPr>
            <a:spLocks noGrp="1" noChangeArrowheads="1"/>
          </p:cNvSpPr>
          <p:nvPr>
            <p:ph type="body" sz="half" idx="1"/>
          </p:nvPr>
        </p:nvSpPr>
        <p:spPr>
          <a:xfrm>
            <a:off x="457200" y="1143000"/>
            <a:ext cx="4033838" cy="4495800"/>
          </a:xfrm>
        </p:spPr>
        <p:txBody>
          <a:bodyPr/>
          <a:lstStyle/>
          <a:p>
            <a:pPr eaLnBrk="1" hangingPunct="1">
              <a:lnSpc>
                <a:spcPct val="150000"/>
              </a:lnSpc>
              <a:buClr>
                <a:schemeClr val="hlink"/>
              </a:buClr>
            </a:pPr>
            <a:r>
              <a:rPr lang="en-US" sz="2800" smtClean="0"/>
              <a:t>Tell your co-workers</a:t>
            </a:r>
          </a:p>
          <a:p>
            <a:pPr eaLnBrk="1" hangingPunct="1">
              <a:lnSpc>
                <a:spcPct val="150000"/>
              </a:lnSpc>
              <a:buClr>
                <a:schemeClr val="hlink"/>
              </a:buClr>
            </a:pPr>
            <a:r>
              <a:rPr lang="en-US" sz="2800" smtClean="0"/>
              <a:t>Mark the Hazard</a:t>
            </a:r>
          </a:p>
          <a:p>
            <a:pPr eaLnBrk="1" hangingPunct="1">
              <a:lnSpc>
                <a:spcPct val="150000"/>
              </a:lnSpc>
              <a:buClr>
                <a:schemeClr val="hlink"/>
              </a:buClr>
            </a:pPr>
            <a:r>
              <a:rPr lang="en-US" sz="2800" smtClean="0"/>
              <a:t>Check bolts, grates and concrete box</a:t>
            </a:r>
          </a:p>
          <a:p>
            <a:pPr eaLnBrk="1" hangingPunct="1">
              <a:lnSpc>
                <a:spcPct val="150000"/>
              </a:lnSpc>
              <a:buClr>
                <a:schemeClr val="hlink"/>
              </a:buClr>
            </a:pPr>
            <a:r>
              <a:rPr lang="en-US" sz="2800" smtClean="0"/>
              <a:t>Contact your TMII or supervisor of any problems</a:t>
            </a:r>
          </a:p>
        </p:txBody>
      </p:sp>
      <p:pic>
        <p:nvPicPr>
          <p:cNvPr id="201732" name="Picture 4" descr="PA170047"/>
          <p:cNvPicPr>
            <a:picLocks noGrp="1" noChangeAspect="1" noChangeArrowheads="1"/>
          </p:cNvPicPr>
          <p:nvPr>
            <p:ph type="clipArt" sz="half" idx="2"/>
          </p:nvPr>
        </p:nvPicPr>
        <p:blipFill>
          <a:blip r:embed="rId2" cstate="print"/>
          <a:srcRect/>
          <a:stretch>
            <a:fillRect/>
          </a:stretch>
        </p:blipFill>
        <p:spPr>
          <a:xfrm>
            <a:off x="4648200" y="1371600"/>
            <a:ext cx="4033838" cy="4327525"/>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smtClean="0">
                <a:solidFill>
                  <a:schemeClr val="hlink"/>
                </a:solidFill>
              </a:rPr>
              <a:t>Snow Removal/Hazards</a:t>
            </a:r>
          </a:p>
        </p:txBody>
      </p:sp>
      <p:sp>
        <p:nvSpPr>
          <p:cNvPr id="202755" name="Rectangle 3"/>
          <p:cNvSpPr>
            <a:spLocks noGrp="1" noChangeArrowheads="1"/>
          </p:cNvSpPr>
          <p:nvPr>
            <p:ph type="body" sz="half" idx="1"/>
          </p:nvPr>
        </p:nvSpPr>
        <p:spPr>
          <a:xfrm>
            <a:off x="457200" y="1600200"/>
            <a:ext cx="4033838" cy="4495800"/>
          </a:xfrm>
        </p:spPr>
        <p:txBody>
          <a:bodyPr/>
          <a:lstStyle/>
          <a:p>
            <a:pPr eaLnBrk="1" hangingPunct="1">
              <a:buClr>
                <a:schemeClr val="hlink"/>
              </a:buClr>
            </a:pPr>
            <a:r>
              <a:rPr lang="en-US" smtClean="0"/>
              <a:t>Mark your Hazards early</a:t>
            </a:r>
          </a:p>
          <a:p>
            <a:pPr eaLnBrk="1" hangingPunct="1">
              <a:buClr>
                <a:schemeClr val="hlink"/>
              </a:buClr>
            </a:pPr>
            <a:endParaRPr lang="en-US" smtClean="0"/>
          </a:p>
          <a:p>
            <a:pPr eaLnBrk="1" hangingPunct="1">
              <a:buClr>
                <a:schemeClr val="hlink"/>
              </a:buClr>
            </a:pPr>
            <a:endParaRPr lang="en-US" smtClean="0"/>
          </a:p>
          <a:p>
            <a:pPr eaLnBrk="1" hangingPunct="1">
              <a:buClr>
                <a:schemeClr val="hlink"/>
              </a:buClr>
            </a:pPr>
            <a:r>
              <a:rPr lang="en-US" smtClean="0"/>
              <a:t>Know where your Hazards are located.</a:t>
            </a:r>
          </a:p>
        </p:txBody>
      </p:sp>
      <p:pic>
        <p:nvPicPr>
          <p:cNvPr id="202756" name="Picture 4" descr="PA170046"/>
          <p:cNvPicPr>
            <a:picLocks noGrp="1" noChangeAspect="1" noChangeArrowheads="1"/>
          </p:cNvPicPr>
          <p:nvPr>
            <p:ph type="clipArt" sz="half" idx="2"/>
          </p:nvPr>
        </p:nvPicPr>
        <p:blipFill>
          <a:blip r:embed="rId2" cstate="print"/>
          <a:srcRect/>
          <a:stretch>
            <a:fillRect/>
          </a:stretch>
        </p:blipFill>
        <p:spPr>
          <a:xfrm>
            <a:off x="4800600" y="1600200"/>
            <a:ext cx="3979863" cy="44196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Guardrail 2.MPG">
            <a:hlinkClick r:id="" action="ppaction://media"/>
          </p:cNvPr>
          <p:cNvPicPr>
            <a:picLocks noRot="1" noChangeAspect="1" noChangeArrowheads="1"/>
          </p:cNvPicPr>
          <p:nvPr>
            <a:videoFile r:link="rId1"/>
          </p:nvPr>
        </p:nvPicPr>
        <p:blipFill>
          <a:blip r:embed="rId4" cstate="print"/>
          <a:srcRect/>
          <a:stretch>
            <a:fillRect/>
          </a:stretch>
        </p:blipFill>
        <p:spPr bwMode="auto">
          <a:xfrm>
            <a:off x="990600" y="1066800"/>
            <a:ext cx="7239000" cy="5429250"/>
          </a:xfrm>
          <a:prstGeom prst="rect">
            <a:avLst/>
          </a:prstGeom>
          <a:noFill/>
          <a:ln w="9525">
            <a:noFill/>
            <a:miter lim="800000"/>
            <a:headEnd/>
            <a:tailEnd/>
          </a:ln>
        </p:spPr>
      </p:pic>
      <p:sp>
        <p:nvSpPr>
          <p:cNvPr id="203779" name="Text Box 3"/>
          <p:cNvSpPr txBox="1">
            <a:spLocks noChangeArrowheads="1"/>
          </p:cNvSpPr>
          <p:nvPr/>
        </p:nvSpPr>
        <p:spPr bwMode="auto">
          <a:xfrm>
            <a:off x="76200" y="60325"/>
            <a:ext cx="9144000" cy="70167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hlink"/>
                </a:solidFill>
                <a:hlinkClick r:id="rId5" action="ppaction://hlinkfile"/>
              </a:rPr>
              <a:t>Is guardrail a hazard? Video</a:t>
            </a:r>
            <a:r>
              <a:rPr lang="en-US" sz="4000">
                <a:solidFill>
                  <a:schemeClr val="hlink"/>
                </a:solidFill>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8610"/>
                </p:tgtEl>
              </p:cMediaNode>
            </p:video>
            <p:seq concurrent="1" nextAc="seek">
              <p:cTn id="3" restart="whenNotActive" fill="hold" evtFilter="cancelBubble" nodeType="interactiveSeq">
                <p:stCondLst>
                  <p:cond evt="onClick" delay="0">
                    <p:tgtEl>
                      <p:spTgt spid="68610"/>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8610"/>
                                        </p:tgtEl>
                                      </p:cBhvr>
                                    </p:cmd>
                                  </p:childTnLst>
                                </p:cTn>
                              </p:par>
                            </p:childTnLst>
                          </p:cTn>
                        </p:par>
                      </p:childTnLst>
                    </p:cTn>
                  </p:par>
                </p:childTnLst>
              </p:cTn>
              <p:nextCondLst>
                <p:cond evt="onClick" delay="0">
                  <p:tgtEl>
                    <p:spTgt spid="686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en-US" smtClean="0">
                <a:solidFill>
                  <a:schemeClr val="hlink"/>
                </a:solidFill>
              </a:rPr>
              <a:t>Snow Removal/Hazards</a:t>
            </a:r>
          </a:p>
        </p:txBody>
      </p:sp>
      <p:sp>
        <p:nvSpPr>
          <p:cNvPr id="204803" name="Rectangle 3"/>
          <p:cNvSpPr>
            <a:spLocks noGrp="1" noChangeArrowheads="1"/>
          </p:cNvSpPr>
          <p:nvPr>
            <p:ph type="body" sz="half" idx="1"/>
          </p:nvPr>
        </p:nvSpPr>
        <p:spPr>
          <a:xfrm>
            <a:off x="457200" y="1600200"/>
            <a:ext cx="4033838" cy="4495800"/>
          </a:xfrm>
        </p:spPr>
        <p:txBody>
          <a:bodyPr/>
          <a:lstStyle/>
          <a:p>
            <a:pPr eaLnBrk="1" hangingPunct="1">
              <a:buClr>
                <a:schemeClr val="hlink"/>
              </a:buClr>
            </a:pPr>
            <a:r>
              <a:rPr lang="en-US" sz="2800" smtClean="0"/>
              <a:t>Take advantage of learning your Patrol while performing other maintenance operations.</a:t>
            </a:r>
          </a:p>
          <a:p>
            <a:pPr eaLnBrk="1" hangingPunct="1">
              <a:buClr>
                <a:schemeClr val="hlink"/>
              </a:buClr>
              <a:buFontTx/>
              <a:buNone/>
            </a:pPr>
            <a:endParaRPr lang="en-US" sz="2800" smtClean="0"/>
          </a:p>
          <a:p>
            <a:pPr eaLnBrk="1" hangingPunct="1">
              <a:buClr>
                <a:schemeClr val="hlink"/>
              </a:buClr>
            </a:pPr>
            <a:r>
              <a:rPr lang="en-US" sz="2800" smtClean="0"/>
              <a:t>When winter is here, this won’t look the same.</a:t>
            </a:r>
          </a:p>
        </p:txBody>
      </p:sp>
      <p:pic>
        <p:nvPicPr>
          <p:cNvPr id="204804" name="Picture 5" descr="PA170056"/>
          <p:cNvPicPr>
            <a:picLocks noChangeAspect="1" noChangeArrowheads="1"/>
          </p:cNvPicPr>
          <p:nvPr/>
        </p:nvPicPr>
        <p:blipFill>
          <a:blip r:embed="rId2" cstate="print"/>
          <a:srcRect/>
          <a:stretch>
            <a:fillRect/>
          </a:stretch>
        </p:blipFill>
        <p:spPr bwMode="auto">
          <a:xfrm>
            <a:off x="4648200" y="1524000"/>
            <a:ext cx="41402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en-US" smtClean="0">
                <a:solidFill>
                  <a:schemeClr val="hlink"/>
                </a:solidFill>
              </a:rPr>
              <a:t>Shoulder Drop Off</a:t>
            </a:r>
          </a:p>
        </p:txBody>
      </p:sp>
      <p:sp>
        <p:nvSpPr>
          <p:cNvPr id="205827" name="Rectangle 3"/>
          <p:cNvSpPr>
            <a:spLocks noGrp="1" noChangeArrowheads="1"/>
          </p:cNvSpPr>
          <p:nvPr>
            <p:ph type="body" sz="half" idx="1"/>
          </p:nvPr>
        </p:nvSpPr>
        <p:spPr>
          <a:xfrm>
            <a:off x="457200" y="1600200"/>
            <a:ext cx="4033838" cy="4495800"/>
          </a:xfrm>
        </p:spPr>
        <p:txBody>
          <a:bodyPr/>
          <a:lstStyle/>
          <a:p>
            <a:pPr eaLnBrk="1" hangingPunct="1">
              <a:buClr>
                <a:schemeClr val="hlink"/>
              </a:buClr>
            </a:pPr>
            <a:r>
              <a:rPr lang="en-US" sz="2800" smtClean="0"/>
              <a:t>Keep snowplows on paved surface.</a:t>
            </a:r>
          </a:p>
          <a:p>
            <a:pPr eaLnBrk="1" hangingPunct="1">
              <a:buClr>
                <a:schemeClr val="hlink"/>
              </a:buClr>
              <a:buFontTx/>
              <a:buNone/>
            </a:pPr>
            <a:endParaRPr lang="en-US" sz="2800" smtClean="0"/>
          </a:p>
          <a:p>
            <a:pPr eaLnBrk="1" hangingPunct="1">
              <a:buClr>
                <a:schemeClr val="hlink"/>
              </a:buClr>
            </a:pPr>
            <a:r>
              <a:rPr lang="en-US" sz="2800" smtClean="0"/>
              <a:t>Use appropriate equipment to remove large amounts of snow.( motorgraders, loaders, snowblowers, etc.)</a:t>
            </a:r>
          </a:p>
        </p:txBody>
      </p:sp>
      <p:pic>
        <p:nvPicPr>
          <p:cNvPr id="205828" name="Picture 4" descr="PA170034"/>
          <p:cNvPicPr>
            <a:picLocks noGrp="1" noChangeAspect="1" noChangeArrowheads="1"/>
          </p:cNvPicPr>
          <p:nvPr>
            <p:ph type="clipArt" sz="half" idx="2"/>
          </p:nvPr>
        </p:nvPicPr>
        <p:blipFill>
          <a:blip r:embed="rId3" cstate="print"/>
          <a:srcRect/>
          <a:stretch>
            <a:fillRect/>
          </a:stretch>
        </p:blipFill>
        <p:spPr>
          <a:xfrm>
            <a:off x="4773613" y="1600200"/>
            <a:ext cx="3790950" cy="44958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solidFill>
                  <a:schemeClr val="hlink"/>
                </a:solidFill>
              </a:rPr>
              <a:t>Plow Hazards</a:t>
            </a:r>
          </a:p>
        </p:txBody>
      </p:sp>
      <p:sp>
        <p:nvSpPr>
          <p:cNvPr id="189443" name="Rectangle 3"/>
          <p:cNvSpPr>
            <a:spLocks noGrp="1" noChangeArrowheads="1"/>
          </p:cNvSpPr>
          <p:nvPr>
            <p:ph type="body" sz="half" idx="1"/>
          </p:nvPr>
        </p:nvSpPr>
        <p:spPr>
          <a:xfrm>
            <a:off x="457200" y="1219200"/>
            <a:ext cx="4033838" cy="4495800"/>
          </a:xfrm>
        </p:spPr>
        <p:txBody>
          <a:bodyPr/>
          <a:lstStyle/>
          <a:p>
            <a:pPr eaLnBrk="1" hangingPunct="1">
              <a:buClr>
                <a:schemeClr val="hlink"/>
              </a:buClr>
            </a:pPr>
            <a:r>
              <a:rPr lang="en-US" sz="2400" smtClean="0"/>
              <a:t>Other Motorists</a:t>
            </a:r>
          </a:p>
          <a:p>
            <a:pPr eaLnBrk="1" hangingPunct="1">
              <a:buClr>
                <a:schemeClr val="hlink"/>
              </a:buClr>
            </a:pPr>
            <a:r>
              <a:rPr lang="en-US" sz="2400" smtClean="0"/>
              <a:t>Fixed Structures</a:t>
            </a:r>
          </a:p>
          <a:p>
            <a:pPr eaLnBrk="1" hangingPunct="1">
              <a:buClr>
                <a:schemeClr val="hlink"/>
              </a:buClr>
            </a:pPr>
            <a:r>
              <a:rPr lang="en-US" sz="2400" smtClean="0"/>
              <a:t>Pedestrians</a:t>
            </a:r>
          </a:p>
          <a:p>
            <a:pPr eaLnBrk="1" hangingPunct="1">
              <a:buClr>
                <a:schemeClr val="hlink"/>
              </a:buClr>
            </a:pPr>
            <a:r>
              <a:rPr lang="en-US" sz="2400" smtClean="0"/>
              <a:t>Animals</a:t>
            </a:r>
          </a:p>
          <a:p>
            <a:pPr eaLnBrk="1" hangingPunct="1">
              <a:buClr>
                <a:schemeClr val="hlink"/>
              </a:buClr>
            </a:pPr>
            <a:r>
              <a:rPr lang="en-US" sz="2400" smtClean="0"/>
              <a:t>Expansion Joints</a:t>
            </a:r>
          </a:p>
          <a:p>
            <a:pPr eaLnBrk="1" hangingPunct="1">
              <a:buClr>
                <a:schemeClr val="hlink"/>
              </a:buClr>
            </a:pPr>
            <a:r>
              <a:rPr lang="en-US" sz="2400" smtClean="0"/>
              <a:t>Curbs</a:t>
            </a:r>
          </a:p>
          <a:p>
            <a:pPr eaLnBrk="1" hangingPunct="1">
              <a:buClr>
                <a:schemeClr val="hlink"/>
              </a:buClr>
            </a:pPr>
            <a:r>
              <a:rPr lang="en-US" sz="2400" smtClean="0"/>
              <a:t>Mailboxes</a:t>
            </a:r>
          </a:p>
          <a:p>
            <a:pPr eaLnBrk="1" hangingPunct="1">
              <a:buClr>
                <a:schemeClr val="hlink"/>
              </a:buClr>
            </a:pPr>
            <a:r>
              <a:rPr lang="en-US" sz="2400" smtClean="0"/>
              <a:t>Bridges</a:t>
            </a:r>
          </a:p>
          <a:p>
            <a:pPr eaLnBrk="1" hangingPunct="1">
              <a:buClr>
                <a:schemeClr val="hlink"/>
              </a:buClr>
            </a:pPr>
            <a:r>
              <a:rPr lang="en-US" sz="2400" smtClean="0"/>
              <a:t>Rocks</a:t>
            </a:r>
          </a:p>
          <a:p>
            <a:pPr eaLnBrk="1" hangingPunct="1">
              <a:buClr>
                <a:schemeClr val="hlink"/>
              </a:buClr>
            </a:pPr>
            <a:r>
              <a:rPr lang="en-US" sz="2400" smtClean="0"/>
              <a:t>Railroad Tracks</a:t>
            </a:r>
          </a:p>
          <a:p>
            <a:pPr eaLnBrk="1" hangingPunct="1">
              <a:buFontTx/>
              <a:buNone/>
            </a:pPr>
            <a:endParaRPr lang="en-US" sz="2400" smtClean="0"/>
          </a:p>
        </p:txBody>
      </p:sp>
      <p:sp>
        <p:nvSpPr>
          <p:cNvPr id="189444" name="Rectangle 4"/>
          <p:cNvSpPr>
            <a:spLocks noGrp="1" noChangeArrowheads="1"/>
          </p:cNvSpPr>
          <p:nvPr>
            <p:ph type="body" sz="half" idx="2"/>
          </p:nvPr>
        </p:nvSpPr>
        <p:spPr>
          <a:xfrm>
            <a:off x="4652963" y="1219200"/>
            <a:ext cx="4033837" cy="4495800"/>
          </a:xfrm>
        </p:spPr>
        <p:txBody>
          <a:bodyPr/>
          <a:lstStyle/>
          <a:p>
            <a:pPr eaLnBrk="1" hangingPunct="1">
              <a:buClr>
                <a:schemeClr val="hlink"/>
              </a:buClr>
            </a:pPr>
            <a:r>
              <a:rPr lang="en-US" sz="2400" smtClean="0"/>
              <a:t>Manhole Covers</a:t>
            </a:r>
          </a:p>
          <a:p>
            <a:pPr eaLnBrk="1" hangingPunct="1">
              <a:buClr>
                <a:schemeClr val="hlink"/>
              </a:buClr>
            </a:pPr>
            <a:r>
              <a:rPr lang="en-US" sz="2400" smtClean="0"/>
              <a:t>Drop inlets</a:t>
            </a:r>
          </a:p>
          <a:p>
            <a:pPr eaLnBrk="1" hangingPunct="1">
              <a:buClr>
                <a:schemeClr val="hlink"/>
              </a:buClr>
            </a:pPr>
            <a:r>
              <a:rPr lang="en-US" sz="2400" smtClean="0"/>
              <a:t>Guardrail</a:t>
            </a:r>
          </a:p>
          <a:p>
            <a:pPr eaLnBrk="1" hangingPunct="1">
              <a:buClr>
                <a:schemeClr val="hlink"/>
              </a:buClr>
            </a:pPr>
            <a:r>
              <a:rPr lang="en-US" sz="2400" smtClean="0"/>
              <a:t>Drifts</a:t>
            </a:r>
          </a:p>
          <a:p>
            <a:pPr eaLnBrk="1" hangingPunct="1">
              <a:buClr>
                <a:schemeClr val="hlink"/>
              </a:buClr>
            </a:pPr>
            <a:r>
              <a:rPr lang="en-US" sz="2400" smtClean="0"/>
              <a:t>Snow pack</a:t>
            </a:r>
          </a:p>
          <a:p>
            <a:pPr eaLnBrk="1" hangingPunct="1">
              <a:buClr>
                <a:schemeClr val="hlink"/>
              </a:buClr>
            </a:pPr>
            <a:r>
              <a:rPr lang="en-US" sz="2400" smtClean="0"/>
              <a:t>Water</a:t>
            </a:r>
          </a:p>
          <a:p>
            <a:pPr eaLnBrk="1" hangingPunct="1">
              <a:buClr>
                <a:schemeClr val="hlink"/>
              </a:buClr>
            </a:pPr>
            <a:r>
              <a:rPr lang="en-US" sz="2400" smtClean="0"/>
              <a:t>Roadway Supers and Grades</a:t>
            </a:r>
          </a:p>
          <a:p>
            <a:pPr eaLnBrk="1" hangingPunct="1">
              <a:buClr>
                <a:schemeClr val="hlink"/>
              </a:buClr>
            </a:pPr>
            <a:r>
              <a:rPr lang="en-US" sz="2400" smtClean="0"/>
              <a:t>Abandoned vehicles</a:t>
            </a:r>
          </a:p>
          <a:p>
            <a:pPr eaLnBrk="1" hangingPunct="1">
              <a:buClr>
                <a:schemeClr val="hlink"/>
              </a:buClr>
            </a:pPr>
            <a:r>
              <a:rPr lang="en-US" sz="2400" smtClean="0"/>
              <a:t>Cattle Guards</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76200"/>
            <a:ext cx="8229600" cy="1384300"/>
          </a:xfrm>
        </p:spPr>
        <p:txBody>
          <a:bodyPr/>
          <a:lstStyle/>
          <a:p>
            <a:pPr eaLnBrk="1" hangingPunct="1">
              <a:defRPr/>
            </a:pPr>
            <a:r>
              <a:rPr lang="en-US" smtClean="0">
                <a:solidFill>
                  <a:schemeClr val="hlink"/>
                </a:solidFill>
              </a:rPr>
              <a:t>Snow Removal/Pulling the Wall</a:t>
            </a:r>
          </a:p>
        </p:txBody>
      </p:sp>
      <p:sp>
        <p:nvSpPr>
          <p:cNvPr id="206851" name="Rectangle 3"/>
          <p:cNvSpPr>
            <a:spLocks noGrp="1" noChangeArrowheads="1"/>
          </p:cNvSpPr>
          <p:nvPr>
            <p:ph type="body" sz="half" idx="1"/>
          </p:nvPr>
        </p:nvSpPr>
        <p:spPr>
          <a:xfrm>
            <a:off x="381000" y="990600"/>
            <a:ext cx="4033838" cy="4114800"/>
          </a:xfrm>
        </p:spPr>
        <p:txBody>
          <a:bodyPr/>
          <a:lstStyle/>
          <a:p>
            <a:pPr eaLnBrk="1" hangingPunct="1">
              <a:buClr>
                <a:schemeClr val="hlink"/>
              </a:buClr>
            </a:pPr>
            <a:r>
              <a:rPr lang="en-US" sz="2800" smtClean="0"/>
              <a:t>Plan your times.</a:t>
            </a:r>
          </a:p>
          <a:p>
            <a:pPr eaLnBrk="1" hangingPunct="1">
              <a:buClr>
                <a:schemeClr val="hlink"/>
              </a:buClr>
            </a:pPr>
            <a:r>
              <a:rPr lang="en-US" sz="2800" smtClean="0"/>
              <a:t>Avoid plowing left.</a:t>
            </a:r>
          </a:p>
          <a:p>
            <a:pPr eaLnBrk="1" hangingPunct="1">
              <a:buClr>
                <a:schemeClr val="hlink"/>
              </a:buClr>
            </a:pPr>
            <a:r>
              <a:rPr lang="en-US" sz="2800" smtClean="0"/>
              <a:t>Remove snow during the storm.</a:t>
            </a:r>
          </a:p>
          <a:p>
            <a:pPr eaLnBrk="1" hangingPunct="1">
              <a:buClr>
                <a:schemeClr val="hlink"/>
              </a:buClr>
            </a:pPr>
            <a:r>
              <a:rPr lang="en-US" sz="2800" smtClean="0"/>
              <a:t>Don’t leave a hazard.</a:t>
            </a:r>
          </a:p>
          <a:p>
            <a:pPr eaLnBrk="1" hangingPunct="1">
              <a:buClr>
                <a:schemeClr val="hlink"/>
              </a:buClr>
            </a:pPr>
            <a:r>
              <a:rPr lang="en-US" sz="2800" smtClean="0"/>
              <a:t>Team Up.</a:t>
            </a:r>
          </a:p>
          <a:p>
            <a:pPr eaLnBrk="1" hangingPunct="1">
              <a:buClr>
                <a:schemeClr val="hlink"/>
              </a:buClr>
            </a:pPr>
            <a:r>
              <a:rPr lang="en-US" sz="2800" smtClean="0"/>
              <a:t>Use Law Enforcement.</a:t>
            </a:r>
          </a:p>
          <a:p>
            <a:pPr eaLnBrk="1" hangingPunct="1">
              <a:buClr>
                <a:schemeClr val="hlink"/>
              </a:buClr>
            </a:pPr>
            <a:r>
              <a:rPr lang="en-US" sz="2800" smtClean="0"/>
              <a:t>Advance Warning VMS.</a:t>
            </a:r>
          </a:p>
        </p:txBody>
      </p:sp>
      <p:pic>
        <p:nvPicPr>
          <p:cNvPr id="206852" name="Picture 4" descr="PA170036"/>
          <p:cNvPicPr>
            <a:picLocks noGrp="1" noChangeAspect="1" noChangeArrowheads="1"/>
          </p:cNvPicPr>
          <p:nvPr>
            <p:ph type="clipArt" sz="half" idx="2"/>
          </p:nvPr>
        </p:nvPicPr>
        <p:blipFill>
          <a:blip r:embed="rId2" cstate="print"/>
          <a:srcRect/>
          <a:stretch>
            <a:fillRect/>
          </a:stretch>
        </p:blipFill>
        <p:spPr>
          <a:xfrm>
            <a:off x="4724400" y="1524000"/>
            <a:ext cx="3810000" cy="401955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85800" y="-76200"/>
            <a:ext cx="8229600" cy="1384300"/>
          </a:xfrm>
        </p:spPr>
        <p:txBody>
          <a:bodyPr/>
          <a:lstStyle/>
          <a:p>
            <a:pPr eaLnBrk="1" hangingPunct="1">
              <a:defRPr/>
            </a:pPr>
            <a:r>
              <a:rPr lang="en-US" smtClean="0">
                <a:solidFill>
                  <a:schemeClr val="hlink"/>
                </a:solidFill>
              </a:rPr>
              <a:t>Mirror vs. Sign</a:t>
            </a:r>
          </a:p>
        </p:txBody>
      </p:sp>
      <p:pic>
        <p:nvPicPr>
          <p:cNvPr id="207875" name="Picture 3" descr="PA170048"/>
          <p:cNvPicPr>
            <a:picLocks noChangeAspect="1" noChangeArrowheads="1"/>
          </p:cNvPicPr>
          <p:nvPr/>
        </p:nvPicPr>
        <p:blipFill>
          <a:blip r:embed="rId2" cstate="print"/>
          <a:srcRect/>
          <a:stretch>
            <a:fillRect/>
          </a:stretch>
        </p:blipFill>
        <p:spPr bwMode="auto">
          <a:xfrm>
            <a:off x="762000" y="1371600"/>
            <a:ext cx="76454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457200" y="-76200"/>
            <a:ext cx="8229600" cy="1384300"/>
          </a:xfrm>
        </p:spPr>
        <p:txBody>
          <a:bodyPr/>
          <a:lstStyle/>
          <a:p>
            <a:pPr eaLnBrk="1" hangingPunct="1">
              <a:defRPr/>
            </a:pPr>
            <a:r>
              <a:rPr lang="en-US" smtClean="0">
                <a:solidFill>
                  <a:schemeClr val="hlink"/>
                </a:solidFill>
              </a:rPr>
              <a:t>Bus Stops</a:t>
            </a:r>
          </a:p>
        </p:txBody>
      </p:sp>
      <p:sp>
        <p:nvSpPr>
          <p:cNvPr id="208899" name="Rectangle 3"/>
          <p:cNvSpPr>
            <a:spLocks noGrp="1" noChangeArrowheads="1"/>
          </p:cNvSpPr>
          <p:nvPr>
            <p:ph type="body" sz="half" idx="1"/>
          </p:nvPr>
        </p:nvSpPr>
        <p:spPr>
          <a:xfrm>
            <a:off x="304800" y="1143000"/>
            <a:ext cx="4033838" cy="4800600"/>
          </a:xfrm>
        </p:spPr>
        <p:txBody>
          <a:bodyPr/>
          <a:lstStyle/>
          <a:p>
            <a:pPr eaLnBrk="1" hangingPunct="1">
              <a:buClr>
                <a:schemeClr val="hlink"/>
              </a:buClr>
            </a:pPr>
            <a:r>
              <a:rPr lang="en-US" sz="2800" smtClean="0"/>
              <a:t>Slow Down</a:t>
            </a:r>
          </a:p>
          <a:p>
            <a:pPr eaLnBrk="1" hangingPunct="1">
              <a:lnSpc>
                <a:spcPct val="50000"/>
              </a:lnSpc>
              <a:buClr>
                <a:schemeClr val="hlink"/>
              </a:buClr>
            </a:pPr>
            <a:endParaRPr lang="en-US" sz="2800" smtClean="0"/>
          </a:p>
          <a:p>
            <a:pPr eaLnBrk="1" hangingPunct="1">
              <a:buClr>
                <a:schemeClr val="hlink"/>
              </a:buClr>
            </a:pPr>
            <a:r>
              <a:rPr lang="en-US" sz="2800" smtClean="0"/>
              <a:t>Watch for Pedestrians Out of Sight</a:t>
            </a:r>
          </a:p>
          <a:p>
            <a:pPr eaLnBrk="1" hangingPunct="1">
              <a:lnSpc>
                <a:spcPct val="50000"/>
              </a:lnSpc>
              <a:buClr>
                <a:schemeClr val="hlink"/>
              </a:buClr>
            </a:pPr>
            <a:endParaRPr lang="en-US" sz="2800" smtClean="0"/>
          </a:p>
          <a:p>
            <a:pPr eaLnBrk="1" hangingPunct="1">
              <a:buClr>
                <a:schemeClr val="hlink"/>
              </a:buClr>
            </a:pPr>
            <a:r>
              <a:rPr lang="en-US" sz="2800" smtClean="0"/>
              <a:t>Schedule Clean Up After Peak Hours</a:t>
            </a:r>
          </a:p>
          <a:p>
            <a:pPr eaLnBrk="1" hangingPunct="1">
              <a:lnSpc>
                <a:spcPct val="50000"/>
              </a:lnSpc>
              <a:buClr>
                <a:schemeClr val="hlink"/>
              </a:buClr>
            </a:pPr>
            <a:endParaRPr lang="en-US" sz="2800" smtClean="0"/>
          </a:p>
          <a:p>
            <a:pPr eaLnBrk="1" hangingPunct="1">
              <a:buClr>
                <a:schemeClr val="hlink"/>
              </a:buClr>
            </a:pPr>
            <a:r>
              <a:rPr lang="en-US" sz="2800" smtClean="0"/>
              <a:t>Keep Area Treated Well With Sand, Mag, Etc.</a:t>
            </a:r>
          </a:p>
        </p:txBody>
      </p:sp>
      <p:pic>
        <p:nvPicPr>
          <p:cNvPr id="208900" name="Picture 4" descr="PA170052"/>
          <p:cNvPicPr>
            <a:picLocks noGrp="1" noChangeAspect="1" noChangeArrowheads="1"/>
          </p:cNvPicPr>
          <p:nvPr>
            <p:ph type="clipArt" sz="half" idx="2"/>
          </p:nvPr>
        </p:nvPicPr>
        <p:blipFill>
          <a:blip r:embed="rId3" cstate="print"/>
          <a:srcRect/>
          <a:stretch>
            <a:fillRect/>
          </a:stretch>
        </p:blipFill>
        <p:spPr>
          <a:xfrm>
            <a:off x="4343400" y="1219200"/>
            <a:ext cx="4572000" cy="43434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57200" y="0"/>
            <a:ext cx="8229600" cy="1384300"/>
          </a:xfrm>
        </p:spPr>
        <p:txBody>
          <a:bodyPr/>
          <a:lstStyle/>
          <a:p>
            <a:pPr eaLnBrk="1" hangingPunct="1">
              <a:defRPr/>
            </a:pPr>
            <a:r>
              <a:rPr lang="en-US" smtClean="0">
                <a:solidFill>
                  <a:schemeClr val="hlink"/>
                </a:solidFill>
              </a:rPr>
              <a:t>Awareness…</a:t>
            </a:r>
          </a:p>
        </p:txBody>
      </p:sp>
      <p:sp>
        <p:nvSpPr>
          <p:cNvPr id="209923" name="Rectangle 3"/>
          <p:cNvSpPr>
            <a:spLocks noGrp="1" noChangeArrowheads="1"/>
          </p:cNvSpPr>
          <p:nvPr>
            <p:ph type="body" sz="half" idx="1"/>
          </p:nvPr>
        </p:nvSpPr>
        <p:spPr>
          <a:xfrm>
            <a:off x="457200" y="1600200"/>
            <a:ext cx="4033838" cy="4114800"/>
          </a:xfrm>
        </p:spPr>
        <p:txBody>
          <a:bodyPr/>
          <a:lstStyle/>
          <a:p>
            <a:pPr eaLnBrk="1" hangingPunct="1">
              <a:buClr>
                <a:schemeClr val="hlink"/>
              </a:buClr>
            </a:pPr>
            <a:r>
              <a:rPr lang="en-US" smtClean="0"/>
              <a:t>Bikers</a:t>
            </a:r>
          </a:p>
          <a:p>
            <a:pPr eaLnBrk="1" hangingPunct="1">
              <a:buClr>
                <a:schemeClr val="hlink"/>
              </a:buClr>
            </a:pPr>
            <a:r>
              <a:rPr lang="en-US" smtClean="0"/>
              <a:t>Snowmobiles</a:t>
            </a:r>
          </a:p>
          <a:p>
            <a:pPr eaLnBrk="1" hangingPunct="1">
              <a:buClr>
                <a:schemeClr val="hlink"/>
              </a:buClr>
            </a:pPr>
            <a:r>
              <a:rPr lang="en-US" smtClean="0"/>
              <a:t>Cross County Skiers</a:t>
            </a:r>
          </a:p>
          <a:p>
            <a:pPr eaLnBrk="1" hangingPunct="1">
              <a:buClr>
                <a:schemeClr val="hlink"/>
              </a:buClr>
            </a:pPr>
            <a:r>
              <a:rPr lang="en-US" smtClean="0"/>
              <a:t>Pedestrians walking at night</a:t>
            </a:r>
          </a:p>
          <a:p>
            <a:pPr eaLnBrk="1" hangingPunct="1">
              <a:buClr>
                <a:schemeClr val="hlink"/>
              </a:buClr>
            </a:pPr>
            <a:r>
              <a:rPr lang="en-US" smtClean="0"/>
              <a:t>Hidden areas</a:t>
            </a:r>
          </a:p>
          <a:p>
            <a:pPr eaLnBrk="1" hangingPunct="1"/>
            <a:endParaRPr lang="en-US" sz="2800" smtClean="0"/>
          </a:p>
        </p:txBody>
      </p:sp>
      <p:pic>
        <p:nvPicPr>
          <p:cNvPr id="209924" name="Picture 4" descr="PA170050"/>
          <p:cNvPicPr>
            <a:picLocks noGrp="1" noChangeAspect="1" noChangeArrowheads="1"/>
          </p:cNvPicPr>
          <p:nvPr>
            <p:ph type="clipArt" sz="half" idx="2"/>
          </p:nvPr>
        </p:nvPicPr>
        <p:blipFill>
          <a:blip r:embed="rId2" cstate="print"/>
          <a:srcRect/>
          <a:stretch>
            <a:fillRect/>
          </a:stretch>
        </p:blipFill>
        <p:spPr>
          <a:xfrm>
            <a:off x="4652963" y="1695450"/>
            <a:ext cx="4033837" cy="39243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en-US" smtClean="0">
                <a:solidFill>
                  <a:schemeClr val="hlink"/>
                </a:solidFill>
              </a:rPr>
              <a:t>VMS Signs</a:t>
            </a:r>
          </a:p>
        </p:txBody>
      </p:sp>
      <p:sp>
        <p:nvSpPr>
          <p:cNvPr id="210947" name="Rectangle 3"/>
          <p:cNvSpPr>
            <a:spLocks noGrp="1" noChangeArrowheads="1"/>
          </p:cNvSpPr>
          <p:nvPr>
            <p:ph type="body" sz="half" idx="1"/>
          </p:nvPr>
        </p:nvSpPr>
        <p:spPr>
          <a:xfrm>
            <a:off x="457200" y="1600200"/>
            <a:ext cx="4033838" cy="4495800"/>
          </a:xfrm>
        </p:spPr>
        <p:txBody>
          <a:bodyPr/>
          <a:lstStyle/>
          <a:p>
            <a:pPr eaLnBrk="1" hangingPunct="1">
              <a:buClr>
                <a:schemeClr val="hlink"/>
              </a:buClr>
            </a:pPr>
            <a:r>
              <a:rPr lang="en-US" smtClean="0"/>
              <a:t>Slow down while plowing.</a:t>
            </a:r>
          </a:p>
          <a:p>
            <a:pPr eaLnBrk="1" hangingPunct="1">
              <a:buClr>
                <a:schemeClr val="hlink"/>
              </a:buClr>
            </a:pPr>
            <a:r>
              <a:rPr lang="en-US" smtClean="0"/>
              <a:t>Sign faces are expensive to replace.</a:t>
            </a:r>
          </a:p>
          <a:p>
            <a:pPr eaLnBrk="1" hangingPunct="1">
              <a:buClr>
                <a:schemeClr val="hlink"/>
              </a:buClr>
            </a:pPr>
            <a:r>
              <a:rPr lang="en-US" smtClean="0"/>
              <a:t>Hard to clean without damaging sign face.</a:t>
            </a:r>
          </a:p>
        </p:txBody>
      </p:sp>
      <p:pic>
        <p:nvPicPr>
          <p:cNvPr id="210948" name="Picture 4" descr="PA190063"/>
          <p:cNvPicPr>
            <a:picLocks noChangeAspect="1" noChangeArrowheads="1"/>
          </p:cNvPicPr>
          <p:nvPr>
            <p:ph type="clipArt" sz="half" idx="2"/>
          </p:nvPr>
        </p:nvPicPr>
        <p:blipFill>
          <a:blip r:embed="rId2" cstate="print"/>
          <a:srcRect/>
          <a:stretch>
            <a:fillRect/>
          </a:stretch>
        </p:blipFill>
        <p:spPr>
          <a:xfrm>
            <a:off x="4645025" y="1754188"/>
            <a:ext cx="3965575" cy="4338637"/>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en-US" smtClean="0">
                <a:solidFill>
                  <a:schemeClr val="hlink"/>
                </a:solidFill>
              </a:rPr>
              <a:t>Snow Removal/Bridges</a:t>
            </a:r>
          </a:p>
        </p:txBody>
      </p:sp>
      <p:sp>
        <p:nvSpPr>
          <p:cNvPr id="211971" name="Rectangle 3"/>
          <p:cNvSpPr>
            <a:spLocks noGrp="1" noChangeArrowheads="1"/>
          </p:cNvSpPr>
          <p:nvPr>
            <p:ph type="body" sz="half" idx="1"/>
          </p:nvPr>
        </p:nvSpPr>
        <p:spPr>
          <a:xfrm>
            <a:off x="457200" y="1600200"/>
            <a:ext cx="4033838" cy="4495800"/>
          </a:xfrm>
        </p:spPr>
        <p:txBody>
          <a:bodyPr/>
          <a:lstStyle/>
          <a:p>
            <a:pPr eaLnBrk="1" hangingPunct="1">
              <a:buClr>
                <a:schemeClr val="hlink"/>
              </a:buClr>
            </a:pPr>
            <a:r>
              <a:rPr lang="en-US" smtClean="0"/>
              <a:t>Slow down to keep snow from falling onto highway below</a:t>
            </a:r>
          </a:p>
          <a:p>
            <a:pPr eaLnBrk="1" hangingPunct="1">
              <a:buClr>
                <a:schemeClr val="hlink"/>
              </a:buClr>
            </a:pPr>
            <a:r>
              <a:rPr lang="en-US" smtClean="0"/>
              <a:t>Only plow snow off bridges under controlled situations</a:t>
            </a:r>
          </a:p>
        </p:txBody>
      </p:sp>
      <p:pic>
        <p:nvPicPr>
          <p:cNvPr id="211972" name="Picture 5" descr="PA170055"/>
          <p:cNvPicPr>
            <a:picLocks noChangeAspect="1" noChangeArrowheads="1"/>
          </p:cNvPicPr>
          <p:nvPr/>
        </p:nvPicPr>
        <p:blipFill>
          <a:blip r:embed="rId2" cstate="print"/>
          <a:srcRect/>
          <a:stretch>
            <a:fillRect/>
          </a:stretch>
        </p:blipFill>
        <p:spPr bwMode="auto">
          <a:xfrm>
            <a:off x="4724400" y="1524000"/>
            <a:ext cx="421640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Bridge Plowing Cut.mpg">
            <a:hlinkClick r:id="" action="ppaction://media"/>
          </p:cNvPr>
          <p:cNvPicPr>
            <a:picLocks noRot="1" noChangeAspect="1" noChangeArrowheads="1"/>
          </p:cNvPicPr>
          <p:nvPr>
            <a:videoFile r:link="rId1"/>
          </p:nvPr>
        </p:nvPicPr>
        <p:blipFill>
          <a:blip r:embed="rId3" cstate="print"/>
          <a:srcRect/>
          <a:stretch>
            <a:fillRect/>
          </a:stretch>
        </p:blipFill>
        <p:spPr bwMode="auto">
          <a:xfrm>
            <a:off x="1752600" y="1981200"/>
            <a:ext cx="5410200" cy="3689350"/>
          </a:xfrm>
          <a:prstGeom prst="rect">
            <a:avLst/>
          </a:prstGeom>
          <a:noFill/>
          <a:ln w="9525">
            <a:noFill/>
            <a:miter lim="800000"/>
            <a:headEnd/>
            <a:tailEnd/>
          </a:ln>
        </p:spPr>
      </p:pic>
      <p:sp>
        <p:nvSpPr>
          <p:cNvPr id="212995" name="Text Box 3"/>
          <p:cNvSpPr txBox="1">
            <a:spLocks noChangeArrowheads="1"/>
          </p:cNvSpPr>
          <p:nvPr/>
        </p:nvSpPr>
        <p:spPr bwMode="auto">
          <a:xfrm>
            <a:off x="457200" y="457200"/>
            <a:ext cx="8305800" cy="762000"/>
          </a:xfrm>
          <a:prstGeom prst="rect">
            <a:avLst/>
          </a:prstGeom>
          <a:noFill/>
          <a:ln w="9525">
            <a:noFill/>
            <a:miter lim="800000"/>
            <a:headEnd/>
            <a:tailEnd/>
          </a:ln>
        </p:spPr>
        <p:txBody>
          <a:bodyPr>
            <a:spAutoFit/>
          </a:bodyPr>
          <a:lstStyle/>
          <a:p>
            <a:pPr eaLnBrk="1" hangingPunct="1">
              <a:spcBef>
                <a:spcPct val="50000"/>
              </a:spcBef>
            </a:pPr>
            <a:r>
              <a:rPr lang="en-US" sz="4400">
                <a:solidFill>
                  <a:schemeClr val="hlink"/>
                </a:solidFill>
                <a:latin typeface="Tahoma" pitchFamily="34" charset="0"/>
                <a:hlinkClick r:id="rId4" action="ppaction://hlinkfile"/>
              </a:rPr>
              <a:t>Would you do this? – Video</a:t>
            </a:r>
            <a:r>
              <a:rPr lang="en-US" sz="4400">
                <a:solidFill>
                  <a:schemeClr val="hlink"/>
                </a:solidFill>
                <a:latin typeface="Tahoma" pitchFamily="34" charset="0"/>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6562"/>
                </p:tgtEl>
              </p:cMediaNode>
            </p:video>
            <p:seq concurrent="1" nextAc="seek">
              <p:cTn id="3" restart="whenNotActive" fill="hold" evtFilter="cancelBubble" nodeType="interactiveSeq">
                <p:stCondLst>
                  <p:cond evt="onClick" delay="0">
                    <p:tgtEl>
                      <p:spTgt spid="6656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6562"/>
                                        </p:tgtEl>
                                      </p:cBhvr>
                                    </p:cmd>
                                  </p:childTnLst>
                                </p:cTn>
                              </p:par>
                            </p:childTnLst>
                          </p:cTn>
                        </p:par>
                      </p:childTnLst>
                    </p:cTn>
                  </p:par>
                </p:childTnLst>
              </p:cTn>
              <p:nextCondLst>
                <p:cond evt="onClick" delay="0">
                  <p:tgtEl>
                    <p:spTgt spid="6656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mtClean="0"/>
              <a:t> </a:t>
            </a:r>
          </a:p>
        </p:txBody>
      </p:sp>
      <p:sp>
        <p:nvSpPr>
          <p:cNvPr id="214019" name="Rectangle 3"/>
          <p:cNvSpPr>
            <a:spLocks noGrp="1" noChangeArrowheads="1"/>
          </p:cNvSpPr>
          <p:nvPr>
            <p:ph type="body" sz="half" idx="1"/>
          </p:nvPr>
        </p:nvSpPr>
        <p:spPr>
          <a:xfrm>
            <a:off x="0" y="1600200"/>
            <a:ext cx="3429000" cy="4191000"/>
          </a:xfrm>
        </p:spPr>
        <p:txBody>
          <a:bodyPr/>
          <a:lstStyle/>
          <a:p>
            <a:pPr algn="r" eaLnBrk="1" hangingPunct="1">
              <a:buFontTx/>
              <a:buNone/>
            </a:pPr>
            <a:r>
              <a:rPr lang="en-US" smtClean="0"/>
              <a:t>Use caution when cleaning around safety features, i.e. guard rail end treatments.  Make sure you complete the process.</a:t>
            </a:r>
          </a:p>
        </p:txBody>
      </p:sp>
      <p:pic>
        <p:nvPicPr>
          <p:cNvPr id="214020" name="Picture 4" descr="mvc-012f"/>
          <p:cNvPicPr>
            <a:picLocks noChangeAspect="1" noChangeArrowheads="1"/>
          </p:cNvPicPr>
          <p:nvPr/>
        </p:nvPicPr>
        <p:blipFill>
          <a:blip r:embed="rId3" cstate="print"/>
          <a:srcRect/>
          <a:stretch>
            <a:fillRect/>
          </a:stretch>
        </p:blipFill>
        <p:spPr bwMode="auto">
          <a:xfrm>
            <a:off x="3657600" y="1295400"/>
            <a:ext cx="5486400" cy="4560888"/>
          </a:xfrm>
          <a:prstGeom prst="rect">
            <a:avLst/>
          </a:prstGeom>
          <a:noFill/>
          <a:ln w="9525">
            <a:noFill/>
            <a:miter lim="800000"/>
            <a:headEnd/>
            <a:tailEnd/>
          </a:ln>
        </p:spPr>
      </p:pic>
      <p:sp>
        <p:nvSpPr>
          <p:cNvPr id="214021" name="Text Box 5"/>
          <p:cNvSpPr txBox="1">
            <a:spLocks noChangeArrowheads="1"/>
          </p:cNvSpPr>
          <p:nvPr/>
        </p:nvSpPr>
        <p:spPr bwMode="auto">
          <a:xfrm>
            <a:off x="2362200" y="304800"/>
            <a:ext cx="4022725" cy="762000"/>
          </a:xfrm>
          <a:prstGeom prst="rect">
            <a:avLst/>
          </a:prstGeom>
          <a:noFill/>
          <a:ln w="9525">
            <a:noFill/>
            <a:miter lim="800000"/>
            <a:headEnd/>
            <a:tailEnd/>
          </a:ln>
        </p:spPr>
        <p:txBody>
          <a:bodyPr wrap="none">
            <a:spAutoFit/>
          </a:bodyPr>
          <a:lstStyle/>
          <a:p>
            <a:r>
              <a:rPr lang="en-US" sz="4400">
                <a:solidFill>
                  <a:schemeClr val="hlink"/>
                </a:solidFill>
                <a:latin typeface="Tahoma" pitchFamily="34" charset="0"/>
              </a:rPr>
              <a:t>Safety Features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ushing Snow Vail 1.MPG">
            <a:hlinkClick r:id="" action="ppaction://media"/>
          </p:cNvPr>
          <p:cNvPicPr>
            <a:picLocks noRot="1" noChangeAspect="1" noChangeArrowheads="1"/>
          </p:cNvPicPr>
          <p:nvPr>
            <a:videoFile r:link="rId1"/>
          </p:nvPr>
        </p:nvPicPr>
        <p:blipFill>
          <a:blip r:embed="rId4" cstate="print"/>
          <a:srcRect/>
          <a:stretch>
            <a:fillRect/>
          </a:stretch>
        </p:blipFill>
        <p:spPr bwMode="auto">
          <a:xfrm>
            <a:off x="2286000" y="1676400"/>
            <a:ext cx="4419600" cy="3314700"/>
          </a:xfrm>
          <a:prstGeom prst="rect">
            <a:avLst/>
          </a:prstGeom>
          <a:noFill/>
          <a:ln w="9525">
            <a:noFill/>
            <a:miter lim="800000"/>
            <a:headEnd/>
            <a:tailEnd/>
          </a:ln>
        </p:spPr>
      </p:pic>
      <p:sp>
        <p:nvSpPr>
          <p:cNvPr id="215043" name="Text Box 3"/>
          <p:cNvSpPr txBox="1">
            <a:spLocks noChangeArrowheads="1"/>
          </p:cNvSpPr>
          <p:nvPr/>
        </p:nvSpPr>
        <p:spPr bwMode="auto">
          <a:xfrm>
            <a:off x="0" y="609600"/>
            <a:ext cx="9144000" cy="701675"/>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hlink"/>
                </a:solidFill>
                <a:hlinkClick r:id="rId5" action="ppaction://hlinkfile"/>
              </a:rPr>
              <a:t>What are the hazards? – Video</a:t>
            </a:r>
            <a:r>
              <a:rPr lang="en-US" sz="4000">
                <a:solidFill>
                  <a:schemeClr val="hlink"/>
                </a:solidFill>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82946"/>
                </p:tgtEl>
              </p:cMediaNode>
            </p:video>
            <p:seq concurrent="1" nextAc="seek">
              <p:cTn id="3" restart="whenNotActive" fill="hold" evtFilter="cancelBubble" nodeType="interactiveSeq">
                <p:stCondLst>
                  <p:cond evt="onClick" delay="0">
                    <p:tgtEl>
                      <p:spTgt spid="8294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82946"/>
                                        </p:tgtEl>
                                      </p:cBhvr>
                                    </p:cmd>
                                  </p:childTnLst>
                                </p:cTn>
                              </p:par>
                            </p:childTnLst>
                          </p:cTn>
                        </p:par>
                      </p:childTnLst>
                    </p:cTn>
                  </p:par>
                </p:childTnLst>
              </p:cTn>
              <p:nextCondLst>
                <p:cond evt="onClick" delay="0">
                  <p:tgtEl>
                    <p:spTgt spid="8294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85800" y="0"/>
            <a:ext cx="7772400" cy="2095500"/>
          </a:xfrm>
        </p:spPr>
        <p:txBody>
          <a:bodyPr/>
          <a:lstStyle/>
          <a:p>
            <a:pPr eaLnBrk="1" hangingPunct="1">
              <a:defRPr/>
            </a:pPr>
            <a:r>
              <a:rPr lang="en-US" sz="3600" smtClean="0">
                <a:solidFill>
                  <a:schemeClr val="hlink"/>
                </a:solidFill>
              </a:rPr>
              <a:t>Remove all snow from supers and medians that might cause melting and refreezing onto the road surface.</a:t>
            </a:r>
          </a:p>
        </p:txBody>
      </p:sp>
      <p:pic>
        <p:nvPicPr>
          <p:cNvPr id="216067" name="Picture 3" descr="mvc-010f"/>
          <p:cNvPicPr>
            <a:picLocks noChangeAspect="1" noChangeArrowheads="1"/>
          </p:cNvPicPr>
          <p:nvPr/>
        </p:nvPicPr>
        <p:blipFill>
          <a:blip r:embed="rId3" cstate="print"/>
          <a:srcRect/>
          <a:stretch>
            <a:fillRect/>
          </a:stretch>
        </p:blipFill>
        <p:spPr bwMode="auto">
          <a:xfrm>
            <a:off x="457200" y="1981200"/>
            <a:ext cx="82296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2" name="Rectangle 4"/>
          <p:cNvSpPr>
            <a:spLocks noGrp="1" noChangeArrowheads="1"/>
          </p:cNvSpPr>
          <p:nvPr>
            <p:ph type="title"/>
          </p:nvPr>
        </p:nvSpPr>
        <p:spPr/>
        <p:txBody>
          <a:bodyPr/>
          <a:lstStyle/>
          <a:p>
            <a:pPr eaLnBrk="1" hangingPunct="1">
              <a:defRPr/>
            </a:pPr>
            <a:r>
              <a:rPr lang="en-US" smtClean="0">
                <a:solidFill>
                  <a:schemeClr val="hlink"/>
                </a:solidFill>
              </a:rPr>
              <a:t>Hazards</a:t>
            </a:r>
          </a:p>
        </p:txBody>
      </p:sp>
      <p:sp>
        <p:nvSpPr>
          <p:cNvPr id="190467" name="Rectangle 5"/>
          <p:cNvSpPr>
            <a:spLocks noGrp="1" noChangeArrowheads="1"/>
          </p:cNvSpPr>
          <p:nvPr>
            <p:ph type="body" sz="half" idx="1"/>
          </p:nvPr>
        </p:nvSpPr>
        <p:spPr>
          <a:xfrm>
            <a:off x="914400" y="1600200"/>
            <a:ext cx="4038600" cy="4495800"/>
          </a:xfrm>
        </p:spPr>
        <p:txBody>
          <a:bodyPr/>
          <a:lstStyle/>
          <a:p>
            <a:pPr eaLnBrk="1" hangingPunct="1">
              <a:buClr>
                <a:schemeClr val="hlink"/>
              </a:buClr>
            </a:pPr>
            <a:r>
              <a:rPr lang="en-US" smtClean="0"/>
              <a:t>Traffic</a:t>
            </a:r>
          </a:p>
          <a:p>
            <a:pPr eaLnBrk="1" hangingPunct="1">
              <a:buClr>
                <a:schemeClr val="hlink"/>
              </a:buClr>
            </a:pPr>
            <a:r>
              <a:rPr lang="en-US" smtClean="0"/>
              <a:t>Attenuators</a:t>
            </a:r>
          </a:p>
          <a:p>
            <a:pPr eaLnBrk="1" hangingPunct="1">
              <a:buClr>
                <a:schemeClr val="hlink"/>
              </a:buClr>
            </a:pPr>
            <a:r>
              <a:rPr lang="en-US" smtClean="0"/>
              <a:t>Soft Shoulders</a:t>
            </a:r>
          </a:p>
          <a:p>
            <a:pPr eaLnBrk="1" hangingPunct="1">
              <a:buClr>
                <a:schemeClr val="hlink"/>
              </a:buClr>
            </a:pPr>
            <a:r>
              <a:rPr lang="en-US" smtClean="0"/>
              <a:t>Joints</a:t>
            </a:r>
          </a:p>
          <a:p>
            <a:pPr eaLnBrk="1" hangingPunct="1">
              <a:buClr>
                <a:schemeClr val="hlink"/>
              </a:buClr>
            </a:pPr>
            <a:r>
              <a:rPr lang="en-US" smtClean="0"/>
              <a:t>RR Crossings</a:t>
            </a:r>
          </a:p>
        </p:txBody>
      </p:sp>
      <p:sp>
        <p:nvSpPr>
          <p:cNvPr id="190468" name="Rectangle 6"/>
          <p:cNvSpPr>
            <a:spLocks noGrp="1" noChangeArrowheads="1"/>
          </p:cNvSpPr>
          <p:nvPr>
            <p:ph type="body" sz="half" idx="2"/>
          </p:nvPr>
        </p:nvSpPr>
        <p:spPr/>
        <p:txBody>
          <a:bodyPr/>
          <a:lstStyle/>
          <a:p>
            <a:pPr eaLnBrk="1" hangingPunct="1">
              <a:buClr>
                <a:schemeClr val="hlink"/>
              </a:buClr>
            </a:pPr>
            <a:r>
              <a:rPr lang="en-US" smtClean="0"/>
              <a:t>Over/Underpasses</a:t>
            </a:r>
          </a:p>
          <a:p>
            <a:pPr eaLnBrk="1" hangingPunct="1">
              <a:buClr>
                <a:schemeClr val="hlink"/>
              </a:buClr>
            </a:pPr>
            <a:r>
              <a:rPr lang="en-US" smtClean="0"/>
              <a:t>Recreational Paths</a:t>
            </a:r>
          </a:p>
          <a:p>
            <a:pPr eaLnBrk="1" hangingPunct="1">
              <a:buClr>
                <a:schemeClr val="hlink"/>
              </a:buClr>
            </a:pPr>
            <a:r>
              <a:rPr lang="en-US" smtClean="0"/>
              <a:t>Road Debris</a:t>
            </a:r>
          </a:p>
          <a:p>
            <a:pPr eaLnBrk="1" hangingPunct="1">
              <a:buClr>
                <a:schemeClr val="hlink"/>
              </a:buClr>
            </a:pPr>
            <a:r>
              <a:rPr lang="en-US" smtClean="0"/>
              <a:t>Supers, Inclines, etc</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Water Vail Pass Cut.mpg">
            <a:hlinkClick r:id="" action="ppaction://media"/>
          </p:cNvPr>
          <p:cNvPicPr>
            <a:picLocks noRot="1" noChangeAspect="1" noChangeArrowheads="1"/>
          </p:cNvPicPr>
          <p:nvPr>
            <a:videoFile r:link="rId1"/>
          </p:nvPr>
        </p:nvPicPr>
        <p:blipFill>
          <a:blip r:embed="rId4" cstate="print"/>
          <a:srcRect/>
          <a:stretch>
            <a:fillRect/>
          </a:stretch>
        </p:blipFill>
        <p:spPr bwMode="auto">
          <a:xfrm>
            <a:off x="1905000" y="1600200"/>
            <a:ext cx="4876800" cy="3556000"/>
          </a:xfrm>
          <a:prstGeom prst="rect">
            <a:avLst/>
          </a:prstGeom>
          <a:noFill/>
          <a:ln w="9525">
            <a:noFill/>
            <a:miter lim="800000"/>
            <a:headEnd/>
            <a:tailEnd/>
          </a:ln>
        </p:spPr>
      </p:pic>
      <p:sp>
        <p:nvSpPr>
          <p:cNvPr id="217091" name="Text Box 3"/>
          <p:cNvSpPr txBox="1">
            <a:spLocks noChangeArrowheads="1"/>
          </p:cNvSpPr>
          <p:nvPr/>
        </p:nvSpPr>
        <p:spPr bwMode="auto">
          <a:xfrm>
            <a:off x="228600" y="533400"/>
            <a:ext cx="8610600" cy="579438"/>
          </a:xfrm>
          <a:prstGeom prst="rect">
            <a:avLst/>
          </a:prstGeom>
          <a:noFill/>
          <a:ln w="9525">
            <a:noFill/>
            <a:miter lim="800000"/>
            <a:headEnd/>
            <a:tailEnd/>
          </a:ln>
        </p:spPr>
        <p:txBody>
          <a:bodyPr>
            <a:spAutoFit/>
          </a:bodyPr>
          <a:lstStyle/>
          <a:p>
            <a:pPr eaLnBrk="1" hangingPunct="1">
              <a:spcBef>
                <a:spcPct val="50000"/>
              </a:spcBef>
            </a:pPr>
            <a:r>
              <a:rPr lang="en-US" sz="3200">
                <a:solidFill>
                  <a:schemeClr val="hlink"/>
                </a:solidFill>
                <a:latin typeface="Tahoma" pitchFamily="34" charset="0"/>
                <a:hlinkClick r:id="rId5" action="ppaction://hlinkfile"/>
              </a:rPr>
              <a:t>Water on Road Makes More Work – Video</a:t>
            </a:r>
            <a:r>
              <a:rPr lang="en-US" sz="3200">
                <a:solidFill>
                  <a:schemeClr val="hlink"/>
                </a:solidFill>
                <a:latin typeface="Tahoma" pitchFamily="34" charset="0"/>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2706"/>
                </p:tgtEl>
              </p:cMediaNode>
            </p:video>
            <p:seq concurrent="1" nextAc="seek">
              <p:cTn id="3" restart="whenNotActive" fill="hold" evtFilter="cancelBubble" nodeType="interactiveSeq">
                <p:stCondLst>
                  <p:cond evt="onClick" delay="0">
                    <p:tgtEl>
                      <p:spTgt spid="7270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72706"/>
                                        </p:tgtEl>
                                      </p:cBhvr>
                                    </p:cmd>
                                  </p:childTnLst>
                                </p:cTn>
                              </p:par>
                            </p:childTnLst>
                          </p:cTn>
                        </p:par>
                      </p:childTnLst>
                    </p:cTn>
                  </p:par>
                </p:childTnLst>
              </p:cTn>
              <p:nextCondLst>
                <p:cond evt="onClick" delay="0">
                  <p:tgtEl>
                    <p:spTgt spid="7270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419100"/>
            <a:ext cx="4038600" cy="2476500"/>
          </a:xfrm>
        </p:spPr>
        <p:txBody>
          <a:bodyPr/>
          <a:lstStyle/>
          <a:p>
            <a:pPr eaLnBrk="1" hangingPunct="1">
              <a:defRPr/>
            </a:pPr>
            <a:r>
              <a:rPr lang="en-US" sz="3600" smtClean="0">
                <a:solidFill>
                  <a:schemeClr val="hlink"/>
                </a:solidFill>
              </a:rPr>
              <a:t>Good Mtce. practices may save accidents &amp; road damage</a:t>
            </a:r>
          </a:p>
        </p:txBody>
      </p:sp>
      <p:pic>
        <p:nvPicPr>
          <p:cNvPr id="218115" name="Picture 3" descr="P4090119"/>
          <p:cNvPicPr>
            <a:picLocks noChangeAspect="1" noChangeArrowheads="1"/>
          </p:cNvPicPr>
          <p:nvPr/>
        </p:nvPicPr>
        <p:blipFill>
          <a:blip r:embed="rId2" cstate="print"/>
          <a:srcRect/>
          <a:stretch>
            <a:fillRect/>
          </a:stretch>
        </p:blipFill>
        <p:spPr bwMode="auto">
          <a:xfrm>
            <a:off x="4267200" y="0"/>
            <a:ext cx="4876800" cy="3200400"/>
          </a:xfrm>
          <a:prstGeom prst="rect">
            <a:avLst/>
          </a:prstGeom>
          <a:noFill/>
          <a:ln w="9525">
            <a:noFill/>
            <a:miter lim="800000"/>
            <a:headEnd/>
            <a:tailEnd/>
          </a:ln>
        </p:spPr>
      </p:pic>
      <p:pic>
        <p:nvPicPr>
          <p:cNvPr id="218116" name="Picture 4" descr="P4090125"/>
          <p:cNvPicPr>
            <a:picLocks noChangeAspect="1" noChangeArrowheads="1"/>
          </p:cNvPicPr>
          <p:nvPr/>
        </p:nvPicPr>
        <p:blipFill>
          <a:blip r:embed="rId3" cstate="print"/>
          <a:srcRect/>
          <a:stretch>
            <a:fillRect/>
          </a:stretch>
        </p:blipFill>
        <p:spPr bwMode="auto">
          <a:xfrm>
            <a:off x="0" y="3200400"/>
            <a:ext cx="4267200" cy="3657600"/>
          </a:xfrm>
          <a:prstGeom prst="rect">
            <a:avLst/>
          </a:prstGeom>
          <a:noFill/>
          <a:ln w="9525">
            <a:noFill/>
            <a:miter lim="800000"/>
            <a:headEnd/>
            <a:tailEnd/>
          </a:ln>
        </p:spPr>
      </p:pic>
      <p:pic>
        <p:nvPicPr>
          <p:cNvPr id="218117" name="Picture 5" descr="P4090124"/>
          <p:cNvPicPr>
            <a:picLocks noChangeAspect="1" noChangeArrowheads="1"/>
          </p:cNvPicPr>
          <p:nvPr/>
        </p:nvPicPr>
        <p:blipFill>
          <a:blip r:embed="rId4" cstate="print"/>
          <a:srcRect/>
          <a:stretch>
            <a:fillRect/>
          </a:stretch>
        </p:blipFill>
        <p:spPr bwMode="auto">
          <a:xfrm>
            <a:off x="4267200" y="3213100"/>
            <a:ext cx="4876800" cy="3644900"/>
          </a:xfrm>
          <a:prstGeom prst="rect">
            <a:avLst/>
          </a:prstGeom>
          <a:noFill/>
          <a:ln w="9525">
            <a:noFill/>
            <a:miter lim="800000"/>
            <a:headEnd/>
            <a:tailEnd/>
          </a:ln>
        </p:spPr>
      </p:pic>
      <p:sp>
        <p:nvSpPr>
          <p:cNvPr id="218118" name="Text Box 6"/>
          <p:cNvSpPr txBox="1">
            <a:spLocks noChangeArrowheads="1"/>
          </p:cNvSpPr>
          <p:nvPr/>
        </p:nvSpPr>
        <p:spPr bwMode="auto">
          <a:xfrm>
            <a:off x="6781800" y="2286000"/>
            <a:ext cx="2057400" cy="762000"/>
          </a:xfrm>
          <a:prstGeom prst="rect">
            <a:avLst/>
          </a:prstGeom>
          <a:noFill/>
          <a:ln w="9525">
            <a:noFill/>
            <a:miter lim="800000"/>
            <a:headEnd/>
            <a:tailEnd/>
          </a:ln>
        </p:spPr>
        <p:txBody>
          <a:bodyPr>
            <a:spAutoFit/>
          </a:bodyPr>
          <a:lstStyle/>
          <a:p>
            <a:pPr eaLnBrk="1" hangingPunct="1">
              <a:spcBef>
                <a:spcPct val="50000"/>
              </a:spcBef>
            </a:pPr>
            <a:r>
              <a:rPr lang="en-US" sz="4400">
                <a:solidFill>
                  <a:schemeClr val="hlink"/>
                </a:solidFill>
                <a:latin typeface="Times New Roman" pitchFamily="18" charset="0"/>
              </a:rPr>
              <a:t>Day  1</a:t>
            </a:r>
          </a:p>
        </p:txBody>
      </p:sp>
      <p:sp>
        <p:nvSpPr>
          <p:cNvPr id="218119" name="Text Box 7"/>
          <p:cNvSpPr txBox="1">
            <a:spLocks noChangeArrowheads="1"/>
          </p:cNvSpPr>
          <p:nvPr/>
        </p:nvSpPr>
        <p:spPr bwMode="auto">
          <a:xfrm>
            <a:off x="609600" y="5105400"/>
            <a:ext cx="2667000" cy="762000"/>
          </a:xfrm>
          <a:prstGeom prst="rect">
            <a:avLst/>
          </a:prstGeom>
          <a:noFill/>
          <a:ln w="9525">
            <a:noFill/>
            <a:miter lim="800000"/>
            <a:headEnd/>
            <a:tailEnd/>
          </a:ln>
        </p:spPr>
        <p:txBody>
          <a:bodyPr>
            <a:spAutoFit/>
          </a:bodyPr>
          <a:lstStyle/>
          <a:p>
            <a:pPr eaLnBrk="1" hangingPunct="1">
              <a:spcBef>
                <a:spcPct val="50000"/>
              </a:spcBef>
            </a:pPr>
            <a:r>
              <a:rPr lang="en-US" sz="4400">
                <a:solidFill>
                  <a:schemeClr val="hlink"/>
                </a:solidFill>
                <a:latin typeface="Times New Roman" pitchFamily="18" charset="0"/>
              </a:rPr>
              <a:t>Day 2</a:t>
            </a:r>
          </a:p>
        </p:txBody>
      </p:sp>
      <p:sp>
        <p:nvSpPr>
          <p:cNvPr id="218120" name="Text Box 8"/>
          <p:cNvSpPr txBox="1">
            <a:spLocks noChangeArrowheads="1"/>
          </p:cNvSpPr>
          <p:nvPr/>
        </p:nvSpPr>
        <p:spPr bwMode="auto">
          <a:xfrm>
            <a:off x="7010400" y="5105400"/>
            <a:ext cx="1752600" cy="762000"/>
          </a:xfrm>
          <a:prstGeom prst="rect">
            <a:avLst/>
          </a:prstGeom>
          <a:noFill/>
          <a:ln w="9525">
            <a:noFill/>
            <a:miter lim="800000"/>
            <a:headEnd/>
            <a:tailEnd/>
          </a:ln>
        </p:spPr>
        <p:txBody>
          <a:bodyPr>
            <a:spAutoFit/>
          </a:bodyPr>
          <a:lstStyle/>
          <a:p>
            <a:pPr eaLnBrk="1" hangingPunct="1">
              <a:spcBef>
                <a:spcPct val="50000"/>
              </a:spcBef>
            </a:pPr>
            <a:r>
              <a:rPr lang="en-US" sz="4400">
                <a:solidFill>
                  <a:schemeClr val="hlink"/>
                </a:solidFill>
                <a:latin typeface="Times New Roman" pitchFamily="18" charset="0"/>
              </a:rPr>
              <a:t>Day 3</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Ice Control, Hand  Irrigation#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9139" name="Text Box 3"/>
          <p:cNvSpPr txBox="1">
            <a:spLocks noChangeArrowheads="1"/>
          </p:cNvSpPr>
          <p:nvPr/>
        </p:nvSpPr>
        <p:spPr bwMode="auto">
          <a:xfrm>
            <a:off x="304800" y="5546725"/>
            <a:ext cx="8686800" cy="701675"/>
          </a:xfrm>
          <a:prstGeom prst="rect">
            <a:avLst/>
          </a:prstGeom>
          <a:solidFill>
            <a:srgbClr val="0000FF"/>
          </a:solidFill>
          <a:ln w="9525">
            <a:noFill/>
            <a:miter lim="800000"/>
            <a:headEnd/>
            <a:tailEnd/>
          </a:ln>
        </p:spPr>
        <p:txBody>
          <a:bodyPr>
            <a:spAutoFit/>
          </a:bodyPr>
          <a:lstStyle/>
          <a:p>
            <a:pPr eaLnBrk="1" hangingPunct="1">
              <a:spcBef>
                <a:spcPct val="50000"/>
              </a:spcBef>
            </a:pPr>
            <a:r>
              <a:rPr lang="en-US" sz="4000">
                <a:solidFill>
                  <a:srgbClr val="000000"/>
                </a:solidFill>
                <a:latin typeface="Tahoma" pitchFamily="34" charset="0"/>
              </a:rPr>
              <a:t> </a:t>
            </a:r>
            <a:r>
              <a:rPr lang="en-US" sz="4000" b="1">
                <a:solidFill>
                  <a:schemeClr val="tx2"/>
                </a:solidFill>
                <a:latin typeface="Tahoma" pitchFamily="34" charset="0"/>
              </a:rPr>
              <a:t>You may need to do hand work</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solidFill>
                  <a:schemeClr val="hlink"/>
                </a:solidFill>
              </a:rPr>
              <a:t>Do </a:t>
            </a:r>
            <a:r>
              <a:rPr lang="en-US" b="1" smtClean="0">
                <a:solidFill>
                  <a:schemeClr val="hlink"/>
                </a:solidFill>
              </a:rPr>
              <a:t>not</a:t>
            </a:r>
            <a:r>
              <a:rPr lang="en-US" smtClean="0">
                <a:solidFill>
                  <a:schemeClr val="hlink"/>
                </a:solidFill>
              </a:rPr>
              <a:t> leave hazards at patrol boundaries</a:t>
            </a:r>
          </a:p>
        </p:txBody>
      </p:sp>
      <p:pic>
        <p:nvPicPr>
          <p:cNvPr id="220163" name="Picture 3" descr="Patrol Boundaries"/>
          <p:cNvPicPr>
            <a:picLocks noChangeAspect="1" noChangeArrowheads="1"/>
          </p:cNvPicPr>
          <p:nvPr/>
        </p:nvPicPr>
        <p:blipFill>
          <a:blip r:embed="rId3" cstate="print"/>
          <a:srcRect/>
          <a:stretch>
            <a:fillRect/>
          </a:stretch>
        </p:blipFill>
        <p:spPr bwMode="auto">
          <a:xfrm>
            <a:off x="1066800" y="1600200"/>
            <a:ext cx="693420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228600"/>
            <a:ext cx="8229600" cy="1384300"/>
          </a:xfrm>
        </p:spPr>
        <p:txBody>
          <a:bodyPr/>
          <a:lstStyle/>
          <a:p>
            <a:pPr eaLnBrk="1" hangingPunct="1">
              <a:defRPr/>
            </a:pPr>
            <a:r>
              <a:rPr lang="en-US" smtClean="0">
                <a:solidFill>
                  <a:schemeClr val="hlink"/>
                </a:solidFill>
              </a:rPr>
              <a:t>Plowing in Tandem</a:t>
            </a:r>
          </a:p>
        </p:txBody>
      </p:sp>
      <p:sp>
        <p:nvSpPr>
          <p:cNvPr id="221187" name="Rectangle 3"/>
          <p:cNvSpPr>
            <a:spLocks noGrp="1" noChangeArrowheads="1"/>
          </p:cNvSpPr>
          <p:nvPr>
            <p:ph type="body" sz="half" idx="2"/>
          </p:nvPr>
        </p:nvSpPr>
        <p:spPr>
          <a:xfrm>
            <a:off x="4800600" y="1143000"/>
            <a:ext cx="3810000" cy="5715000"/>
          </a:xfrm>
        </p:spPr>
        <p:txBody>
          <a:bodyPr/>
          <a:lstStyle/>
          <a:p>
            <a:pPr eaLnBrk="1" hangingPunct="1">
              <a:lnSpc>
                <a:spcPct val="90000"/>
              </a:lnSpc>
              <a:buClr>
                <a:schemeClr val="hlink"/>
              </a:buClr>
            </a:pPr>
            <a:r>
              <a:rPr lang="en-US" sz="2400" smtClean="0"/>
              <a:t>Maintain safe following distance</a:t>
            </a:r>
          </a:p>
          <a:p>
            <a:pPr eaLnBrk="1" hangingPunct="1">
              <a:lnSpc>
                <a:spcPct val="90000"/>
              </a:lnSpc>
              <a:buClr>
                <a:schemeClr val="hlink"/>
              </a:buClr>
            </a:pPr>
            <a:r>
              <a:rPr lang="en-US" sz="2400" smtClean="0"/>
              <a:t>Try to prevent traffic from passing between trucks</a:t>
            </a:r>
          </a:p>
          <a:p>
            <a:pPr eaLnBrk="1" hangingPunct="1">
              <a:lnSpc>
                <a:spcPct val="90000"/>
              </a:lnSpc>
              <a:buClr>
                <a:schemeClr val="hlink"/>
              </a:buClr>
            </a:pPr>
            <a:r>
              <a:rPr lang="en-US" sz="2400" smtClean="0"/>
              <a:t>Use warning signs when possible (VMS)</a:t>
            </a:r>
          </a:p>
          <a:p>
            <a:pPr eaLnBrk="1" hangingPunct="1">
              <a:lnSpc>
                <a:spcPct val="90000"/>
              </a:lnSpc>
              <a:buClr>
                <a:schemeClr val="hlink"/>
              </a:buClr>
            </a:pPr>
            <a:r>
              <a:rPr lang="en-US" sz="2400" smtClean="0"/>
              <a:t>Do </a:t>
            </a:r>
            <a:r>
              <a:rPr lang="en-US" sz="2400" smtClean="0">
                <a:solidFill>
                  <a:srgbClr val="FF0000"/>
                </a:solidFill>
              </a:rPr>
              <a:t>not</a:t>
            </a:r>
            <a:r>
              <a:rPr lang="en-US" sz="2400" smtClean="0"/>
              <a:t> pull walls during rush hour</a:t>
            </a:r>
          </a:p>
          <a:p>
            <a:pPr eaLnBrk="1" hangingPunct="1">
              <a:lnSpc>
                <a:spcPct val="90000"/>
              </a:lnSpc>
              <a:buClr>
                <a:schemeClr val="hlink"/>
              </a:buClr>
            </a:pPr>
            <a:r>
              <a:rPr lang="en-US" sz="2400" smtClean="0"/>
              <a:t>Use caution, be alert</a:t>
            </a:r>
          </a:p>
          <a:p>
            <a:pPr eaLnBrk="1" hangingPunct="1">
              <a:lnSpc>
                <a:spcPct val="90000"/>
              </a:lnSpc>
              <a:buClr>
                <a:schemeClr val="hlink"/>
              </a:buClr>
            </a:pPr>
            <a:r>
              <a:rPr lang="en-US" sz="2400" smtClean="0"/>
              <a:t>Time Of Day</a:t>
            </a:r>
          </a:p>
          <a:p>
            <a:pPr eaLnBrk="1" hangingPunct="1">
              <a:lnSpc>
                <a:spcPct val="90000"/>
              </a:lnSpc>
              <a:buClr>
                <a:schemeClr val="hlink"/>
              </a:buClr>
            </a:pPr>
            <a:r>
              <a:rPr lang="en-US" sz="2400" smtClean="0"/>
              <a:t>Communicate with other Plows</a:t>
            </a:r>
          </a:p>
        </p:txBody>
      </p:sp>
      <p:pic>
        <p:nvPicPr>
          <p:cNvPr id="221188" name="Picture 4"/>
          <p:cNvPicPr>
            <a:picLocks noChangeAspect="1" noChangeArrowheads="1"/>
          </p:cNvPicPr>
          <p:nvPr>
            <p:ph type="clipArt" sz="half" idx="1"/>
          </p:nvPr>
        </p:nvPicPr>
        <p:blipFill>
          <a:blip r:embed="rId2" cstate="print"/>
          <a:srcRect/>
          <a:stretch>
            <a:fillRect/>
          </a:stretch>
        </p:blipFill>
        <p:spPr>
          <a:xfrm>
            <a:off x="876300" y="1524000"/>
            <a:ext cx="3194050" cy="4114800"/>
          </a:xfrm>
          <a:noFill/>
        </p:spPr>
      </p:pic>
      <p:sp>
        <p:nvSpPr>
          <p:cNvPr id="221189" name="Text Box 5"/>
          <p:cNvSpPr txBox="1">
            <a:spLocks noChangeArrowheads="1"/>
          </p:cNvSpPr>
          <p:nvPr/>
        </p:nvSpPr>
        <p:spPr bwMode="auto">
          <a:xfrm>
            <a:off x="381000" y="914400"/>
            <a:ext cx="4235450" cy="457200"/>
          </a:xfrm>
          <a:prstGeom prst="rect">
            <a:avLst/>
          </a:prstGeom>
          <a:noFill/>
          <a:ln w="9525">
            <a:noFill/>
            <a:miter lim="800000"/>
            <a:headEnd/>
            <a:tailEnd/>
          </a:ln>
        </p:spPr>
        <p:txBody>
          <a:bodyPr wrap="none">
            <a:spAutoFit/>
          </a:bodyPr>
          <a:lstStyle/>
          <a:p>
            <a:r>
              <a:rPr lang="en-US" sz="2400">
                <a:solidFill>
                  <a:srgbClr val="FF0000"/>
                </a:solidFill>
              </a:rPr>
              <a:t>Avoid </a:t>
            </a:r>
            <a:r>
              <a:rPr lang="en-US" sz="2400"/>
              <a:t>causing traffic back-ups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ulling Dowd Canyon Cut.mpg">
            <a:hlinkClick r:id="" action="ppaction://media"/>
          </p:cNvPr>
          <p:cNvPicPr>
            <a:picLocks noRot="1" noChangeAspect="1" noChangeArrowheads="1"/>
          </p:cNvPicPr>
          <p:nvPr>
            <a:videoFile r:link="rId1"/>
          </p:nvPr>
        </p:nvPicPr>
        <p:blipFill>
          <a:blip r:embed="rId3" cstate="print"/>
          <a:srcRect/>
          <a:stretch>
            <a:fillRect/>
          </a:stretch>
        </p:blipFill>
        <p:spPr bwMode="auto">
          <a:xfrm>
            <a:off x="1905000" y="1676400"/>
            <a:ext cx="4800600" cy="3273425"/>
          </a:xfrm>
          <a:prstGeom prst="rect">
            <a:avLst/>
          </a:prstGeom>
          <a:noFill/>
          <a:ln w="9525">
            <a:noFill/>
            <a:miter lim="800000"/>
            <a:headEnd/>
            <a:tailEnd/>
          </a:ln>
        </p:spPr>
      </p:pic>
      <p:sp>
        <p:nvSpPr>
          <p:cNvPr id="222211" name="Text Box 3"/>
          <p:cNvSpPr txBox="1">
            <a:spLocks noChangeArrowheads="1"/>
          </p:cNvSpPr>
          <p:nvPr/>
        </p:nvSpPr>
        <p:spPr bwMode="auto">
          <a:xfrm>
            <a:off x="838200" y="533400"/>
            <a:ext cx="7772400" cy="701675"/>
          </a:xfrm>
          <a:prstGeom prst="rect">
            <a:avLst/>
          </a:prstGeom>
          <a:noFill/>
          <a:ln w="9525">
            <a:noFill/>
            <a:miter lim="800000"/>
            <a:headEnd/>
            <a:tailEnd/>
          </a:ln>
        </p:spPr>
        <p:txBody>
          <a:bodyPr>
            <a:spAutoFit/>
          </a:bodyPr>
          <a:lstStyle/>
          <a:p>
            <a:pPr eaLnBrk="1" hangingPunct="1">
              <a:spcBef>
                <a:spcPct val="50000"/>
              </a:spcBef>
            </a:pPr>
            <a:r>
              <a:rPr lang="en-US" sz="4000">
                <a:solidFill>
                  <a:schemeClr val="hlink"/>
                </a:solidFill>
                <a:latin typeface="Tahoma" pitchFamily="34" charset="0"/>
                <a:hlinkClick r:id="rId4" action="ppaction://hlinkfile"/>
              </a:rPr>
              <a:t>Plowing in Tandem – Video</a:t>
            </a:r>
            <a:r>
              <a:rPr lang="en-US" sz="4000">
                <a:solidFill>
                  <a:schemeClr val="hlink"/>
                </a:solidFill>
                <a:latin typeface="Tahoma" pitchFamily="34" charset="0"/>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7586"/>
                </p:tgtEl>
              </p:cMediaNode>
            </p:video>
            <p:seq concurrent="1" nextAc="seek">
              <p:cTn id="3" restart="whenNotActive" fill="hold" evtFilter="cancelBubble" nodeType="interactiveSeq">
                <p:stCondLst>
                  <p:cond evt="onClick" delay="0">
                    <p:tgtEl>
                      <p:spTgt spid="6758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7586"/>
                                        </p:tgtEl>
                                      </p:cBhvr>
                                    </p:cmd>
                                  </p:childTnLst>
                                </p:cTn>
                              </p:par>
                            </p:childTnLst>
                          </p:cTn>
                        </p:par>
                      </p:childTnLst>
                    </p:cTn>
                  </p:par>
                </p:childTnLst>
              </p:cTn>
              <p:nextCondLst>
                <p:cond evt="onClick" delay="0">
                  <p:tgtEl>
                    <p:spTgt spid="6758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Bus Stop 4 Cut.mpg">
            <a:hlinkClick r:id="" action="ppaction://media"/>
          </p:cNvPr>
          <p:cNvPicPr>
            <a:picLocks noRot="1" noChangeAspect="1" noChangeArrowheads="1"/>
          </p:cNvPicPr>
          <p:nvPr>
            <a:videoFile r:link="rId1"/>
          </p:nvPr>
        </p:nvPicPr>
        <p:blipFill>
          <a:blip r:embed="rId3" cstate="print"/>
          <a:srcRect/>
          <a:stretch>
            <a:fillRect/>
          </a:stretch>
        </p:blipFill>
        <p:spPr bwMode="auto">
          <a:xfrm>
            <a:off x="2438400" y="1905000"/>
            <a:ext cx="4572000" cy="3346450"/>
          </a:xfrm>
          <a:prstGeom prst="rect">
            <a:avLst/>
          </a:prstGeom>
          <a:noFill/>
          <a:ln w="9525">
            <a:noFill/>
            <a:miter lim="800000"/>
            <a:headEnd/>
            <a:tailEnd/>
          </a:ln>
        </p:spPr>
      </p:pic>
      <p:sp>
        <p:nvSpPr>
          <p:cNvPr id="223235" name="Text Box 5"/>
          <p:cNvSpPr txBox="1">
            <a:spLocks noChangeArrowheads="1"/>
          </p:cNvSpPr>
          <p:nvPr/>
        </p:nvSpPr>
        <p:spPr bwMode="auto">
          <a:xfrm>
            <a:off x="304800" y="457200"/>
            <a:ext cx="9144000" cy="762000"/>
          </a:xfrm>
          <a:prstGeom prst="rect">
            <a:avLst/>
          </a:prstGeom>
          <a:noFill/>
          <a:ln w="9525">
            <a:noFill/>
            <a:miter lim="800000"/>
            <a:headEnd/>
            <a:tailEnd/>
          </a:ln>
        </p:spPr>
        <p:txBody>
          <a:bodyPr>
            <a:spAutoFit/>
          </a:bodyPr>
          <a:lstStyle/>
          <a:p>
            <a:pPr algn="ctr" eaLnBrk="1" hangingPunct="1">
              <a:spcBef>
                <a:spcPct val="50000"/>
              </a:spcBef>
            </a:pPr>
            <a:r>
              <a:rPr lang="en-US" sz="4400">
                <a:solidFill>
                  <a:schemeClr val="hlink"/>
                </a:solidFill>
                <a:latin typeface="Tahoma" pitchFamily="34" charset="0"/>
                <a:hlinkClick r:id="rId4" action="ppaction://hlinkfile"/>
              </a:rPr>
              <a:t>Fixed Structures – Video</a:t>
            </a:r>
            <a:r>
              <a:rPr lang="en-US" sz="4400">
                <a:solidFill>
                  <a:schemeClr val="hlink"/>
                </a:solidFill>
                <a:latin typeface="Tahoma" pitchFamily="34" charset="0"/>
              </a:rPr>
              <a:t> Link</a:t>
            </a: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9636"/>
                </p:tgtEl>
              </p:cMediaNode>
            </p:video>
            <p:seq concurrent="1" nextAc="seek">
              <p:cTn id="3" restart="whenNotActive" fill="hold" evtFilter="cancelBubble" nodeType="interactiveSeq">
                <p:stCondLst>
                  <p:cond evt="onClick" delay="0">
                    <p:tgtEl>
                      <p:spTgt spid="6963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9636"/>
                                        </p:tgtEl>
                                      </p:cBhvr>
                                    </p:cmd>
                                  </p:childTnLst>
                                </p:cTn>
                              </p:par>
                            </p:childTnLst>
                          </p:cTn>
                        </p:par>
                      </p:childTnLst>
                    </p:cTn>
                  </p:par>
                </p:childTnLst>
              </p:cTn>
              <p:nextCondLst>
                <p:cond evt="onClick" delay="0">
                  <p:tgtEl>
                    <p:spTgt spid="6963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Plow Side S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4259" name="Text Box 3"/>
          <p:cNvSpPr txBox="1">
            <a:spLocks noChangeArrowheads="1"/>
          </p:cNvSpPr>
          <p:nvPr/>
        </p:nvSpPr>
        <p:spPr bwMode="auto">
          <a:xfrm>
            <a:off x="1828800" y="457200"/>
            <a:ext cx="6248400" cy="823913"/>
          </a:xfrm>
          <a:prstGeom prst="rect">
            <a:avLst/>
          </a:prstGeom>
          <a:noFill/>
          <a:ln w="9525">
            <a:noFill/>
            <a:miter lim="800000"/>
            <a:headEnd/>
            <a:tailEnd/>
          </a:ln>
        </p:spPr>
        <p:txBody>
          <a:bodyPr>
            <a:spAutoFit/>
          </a:bodyPr>
          <a:lstStyle/>
          <a:p>
            <a:pPr eaLnBrk="1" hangingPunct="1">
              <a:spcBef>
                <a:spcPct val="50000"/>
              </a:spcBef>
            </a:pPr>
            <a:r>
              <a:rPr lang="en-US" sz="4800">
                <a:solidFill>
                  <a:srgbClr val="000000"/>
                </a:solidFill>
                <a:latin typeface="Times New Roman" pitchFamily="18" charset="0"/>
              </a:rPr>
              <a:t>Other Drivers?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pPr eaLnBrk="1" hangingPunct="1">
              <a:defRPr/>
            </a:pPr>
            <a:r>
              <a:rPr lang="en-US" smtClean="0">
                <a:solidFill>
                  <a:schemeClr val="hlink"/>
                </a:solidFill>
              </a:rPr>
              <a:t>Hazard</a:t>
            </a:r>
          </a:p>
        </p:txBody>
      </p:sp>
      <p:graphicFrame>
        <p:nvGraphicFramePr>
          <p:cNvPr id="18434" name="Object 4"/>
          <p:cNvGraphicFramePr>
            <a:graphicFrameLocks noChangeAspect="1"/>
          </p:cNvGraphicFramePr>
          <p:nvPr>
            <p:ph idx="1"/>
          </p:nvPr>
        </p:nvGraphicFramePr>
        <p:xfrm>
          <a:off x="1600200" y="1447800"/>
          <a:ext cx="5994400" cy="4495800"/>
        </p:xfrm>
        <a:graphic>
          <a:graphicData uri="http://schemas.openxmlformats.org/presentationml/2006/ole">
            <p:oleObj spid="_x0000_s1026" name="Photo Editor Photo" r:id="rId3" imgW="6095238" imgH="4571429"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wreck"/>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1491" name="Rectangle 4"/>
          <p:cNvSpPr>
            <a:spLocks noGrp="1" noChangeArrowheads="1"/>
          </p:cNvSpPr>
          <p:nvPr>
            <p:ph type="body" sz="half" idx="1"/>
          </p:nvPr>
        </p:nvSpPr>
        <p:spPr>
          <a:xfrm>
            <a:off x="457200" y="1600200"/>
            <a:ext cx="4033838" cy="4495800"/>
          </a:xfrm>
        </p:spPr>
        <p:txBody>
          <a:bodyPr/>
          <a:lstStyle/>
          <a:p>
            <a:pPr eaLnBrk="1" hangingPunct="1"/>
            <a:r>
              <a:rPr lang="en-US" smtClean="0"/>
              <a:t>.</a:t>
            </a:r>
          </a:p>
          <a:p>
            <a:pPr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smtClean="0">
                <a:solidFill>
                  <a:srgbClr val="FF0000"/>
                </a:solidFill>
              </a:rPr>
              <a:t>Danger</a:t>
            </a:r>
            <a:endParaRPr lang="en-US" smtClean="0"/>
          </a:p>
        </p:txBody>
      </p:sp>
      <p:sp>
        <p:nvSpPr>
          <p:cNvPr id="192515" name="Rectangle 3"/>
          <p:cNvSpPr>
            <a:spLocks noGrp="1" noChangeArrowheads="1"/>
          </p:cNvSpPr>
          <p:nvPr>
            <p:ph type="body" idx="1"/>
          </p:nvPr>
        </p:nvSpPr>
        <p:spPr>
          <a:xfrm>
            <a:off x="533400" y="1295400"/>
            <a:ext cx="8001000" cy="4495800"/>
          </a:xfrm>
          <a:noFill/>
        </p:spPr>
        <p:txBody>
          <a:bodyPr/>
          <a:lstStyle/>
          <a:p>
            <a:pPr eaLnBrk="1" hangingPunct="1">
              <a:buFontTx/>
              <a:buNone/>
            </a:pPr>
            <a:r>
              <a:rPr lang="en-US" sz="3600" smtClean="0"/>
              <a:t>What is more </a:t>
            </a:r>
            <a:r>
              <a:rPr lang="en-US" sz="3600" smtClean="0">
                <a:solidFill>
                  <a:srgbClr val="FF0000"/>
                </a:solidFill>
              </a:rPr>
              <a:t>dangerous</a:t>
            </a:r>
            <a:r>
              <a:rPr lang="en-US" sz="3600" smtClean="0"/>
              <a:t> to the</a:t>
            </a:r>
          </a:p>
          <a:p>
            <a:pPr eaLnBrk="1" hangingPunct="1">
              <a:buFontTx/>
              <a:buNone/>
            </a:pPr>
            <a:r>
              <a:rPr lang="en-US" sz="3600" smtClean="0"/>
              <a:t>traveling public?</a:t>
            </a:r>
          </a:p>
          <a:p>
            <a:pPr eaLnBrk="1" hangingPunct="1">
              <a:buFontTx/>
              <a:buNone/>
            </a:pPr>
            <a:endParaRPr lang="en-US" sz="3600" smtClean="0"/>
          </a:p>
          <a:p>
            <a:pPr eaLnBrk="1" hangingPunct="1">
              <a:buFontTx/>
              <a:buNone/>
            </a:pPr>
            <a:r>
              <a:rPr lang="en-US" sz="3600" smtClean="0"/>
              <a:t>A long section of icy roadway…</a:t>
            </a:r>
          </a:p>
          <a:p>
            <a:pPr eaLnBrk="1" hangingPunct="1">
              <a:buFontTx/>
              <a:buNone/>
            </a:pPr>
            <a:r>
              <a:rPr lang="en-US" sz="3600" smtClean="0">
                <a:solidFill>
                  <a:schemeClr val="hlink"/>
                </a:solidFill>
              </a:rPr>
              <a:t>OR</a:t>
            </a:r>
          </a:p>
          <a:p>
            <a:pPr eaLnBrk="1" hangingPunct="1">
              <a:buFontTx/>
              <a:buNone/>
            </a:pPr>
            <a:r>
              <a:rPr lang="en-US" sz="3600" smtClean="0"/>
              <a:t>One short icy spot on a dry section of roadway.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bearcreek tunne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7523" name="Rectangle 3"/>
          <p:cNvSpPr>
            <a:spLocks noGrp="1" noChangeArrowheads="1"/>
          </p:cNvSpPr>
          <p:nvPr>
            <p:ph type="title"/>
          </p:nvPr>
        </p:nvSpPr>
        <p:spPr>
          <a:xfrm>
            <a:off x="533400" y="5029200"/>
            <a:ext cx="8382000" cy="1828800"/>
          </a:xfrm>
        </p:spPr>
        <p:txBody>
          <a:bodyPr/>
          <a:lstStyle/>
          <a:p>
            <a:pPr eaLnBrk="1" hangingPunct="1">
              <a:defRPr/>
            </a:pPr>
            <a:r>
              <a:rPr lang="en-US" smtClean="0">
                <a:solidFill>
                  <a:schemeClr val="hlink"/>
                </a:solidFill>
              </a:rPr>
              <a:t>Shade and open sections mixed.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eaLnBrk="1" hangingPunct="1">
              <a:defRPr/>
            </a:pPr>
            <a:r>
              <a:rPr lang="en-US" smtClean="0">
                <a:solidFill>
                  <a:schemeClr val="hlink"/>
                </a:solidFill>
              </a:rPr>
              <a:t>Plowing Rocks/Plow Busters</a:t>
            </a:r>
          </a:p>
        </p:txBody>
      </p:sp>
      <p:sp>
        <p:nvSpPr>
          <p:cNvPr id="194563" name="Rectangle 3"/>
          <p:cNvSpPr>
            <a:spLocks noGrp="1" noChangeArrowheads="1"/>
          </p:cNvSpPr>
          <p:nvPr>
            <p:ph type="body" sz="half" idx="1"/>
          </p:nvPr>
        </p:nvSpPr>
        <p:spPr>
          <a:xfrm>
            <a:off x="381000" y="1371600"/>
            <a:ext cx="4033838" cy="4495800"/>
          </a:xfrm>
        </p:spPr>
        <p:txBody>
          <a:bodyPr/>
          <a:lstStyle/>
          <a:p>
            <a:pPr eaLnBrk="1" hangingPunct="1">
              <a:lnSpc>
                <a:spcPct val="90000"/>
              </a:lnSpc>
              <a:buClr>
                <a:schemeClr val="hlink"/>
              </a:buClr>
            </a:pPr>
            <a:r>
              <a:rPr lang="en-US" sz="2800" smtClean="0"/>
              <a:t>Slow Down</a:t>
            </a:r>
          </a:p>
          <a:p>
            <a:pPr eaLnBrk="1" hangingPunct="1">
              <a:lnSpc>
                <a:spcPct val="90000"/>
              </a:lnSpc>
              <a:buClr>
                <a:schemeClr val="hlink"/>
              </a:buClr>
              <a:buFontTx/>
              <a:buNone/>
            </a:pPr>
            <a:endParaRPr lang="en-US" sz="2800" smtClean="0"/>
          </a:p>
          <a:p>
            <a:pPr eaLnBrk="1" hangingPunct="1">
              <a:lnSpc>
                <a:spcPct val="90000"/>
              </a:lnSpc>
              <a:buClr>
                <a:schemeClr val="hlink"/>
              </a:buClr>
            </a:pPr>
            <a:r>
              <a:rPr lang="en-US" sz="2800" smtClean="0"/>
              <a:t>Keep plow turned against stops to avoid ram damage</a:t>
            </a:r>
          </a:p>
          <a:p>
            <a:pPr eaLnBrk="1" hangingPunct="1">
              <a:lnSpc>
                <a:spcPct val="90000"/>
              </a:lnSpc>
              <a:buClr>
                <a:schemeClr val="hlink"/>
              </a:buClr>
            </a:pPr>
            <a:endParaRPr lang="en-US" sz="2800" smtClean="0"/>
          </a:p>
          <a:p>
            <a:pPr eaLnBrk="1" hangingPunct="1">
              <a:lnSpc>
                <a:spcPct val="90000"/>
              </a:lnSpc>
              <a:buClr>
                <a:schemeClr val="hlink"/>
              </a:buClr>
            </a:pPr>
            <a:r>
              <a:rPr lang="en-US" sz="2800" smtClean="0"/>
              <a:t>Clean ditches before winter</a:t>
            </a:r>
          </a:p>
          <a:p>
            <a:pPr eaLnBrk="1" hangingPunct="1">
              <a:lnSpc>
                <a:spcPct val="90000"/>
              </a:lnSpc>
              <a:buClr>
                <a:schemeClr val="hlink"/>
              </a:buClr>
            </a:pPr>
            <a:endParaRPr lang="en-US" sz="2800" smtClean="0"/>
          </a:p>
          <a:p>
            <a:pPr eaLnBrk="1" hangingPunct="1">
              <a:lnSpc>
                <a:spcPct val="90000"/>
              </a:lnSpc>
              <a:buClr>
                <a:schemeClr val="hlink"/>
              </a:buClr>
            </a:pPr>
            <a:r>
              <a:rPr lang="en-US" sz="2800" smtClean="0"/>
              <a:t>Don’t leave a hazard</a:t>
            </a:r>
          </a:p>
        </p:txBody>
      </p:sp>
      <p:pic>
        <p:nvPicPr>
          <p:cNvPr id="194564" name="Picture 5" descr="PA170031"/>
          <p:cNvPicPr>
            <a:picLocks noChangeAspect="1" noChangeArrowheads="1"/>
          </p:cNvPicPr>
          <p:nvPr/>
        </p:nvPicPr>
        <p:blipFill>
          <a:blip r:embed="rId2" cstate="print"/>
          <a:srcRect/>
          <a:stretch>
            <a:fillRect/>
          </a:stretch>
        </p:blipFill>
        <p:spPr bwMode="auto">
          <a:xfrm>
            <a:off x="4419600" y="1447800"/>
            <a:ext cx="44196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descr="Rhea 3-06"/>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857</Words>
  <Application>Microsoft Office PowerPoint</Application>
  <PresentationFormat>On-screen Show (4:3)</PresentationFormat>
  <Paragraphs>163</Paragraphs>
  <Slides>37</Slides>
  <Notes>11</Notes>
  <HiddenSlides>0</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Photo Editor Photo</vt:lpstr>
      <vt:lpstr>Hazards</vt:lpstr>
      <vt:lpstr>Plow Hazards</vt:lpstr>
      <vt:lpstr>Hazards</vt:lpstr>
      <vt:lpstr>Hazard</vt:lpstr>
      <vt:lpstr>Slide 5</vt:lpstr>
      <vt:lpstr>Danger</vt:lpstr>
      <vt:lpstr>Shade and open sections mixed.</vt:lpstr>
      <vt:lpstr>Plowing Rocks/Plow Busters</vt:lpstr>
      <vt:lpstr>Slide 9</vt:lpstr>
      <vt:lpstr>Snow Removal/Plow Busters</vt:lpstr>
      <vt:lpstr>Snow Removal/Plow Buster</vt:lpstr>
      <vt:lpstr>Snow Removal/Multi-Hazards</vt:lpstr>
      <vt:lpstr>New Asphalt Patches/Plow Busters</vt:lpstr>
      <vt:lpstr>Turnarounds</vt:lpstr>
      <vt:lpstr>Snow Removal/Tire Busters</vt:lpstr>
      <vt:lpstr>Snow Removal/Hazards</vt:lpstr>
      <vt:lpstr>Slide 17</vt:lpstr>
      <vt:lpstr>Snow Removal/Hazards</vt:lpstr>
      <vt:lpstr>Shoulder Drop Off</vt:lpstr>
      <vt:lpstr>Snow Removal/Pulling the Wall</vt:lpstr>
      <vt:lpstr>Mirror vs. Sign</vt:lpstr>
      <vt:lpstr>Bus Stops</vt:lpstr>
      <vt:lpstr>Awareness…</vt:lpstr>
      <vt:lpstr>VMS Signs</vt:lpstr>
      <vt:lpstr>Snow Removal/Bridges</vt:lpstr>
      <vt:lpstr>Slide 26</vt:lpstr>
      <vt:lpstr> </vt:lpstr>
      <vt:lpstr>Slide 28</vt:lpstr>
      <vt:lpstr>Remove all snow from supers and medians that might cause melting and refreezing onto the road surface.</vt:lpstr>
      <vt:lpstr>Slide 30</vt:lpstr>
      <vt:lpstr>Good Mtce. practices may save accidents &amp; road damage</vt:lpstr>
      <vt:lpstr>Slide 32</vt:lpstr>
      <vt:lpstr>Do not leave hazards at patrol boundaries</vt:lpstr>
      <vt:lpstr>Plowing in Tandem</vt:lpstr>
      <vt:lpstr>Slide 35</vt:lpstr>
      <vt:lpstr>Slide 36</vt:lpstr>
      <vt:lpstr>Slide 37</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dc:title>
  <dc:creator>peter wisniewski</dc:creator>
  <cp:lastModifiedBy>peter wisniewski</cp:lastModifiedBy>
  <cp:revision>2</cp:revision>
  <dcterms:created xsi:type="dcterms:W3CDTF">2013-08-12T16:43:20Z</dcterms:created>
  <dcterms:modified xsi:type="dcterms:W3CDTF">2013-08-15T14:27:48Z</dcterms:modified>
</cp:coreProperties>
</file>