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C074-01A3-4222-824B-5ECBE0DBDE3A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C10C-AEDE-4F9D-A72E-443936AAA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2E91F-3346-4775-8602-D595D25CFC5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5F9A0-74C4-40D7-94A4-E3F6614493A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Shoshone Power Plant down below.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AC651-59F9-4DBB-8CA9-4D66825E9C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Nobody is safe out there, look at this license plate. Yep, CSP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D5297-11C1-4782-AC71-8AFE5A0A4B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Plow to the right when you can and only plow to the left when you have to.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84723-4A94-4D5A-96B4-447878A89D9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Parked cars, snow machines, pedestrians and animals are a few more hazards that can be encountered.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50B0D-7FEA-4651-A8EF-D96C0A8A347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Always block up or use safety locks to keep all raised equipment in place.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F1B92-558A-42B8-815D-E0981799B34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idea here is that you know this stuff and you are a professional and know the right thing to do.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5A99-5EC7-4431-B2FB-1925ED1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CEF4-CFFF-45EB-9E5E-20E85D105535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F1F2-1592-4C01-A9BB-0831F8F5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Common\Snow%20removal%20training%208%20hour%20class\Bus%20Stop%203%20Cut.mpg" TargetMode="External"/><Relationship Id="rId4" Type="http://schemas.openxmlformats.org/officeDocument/2006/relationships/hyperlink" Target="Bus%20Stop%203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Accidents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6248400" cy="44958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Tx/>
              <a:buNone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Accident scene safety</a:t>
            </a: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Making the scene safer</a:t>
            </a: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Proper reporting of accident</a:t>
            </a: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PD</a:t>
            </a: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Identify and mark hazards on patrol before they cause an accident</a:t>
            </a:r>
          </a:p>
          <a:p>
            <a:pPr eaLnBrk="1" hangingPunct="1">
              <a:buClr>
                <a:schemeClr val="hlink"/>
              </a:buClr>
            </a:pPr>
            <a:r>
              <a:rPr lang="en-US" sz="2800" smtClean="0"/>
              <a:t>Pre/post trips</a:t>
            </a:r>
          </a:p>
          <a:p>
            <a:pPr eaLnBrk="1" hangingPunct="1">
              <a:buClr>
                <a:schemeClr val="hlink"/>
              </a:buClr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Bus Stop 3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54102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99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hlink"/>
                </a:solidFill>
                <a:latin typeface="Tahoma" pitchFamily="34" charset="0"/>
                <a:hlinkClick r:id="rId4" action="ppaction://hlinkfile"/>
              </a:rPr>
              <a:t>Is the person taking this video your responsibility?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hlinkClick r:id="rId4" action="ppaction://hlinkfile"/>
              </a:rPr>
              <a:t> </a:t>
            </a:r>
            <a:r>
              <a:rPr lang="en-US" sz="3600">
                <a:solidFill>
                  <a:schemeClr val="hlink"/>
                </a:solidFill>
                <a:latin typeface="Times New Roman" pitchFamily="18" charset="0"/>
                <a:hlinkClick r:id="rId4" action="ppaction://hlinkfile"/>
              </a:rPr>
              <a:t>– Video</a:t>
            </a:r>
            <a:r>
              <a:rPr lang="en-US" sz="3600">
                <a:solidFill>
                  <a:schemeClr val="hlink"/>
                </a:solidFill>
                <a:latin typeface="Times New Roman" pitchFamily="18" charset="0"/>
              </a:rPr>
              <a:t> link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 Practices</a:t>
            </a:r>
            <a:r>
              <a:rPr lang="en-US" b="1" u="sng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Remove all snow from supers and medians that might cause melting and refreezing onto the road surface.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Take care that abrasives are not cast into or against other vehicles on the road.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Caution, </a:t>
            </a:r>
            <a:r>
              <a:rPr lang="en-US" smtClean="0">
                <a:solidFill>
                  <a:schemeClr val="hlink"/>
                </a:solidFill>
              </a:rPr>
              <a:t>“hooking or sucking through”</a:t>
            </a:r>
            <a:r>
              <a:rPr lang="en-US" smtClean="0"/>
              <a:t> the pack may cause the unit to suddenly move in the opposite direction.</a:t>
            </a:r>
            <a:r>
              <a:rPr lang="en-US" b="1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89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Safety Practices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11480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When plowing snow, exercise great care meeting and/or passing vehicles to avoid throwing a blanket of snow on their windshields.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  <a:buFontTx/>
              <a:buNone/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>
                <a:solidFill>
                  <a:schemeClr val="hlink"/>
                </a:solidFill>
              </a:rPr>
              <a:t>High speeds</a:t>
            </a:r>
            <a:r>
              <a:rPr lang="en-US" smtClean="0"/>
              <a:t> are conducive to throwing snow into areas causing property damage, especially in cities and towns, i.e. advertising signs, windows, parked cars, over passes, fences and mail boxes.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Safety Hazards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3838" cy="411480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Guardrail ends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Crash attenuators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Soft shoulders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Expansion joints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Bridge approaches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Rail road crossings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Roadway supers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Traffic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524000"/>
            <a:ext cx="4338637" cy="411480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Overpasses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Bike paths &amp; side walks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Speed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Parked/abandoned cars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Man hole covers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Pedestrians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Rocks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Cattle guards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gr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3429000" cy="6324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mtClean="0"/>
              <a:t>Use caution when cleaning around safety features, i.e. guard rail end treatments.</a:t>
            </a:r>
            <a:r>
              <a:rPr lang="en-US" sz="280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510587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When plowing snow…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2695575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Exercise great care when meeting vehicles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Give them room (we can look intimidating to them)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Don’t throw sand on them</a:t>
            </a:r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Remember that they might be blinded by the cloud of snow being thrown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510588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Potential SAFETY Hazards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419600" cy="6096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Backing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Hooking/Unhooking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Inclement weather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Road conditions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Moving traffic 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Pinching/Crushing</a:t>
            </a:r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sp>
        <p:nvSpPr>
          <p:cNvPr id="1792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Slip, trip &amp; fall 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Unsecured loads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Over loaded/over width equipment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Popping pack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</a:pPr>
            <a:r>
              <a:rPr lang="en-US" sz="3200" smtClean="0"/>
              <a:t>Visibility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Never…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1148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mtClean="0"/>
              <a:t>Use unsafe equipment</a:t>
            </a:r>
          </a:p>
          <a:p>
            <a:pPr eaLnBrk="1" hangingPunct="1">
              <a:lnSpc>
                <a:spcPct val="50000"/>
              </a:lnSpc>
              <a:buFontTx/>
              <a:buBlip>
                <a:blip r:embed="rId2"/>
              </a:buBlip>
            </a:pPr>
            <a:endParaRPr lang="en-US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smtClean="0"/>
              <a:t>Use unapproved chain and load binders</a:t>
            </a:r>
          </a:p>
          <a:p>
            <a:pPr eaLnBrk="1" hangingPunct="1">
              <a:lnSpc>
                <a:spcPct val="50000"/>
              </a:lnSpc>
              <a:buFontTx/>
              <a:buBlip>
                <a:blip r:embed="rId2"/>
              </a:buBlip>
            </a:pPr>
            <a:endParaRPr lang="en-US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smtClean="0"/>
              <a:t>Lift with your back. Get help and use lifting equipment as needed.</a:t>
            </a:r>
          </a:p>
          <a:p>
            <a:pPr eaLnBrk="1" hangingPunct="1">
              <a:lnSpc>
                <a:spcPct val="50000"/>
              </a:lnSpc>
              <a:buFontTx/>
              <a:buBlip>
                <a:blip r:embed="rId2"/>
              </a:buBlip>
            </a:pPr>
            <a:endParaRPr lang="en-US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smtClean="0"/>
              <a:t>Trust the hydraulic system. When changing blades or performing other work on plows, use safety chains and/or protective blocking.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Always…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r>
              <a:rPr lang="en-US" smtClean="0"/>
              <a:t>Have Supervisor/lead-worker verify that operators are capable and qualified on each type of equipment before allowing the equipment to be operated unsupervised.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r>
              <a:rPr lang="en-US" smtClean="0"/>
              <a:t>Review Safe Operating Guides for applicable equipment and perform pre-operational checks.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066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Safety…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14400"/>
            <a:ext cx="4267200" cy="50292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In order to ensure the safety of the motoring public, we must prioritize our services.  All hazardous conditions must be prevented or taken care of as quickly as possible.</a:t>
            </a:r>
          </a:p>
        </p:txBody>
      </p:sp>
      <p:graphicFrame>
        <p:nvGraphicFramePr>
          <p:cNvPr id="17410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876800" y="1295400"/>
          <a:ext cx="4003675" cy="3805238"/>
        </p:xfrm>
        <a:graphic>
          <a:graphicData uri="http://schemas.openxmlformats.org/presentationml/2006/ole">
            <p:oleObj spid="_x0000_s1026" name="Clip" r:id="rId3" imgW="3944880" imgH="3968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39713"/>
            <a:ext cx="7315200" cy="11318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Accidents</a:t>
            </a:r>
          </a:p>
        </p:txBody>
      </p:sp>
      <p:pic>
        <p:nvPicPr>
          <p:cNvPr id="164867" name="Picture 3" descr="Guardrail 172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smtClean="0">
                <a:solidFill>
                  <a:schemeClr val="hlink"/>
                </a:solidFill>
              </a:rPr>
              <a:t>Safety</a:t>
            </a:r>
          </a:p>
        </p:txBody>
      </p:sp>
      <p:pic>
        <p:nvPicPr>
          <p:cNvPr id="182275" name="Picture 3" descr="Blade Chan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71650"/>
            <a:ext cx="59436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875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Driver Requirements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r>
              <a:rPr lang="en-US" smtClean="0"/>
              <a:t>CDL license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r>
              <a:rPr lang="en-US" smtClean="0"/>
              <a:t>Class B with tanker endorsement (for sprayer operations)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r>
              <a:rPr lang="en-US" smtClean="0"/>
              <a:t>Air brakes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r>
              <a:rPr lang="en-US" smtClean="0"/>
              <a:t>Registration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</a:pPr>
            <a:r>
              <a:rPr lang="en-US" smtClean="0"/>
              <a:t>Proof of insurance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Safety…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smtClean="0"/>
              <a:t>Clean and maintain all lights during snow removal.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Plowing against traffic should only be done when no other alternative exists; the area must be protected by traffic control. 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Prevent hitting guard rail, delineators, sign posts, rail road crossings, bridge joints and other structures.</a:t>
            </a:r>
          </a:p>
          <a:p>
            <a:pPr eaLnBrk="1" hangingPunct="1">
              <a:buClr>
                <a:schemeClr val="hlink"/>
              </a:buClr>
            </a:pPr>
            <a:r>
              <a:rPr lang="en-US" smtClean="0"/>
              <a:t>Run a cold cab to prevent windshield 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Safety…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smtClean="0"/>
              <a:t>Take care that abrasives are not thrown into or against other vehicles on the road.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smtClean="0"/>
              <a:t>Caution, </a:t>
            </a:r>
            <a:r>
              <a:rPr lang="en-US" smtClean="0">
                <a:solidFill>
                  <a:schemeClr val="hlink"/>
                </a:solidFill>
              </a:rPr>
              <a:t>“hooking or sucking through”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/>
              <a:t>the pack may cause the unit to suddenly move in the opposite direction.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smtClean="0"/>
              <a:t>Do not assume the ROW is yours when plowing.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MVC-00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746125" y="4487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84582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Safety-</a:t>
            </a:r>
          </a:p>
          <a:p>
            <a:pPr>
              <a:spcBef>
                <a:spcPct val="50000"/>
              </a:spcBef>
            </a:pPr>
            <a:r>
              <a:rPr lang="en-US" b="1"/>
              <a:t>Keep lights and windows clean on your equipment during your shift</a:t>
            </a:r>
          </a:p>
          <a:p>
            <a:pPr>
              <a:spcBef>
                <a:spcPct val="50000"/>
              </a:spcBef>
            </a:pPr>
            <a:r>
              <a:rPr lang="en-US" b="1"/>
              <a:t>Don’t take chances, follow the law</a:t>
            </a:r>
          </a:p>
          <a:p>
            <a:pPr>
              <a:spcBef>
                <a:spcPct val="50000"/>
              </a:spcBef>
            </a:pPr>
            <a:r>
              <a:rPr lang="en-US" b="1"/>
              <a:t>Know where obstacles are and prevent hitting them</a:t>
            </a:r>
          </a:p>
          <a:p>
            <a:pPr>
              <a:spcBef>
                <a:spcPct val="50000"/>
              </a:spcBef>
            </a:pPr>
            <a:r>
              <a:rPr lang="en-US" b="1"/>
              <a:t>Slow and Steady wins the race</a:t>
            </a:r>
          </a:p>
          <a:p>
            <a:pPr>
              <a:spcBef>
                <a:spcPct val="50000"/>
              </a:spcBef>
            </a:pPr>
            <a:r>
              <a:rPr lang="en-US" b="1"/>
              <a:t>Know what is around you and avoid causing damage to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Conclusion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Safety is the responsibility of everyone. Follow safe practices and be safety conscious in everything that </a:t>
            </a:r>
            <a:r>
              <a:rPr lang="en-US" b="1" smtClean="0">
                <a:solidFill>
                  <a:schemeClr val="hlink"/>
                </a:solidFill>
              </a:rPr>
              <a:t>you</a:t>
            </a:r>
            <a:r>
              <a:rPr lang="en-US" smtClean="0"/>
              <a:t> do. Your family, co-workers, and the traveling public depend on 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5891" name="Picture 3" descr="wayno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63"/>
            <a:ext cx="10668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F Doub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Guardrail 172 #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Wolcott Truck Wre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Accident statepatrol 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Plow vs car mm131 #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MVC-00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 descr="MVC-0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572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Snow Plow -vs- Explorer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117</Paragraphs>
  <Slides>25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Accidents</vt:lpstr>
      <vt:lpstr>Accidents</vt:lpstr>
      <vt:lpstr>Slide 3</vt:lpstr>
      <vt:lpstr>Slide 4</vt:lpstr>
      <vt:lpstr>Slide 5</vt:lpstr>
      <vt:lpstr>Slide 6</vt:lpstr>
      <vt:lpstr>Slide 7</vt:lpstr>
      <vt:lpstr>Slide 8</vt:lpstr>
      <vt:lpstr>Snow Plow -vs- Explorer</vt:lpstr>
      <vt:lpstr>Slide 10</vt:lpstr>
      <vt:lpstr>Safe Practices </vt:lpstr>
      <vt:lpstr>Safety Practices</vt:lpstr>
      <vt:lpstr>Safety Hazards</vt:lpstr>
      <vt:lpstr> </vt:lpstr>
      <vt:lpstr>When plowing snow…</vt:lpstr>
      <vt:lpstr>Potential SAFETY Hazards</vt:lpstr>
      <vt:lpstr>Never…</vt:lpstr>
      <vt:lpstr>Always…</vt:lpstr>
      <vt:lpstr>Safety…</vt:lpstr>
      <vt:lpstr>Safety</vt:lpstr>
      <vt:lpstr>Driver Requirements</vt:lpstr>
      <vt:lpstr>Safety…</vt:lpstr>
      <vt:lpstr>Safety…</vt:lpstr>
      <vt:lpstr>Slide 24</vt:lpstr>
      <vt:lpstr>Conclusion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Accidents</dc:title>
  <dc:creator>peter wisniewski</dc:creator>
  <cp:lastModifiedBy>peter wisniewski</cp:lastModifiedBy>
  <cp:revision>2</cp:revision>
  <dcterms:created xsi:type="dcterms:W3CDTF">2013-08-12T16:00:54Z</dcterms:created>
  <dcterms:modified xsi:type="dcterms:W3CDTF">2013-08-15T15:26:17Z</dcterms:modified>
</cp:coreProperties>
</file>