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7"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2" autoAdjust="0"/>
    <p:restoredTop sz="94579" autoAdjust="0"/>
  </p:normalViewPr>
  <p:slideViewPr>
    <p:cSldViewPr>
      <p:cViewPr varScale="1">
        <p:scale>
          <a:sx n="66" d="100"/>
          <a:sy n="66" d="100"/>
        </p:scale>
        <p:origin x="-432" y="-102"/>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79741B-3D14-430C-8DCE-B187FE6A1EB4}" type="datetimeFigureOut">
              <a:rPr lang="en-US" smtClean="0"/>
              <a:pPr/>
              <a:t>8/15/2013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F736F5-5FF6-4140-9345-4D7C4464D1F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7"/>
          <p:cNvSpPr>
            <a:spLocks noGrp="1" noChangeArrowheads="1"/>
          </p:cNvSpPr>
          <p:nvPr>
            <p:ph type="sldNum" sz="quarter" idx="5"/>
          </p:nvPr>
        </p:nvSpPr>
        <p:spPr>
          <a:noFill/>
        </p:spPr>
        <p:txBody>
          <a:bodyPr/>
          <a:lstStyle/>
          <a:p>
            <a:fld id="{87ECB49B-59B7-4C9F-AAF0-F5226A3F3742}" type="slidenum">
              <a:rPr lang="en-US" smtClean="0"/>
              <a:pPr/>
              <a:t>1</a:t>
            </a:fld>
            <a:endParaRPr lang="en-US" smtClean="0"/>
          </a:p>
        </p:txBody>
      </p:sp>
      <p:sp>
        <p:nvSpPr>
          <p:cNvPr id="313347" name="Rectangle 2"/>
          <p:cNvSpPr>
            <a:spLocks noGrp="1" noRot="1" noChangeAspect="1" noChangeArrowheads="1" noTextEdit="1"/>
          </p:cNvSpPr>
          <p:nvPr>
            <p:ph type="sldImg"/>
          </p:nvPr>
        </p:nvSpPr>
        <p:spPr>
          <a:ln/>
        </p:spPr>
      </p:sp>
      <p:sp>
        <p:nvSpPr>
          <p:cNvPr id="313348" name="Rectangle 3"/>
          <p:cNvSpPr>
            <a:spLocks noGrp="1" noChangeArrowheads="1"/>
          </p:cNvSpPr>
          <p:nvPr>
            <p:ph type="body" idx="1"/>
          </p:nvPr>
        </p:nvSpPr>
        <p:spPr>
          <a:noFill/>
          <a:ln/>
        </p:spPr>
        <p:txBody>
          <a:bodyPr/>
          <a:lstStyle/>
          <a:p>
            <a:pPr eaLnBrk="1" hangingPunct="1"/>
            <a:r>
              <a:rPr lang="en-US" smtClean="0"/>
              <a:t>One of the most important things they can do – and the most often overlooked by new users until they learn their lesson the hard way.</a:t>
            </a:r>
          </a:p>
          <a:p>
            <a:pPr eaLnBrk="1" hangingPunct="1"/>
            <a:r>
              <a:rPr lang="en-US" smtClean="0"/>
              <a:t>Many factors making it more difficult for them --- not visual like other materials, new to them, do not see the potential downside by not having a good QC program in place.</a:t>
            </a:r>
          </a:p>
          <a:p>
            <a:pPr eaLnBrk="1" hangingPunct="1"/>
            <a:r>
              <a:rPr lang="en-US" smtClean="0"/>
              <a:t>If specific gravity test doesn’t met the material ordered, we can reject the delivery.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7"/>
          <p:cNvSpPr>
            <a:spLocks noGrp="1" noChangeArrowheads="1"/>
          </p:cNvSpPr>
          <p:nvPr>
            <p:ph type="sldNum" sz="quarter" idx="5"/>
          </p:nvPr>
        </p:nvSpPr>
        <p:spPr>
          <a:noFill/>
        </p:spPr>
        <p:txBody>
          <a:bodyPr/>
          <a:lstStyle/>
          <a:p>
            <a:fld id="{F1B79032-DF81-4F3F-86C5-6DD1AD7615BC}" type="slidenum">
              <a:rPr lang="en-US" smtClean="0"/>
              <a:pPr/>
              <a:t>5</a:t>
            </a:fld>
            <a:endParaRPr lang="en-US" smtClean="0"/>
          </a:p>
        </p:txBody>
      </p:sp>
      <p:sp>
        <p:nvSpPr>
          <p:cNvPr id="351235" name="Rectangle 2"/>
          <p:cNvSpPr>
            <a:spLocks noChangeArrowheads="1" noTextEdit="1"/>
          </p:cNvSpPr>
          <p:nvPr>
            <p:ph type="sldImg"/>
          </p:nvPr>
        </p:nvSpPr>
        <p:spPr>
          <a:ln/>
        </p:spPr>
      </p:sp>
      <p:sp>
        <p:nvSpPr>
          <p:cNvPr id="351236" name="Rectangle 3"/>
          <p:cNvSpPr>
            <a:spLocks noGrp="1" noChangeArrowheads="1"/>
          </p:cNvSpPr>
          <p:nvPr>
            <p:ph type="body" idx="1"/>
          </p:nvPr>
        </p:nvSpPr>
        <p:spPr>
          <a:noFill/>
          <a:ln/>
        </p:spPr>
        <p:txBody>
          <a:bodyPr/>
          <a:lstStyle/>
          <a:p>
            <a:r>
              <a:rPr lang="en-US" smtClean="0"/>
              <a:t>Go over this sequence of events as illustrated on this report, pay particular attention to the changes that took place in the highlighted entries.</a:t>
            </a:r>
          </a:p>
          <a:p>
            <a:r>
              <a:rPr lang="en-US" smtClean="0"/>
              <a:t>This taper log really paints a good picture of what was done, when it was done, how it was done, who did it with what and what the outcome was like. If you had this information coming on to shift, would you really even need to talk to the person you are relieving?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9ACCAB-70E8-494E-9F44-ADC4BA067D7C}" type="datetimeFigureOut">
              <a:rPr lang="en-US" smtClean="0"/>
              <a:pPr/>
              <a:t>8/15/2013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42F18-A27E-441F-8849-70C5912858F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ACCAB-70E8-494E-9F44-ADC4BA067D7C}" type="datetimeFigureOut">
              <a:rPr lang="en-US" smtClean="0"/>
              <a:pPr/>
              <a:t>8/15/2013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42F18-A27E-441F-8849-70C5912858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ACCAB-70E8-494E-9F44-ADC4BA067D7C}" type="datetimeFigureOut">
              <a:rPr lang="en-US" smtClean="0"/>
              <a:pPr/>
              <a:t>8/15/2013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42F18-A27E-441F-8849-70C5912858F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AE537C4C-0303-4C20-AD14-C760DC6114A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ACCAB-70E8-494E-9F44-ADC4BA067D7C}" type="datetimeFigureOut">
              <a:rPr lang="en-US" smtClean="0"/>
              <a:pPr/>
              <a:t>8/15/2013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42F18-A27E-441F-8849-70C5912858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9ACCAB-70E8-494E-9F44-ADC4BA067D7C}" type="datetimeFigureOut">
              <a:rPr lang="en-US" smtClean="0"/>
              <a:pPr/>
              <a:t>8/15/2013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42F18-A27E-441F-8849-70C5912858F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9ACCAB-70E8-494E-9F44-ADC4BA067D7C}" type="datetimeFigureOut">
              <a:rPr lang="en-US" smtClean="0"/>
              <a:pPr/>
              <a:t>8/15/2013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42F18-A27E-441F-8849-70C5912858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9ACCAB-70E8-494E-9F44-ADC4BA067D7C}" type="datetimeFigureOut">
              <a:rPr lang="en-US" smtClean="0"/>
              <a:pPr/>
              <a:t>8/15/2013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E42F18-A27E-441F-8849-70C5912858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9ACCAB-70E8-494E-9F44-ADC4BA067D7C}" type="datetimeFigureOut">
              <a:rPr lang="en-US" smtClean="0"/>
              <a:pPr/>
              <a:t>8/15/2013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E42F18-A27E-441F-8849-70C5912858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ACCAB-70E8-494E-9F44-ADC4BA067D7C}" type="datetimeFigureOut">
              <a:rPr lang="en-US" smtClean="0"/>
              <a:pPr/>
              <a:t>8/15/2013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E42F18-A27E-441F-8849-70C5912858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ACCAB-70E8-494E-9F44-ADC4BA067D7C}" type="datetimeFigureOut">
              <a:rPr lang="en-US" smtClean="0"/>
              <a:pPr/>
              <a:t>8/15/2013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42F18-A27E-441F-8849-70C5912858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ACCAB-70E8-494E-9F44-ADC4BA067D7C}" type="datetimeFigureOut">
              <a:rPr lang="en-US" smtClean="0"/>
              <a:pPr/>
              <a:t>8/15/2013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42F18-A27E-441F-8849-70C5912858F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ACCAB-70E8-494E-9F44-ADC4BA067D7C}" type="datetimeFigureOut">
              <a:rPr lang="en-US" smtClean="0"/>
              <a:pPr/>
              <a:t>8/15/2013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42F18-A27E-441F-8849-70C5912858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304800" y="838200"/>
            <a:ext cx="8534400" cy="549275"/>
          </a:xfrm>
          <a:prstGeom prst="rect">
            <a:avLst/>
          </a:prstGeom>
          <a:noFill/>
          <a:ln w="9525">
            <a:noFill/>
            <a:miter lim="800000"/>
            <a:headEnd/>
            <a:tailEnd/>
          </a:ln>
        </p:spPr>
        <p:txBody>
          <a:bodyPr>
            <a:spAutoFit/>
          </a:bodyPr>
          <a:lstStyle/>
          <a:p>
            <a:pPr algn="ctr">
              <a:spcAft>
                <a:spcPct val="50000"/>
              </a:spcAft>
            </a:pPr>
            <a:r>
              <a:rPr lang="en-US" sz="2000" b="1">
                <a:latin typeface="Times New Roman" pitchFamily="18" charset="0"/>
              </a:rPr>
              <a:t>What’s the big deal?  We order material and we get what we ordered.</a:t>
            </a:r>
          </a:p>
        </p:txBody>
      </p:sp>
      <p:sp>
        <p:nvSpPr>
          <p:cNvPr id="132099" name="Text Box 3"/>
          <p:cNvSpPr txBox="1">
            <a:spLocks noChangeArrowheads="1"/>
          </p:cNvSpPr>
          <p:nvPr/>
        </p:nvSpPr>
        <p:spPr bwMode="auto">
          <a:xfrm>
            <a:off x="304800" y="1295400"/>
            <a:ext cx="8534400" cy="2657475"/>
          </a:xfrm>
          <a:prstGeom prst="rect">
            <a:avLst/>
          </a:prstGeom>
          <a:noFill/>
          <a:ln w="9525">
            <a:noFill/>
            <a:miter lim="800000"/>
            <a:headEnd/>
            <a:tailEnd/>
          </a:ln>
        </p:spPr>
        <p:txBody>
          <a:bodyPr>
            <a:spAutoFit/>
          </a:bodyPr>
          <a:lstStyle/>
          <a:p>
            <a:r>
              <a:rPr lang="en-US" sz="2000" b="1">
                <a:latin typeface="Times New Roman" pitchFamily="18" charset="0"/>
              </a:rPr>
              <a:t>Test the material </a:t>
            </a:r>
          </a:p>
          <a:p>
            <a:pPr>
              <a:buFontTx/>
              <a:buChar char="•"/>
            </a:pPr>
            <a:r>
              <a:rPr lang="en-US" sz="1600">
                <a:latin typeface="Times New Roman" pitchFamily="18" charset="0"/>
              </a:rPr>
              <a:t>   Liquids- test the specific gravity and send in a sample</a:t>
            </a:r>
          </a:p>
          <a:p>
            <a:pPr>
              <a:buFontTx/>
              <a:buChar char="•"/>
            </a:pPr>
            <a:r>
              <a:rPr lang="en-US" sz="1600">
                <a:latin typeface="Times New Roman" pitchFamily="18" charset="0"/>
              </a:rPr>
              <a:t>   If you see something wrong or suspicious- tell your supervisor</a:t>
            </a:r>
          </a:p>
          <a:p>
            <a:pPr>
              <a:buFontTx/>
              <a:buChar char="•"/>
            </a:pPr>
            <a:r>
              <a:rPr lang="en-US" sz="1600">
                <a:latin typeface="Times New Roman" pitchFamily="18" charset="0"/>
              </a:rPr>
              <a:t>   Get what you order-keep accurate records on quantities ordered and used</a:t>
            </a:r>
          </a:p>
          <a:p>
            <a:endParaRPr lang="en-US" sz="1600" b="1">
              <a:latin typeface="Times New Roman" pitchFamily="18" charset="0"/>
            </a:endParaRPr>
          </a:p>
          <a:p>
            <a:r>
              <a:rPr lang="en-US" sz="2000" b="1">
                <a:latin typeface="Times New Roman" pitchFamily="18" charset="0"/>
              </a:rPr>
              <a:t>Make adjustments</a:t>
            </a:r>
          </a:p>
          <a:p>
            <a:pPr>
              <a:buFontTx/>
              <a:buChar char="•"/>
            </a:pPr>
            <a:r>
              <a:rPr lang="en-US" sz="1600">
                <a:latin typeface="Times New Roman" pitchFamily="18" charset="0"/>
              </a:rPr>
              <a:t>   If it isn’t working, try a different application rate, adjust up or down, use the minimum you can get      results with</a:t>
            </a:r>
          </a:p>
          <a:p>
            <a:pPr>
              <a:buFontTx/>
              <a:buChar char="•"/>
            </a:pPr>
            <a:r>
              <a:rPr lang="en-US" sz="1600">
                <a:latin typeface="Times New Roman" pitchFamily="18" charset="0"/>
              </a:rPr>
              <a:t>   Stay open minded and try new products</a:t>
            </a:r>
          </a:p>
          <a:p>
            <a:pPr>
              <a:buFontTx/>
              <a:buChar char="•"/>
            </a:pPr>
            <a:r>
              <a:rPr lang="en-US" sz="1600">
                <a:latin typeface="Times New Roman" pitchFamily="18" charset="0"/>
              </a:rPr>
              <a:t>   Communicate and learn from others mistakes, failures, achievements and success’</a:t>
            </a:r>
            <a:endParaRPr lang="en-US">
              <a:latin typeface="Times New Roman" pitchFamily="18" charset="0"/>
            </a:endParaRPr>
          </a:p>
        </p:txBody>
      </p:sp>
      <p:sp>
        <p:nvSpPr>
          <p:cNvPr id="132100" name="Rectangle 4"/>
          <p:cNvSpPr>
            <a:spLocks noChangeArrowheads="1"/>
          </p:cNvSpPr>
          <p:nvPr/>
        </p:nvSpPr>
        <p:spPr bwMode="auto">
          <a:xfrm>
            <a:off x="2209800" y="4343400"/>
            <a:ext cx="4438650" cy="504825"/>
          </a:xfrm>
          <a:prstGeom prst="rect">
            <a:avLst/>
          </a:prstGeom>
          <a:noFill/>
          <a:ln w="9525">
            <a:noFill/>
            <a:miter lim="800000"/>
            <a:headEnd/>
            <a:tailEnd/>
          </a:ln>
        </p:spPr>
        <p:txBody>
          <a:bodyPr wrap="none">
            <a:spAutoFit/>
          </a:bodyPr>
          <a:lstStyle/>
          <a:p>
            <a:pPr algn="ctr">
              <a:spcAft>
                <a:spcPct val="50000"/>
              </a:spcAft>
            </a:pPr>
            <a:r>
              <a:rPr lang="en-US" b="1">
                <a:latin typeface="Times New Roman" pitchFamily="18" charset="0"/>
              </a:rPr>
              <a:t>How essential is a quality control program?</a:t>
            </a:r>
          </a:p>
        </p:txBody>
      </p:sp>
      <p:sp>
        <p:nvSpPr>
          <p:cNvPr id="132101" name="Text Box 5"/>
          <p:cNvSpPr txBox="1">
            <a:spLocks noChangeArrowheads="1"/>
          </p:cNvSpPr>
          <p:nvPr/>
        </p:nvSpPr>
        <p:spPr bwMode="auto">
          <a:xfrm>
            <a:off x="609600" y="4191000"/>
            <a:ext cx="8229600" cy="1625600"/>
          </a:xfrm>
          <a:prstGeom prst="rect">
            <a:avLst/>
          </a:prstGeom>
          <a:solidFill>
            <a:schemeClr val="accent2"/>
          </a:solidFill>
          <a:ln w="9525">
            <a:solidFill>
              <a:srgbClr val="FFFFFF"/>
            </a:solidFill>
            <a:miter lim="800000"/>
            <a:headEnd/>
            <a:tailEnd/>
          </a:ln>
        </p:spPr>
        <p:txBody>
          <a:bodyPr>
            <a:spAutoFit/>
          </a:bodyPr>
          <a:lstStyle/>
          <a:p>
            <a:r>
              <a:rPr lang="en-US" sz="2000" b="1">
                <a:solidFill>
                  <a:srgbClr val="CC0000"/>
                </a:solidFill>
                <a:latin typeface="Times New Roman" pitchFamily="18" charset="0"/>
              </a:rPr>
              <a:t>It is absolutely vital.</a:t>
            </a:r>
            <a:r>
              <a:rPr lang="en-US" sz="2000" b="1">
                <a:latin typeface="Times New Roman" pitchFamily="18" charset="0"/>
              </a:rPr>
              <a:t>  Every experienced user will inform you just how vital it is.  If you do not have a quality control process in place you can receive very different materials.  This translates into effective vs. ineffective operations, environmental contamination, handling difficulties, equipment issues, and on and on.</a:t>
            </a:r>
            <a:endParaRPr lang="en-US" sz="2000">
              <a:latin typeface="Times New Roman" pitchFamily="18" charset="0"/>
            </a:endParaRPr>
          </a:p>
        </p:txBody>
      </p:sp>
      <p:sp>
        <p:nvSpPr>
          <p:cNvPr id="388102" name="Rectangle 6"/>
          <p:cNvSpPr>
            <a:spLocks noGrp="1" noChangeArrowheads="1"/>
          </p:cNvSpPr>
          <p:nvPr>
            <p:ph type="title" idx="4294967295"/>
          </p:nvPr>
        </p:nvSpPr>
        <p:spPr>
          <a:xfrm>
            <a:off x="685800" y="258763"/>
            <a:ext cx="7772400" cy="533400"/>
          </a:xfrm>
        </p:spPr>
        <p:txBody>
          <a:bodyPr/>
          <a:lstStyle/>
          <a:p>
            <a:pPr eaLnBrk="1" hangingPunct="1">
              <a:defRPr/>
            </a:pPr>
            <a:r>
              <a:rPr lang="en-US" sz="2800" b="1" smtClean="0">
                <a:solidFill>
                  <a:schemeClr val="hlink"/>
                </a:solidFill>
              </a:rPr>
              <a:t>Quality Control</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lstStyle/>
          <a:p>
            <a:pPr eaLnBrk="1" hangingPunct="1">
              <a:defRPr/>
            </a:pPr>
            <a:r>
              <a:rPr lang="en-US" dirty="0" smtClean="0">
                <a:solidFill>
                  <a:schemeClr val="hlink"/>
                </a:solidFill>
              </a:rPr>
              <a:t>Paper Work</a:t>
            </a:r>
          </a:p>
        </p:txBody>
      </p:sp>
      <p:pic>
        <p:nvPicPr>
          <p:cNvPr id="158723" name="Picture 3" descr="MVC-016S"/>
          <p:cNvPicPr>
            <a:picLocks noGrp="1" noChangeAspect="1" noChangeArrowheads="1"/>
          </p:cNvPicPr>
          <p:nvPr>
            <p:ph sz="half" idx="1"/>
          </p:nvPr>
        </p:nvPicPr>
        <p:blipFill>
          <a:blip r:embed="rId2" cstate="print"/>
          <a:srcRect/>
          <a:stretch>
            <a:fillRect/>
          </a:stretch>
        </p:blipFill>
        <p:spPr>
          <a:xfrm>
            <a:off x="0" y="1219200"/>
            <a:ext cx="4495800" cy="5105400"/>
          </a:xfrm>
          <a:noFill/>
        </p:spPr>
      </p:pic>
      <p:sp>
        <p:nvSpPr>
          <p:cNvPr id="158724" name="Rectangle 4"/>
          <p:cNvSpPr>
            <a:spLocks noGrp="1" noChangeArrowheads="1"/>
          </p:cNvSpPr>
          <p:nvPr>
            <p:ph type="body" sz="half" idx="2"/>
          </p:nvPr>
        </p:nvSpPr>
        <p:spPr>
          <a:xfrm>
            <a:off x="4648200" y="1371600"/>
            <a:ext cx="4038600" cy="4495800"/>
          </a:xfrm>
        </p:spPr>
        <p:txBody>
          <a:bodyPr/>
          <a:lstStyle/>
          <a:p>
            <a:pPr eaLnBrk="1" hangingPunct="1">
              <a:lnSpc>
                <a:spcPct val="90000"/>
              </a:lnSpc>
              <a:buClr>
                <a:schemeClr val="hlink"/>
              </a:buClr>
            </a:pPr>
            <a:r>
              <a:rPr lang="en-US" sz="2800" dirty="0" smtClean="0"/>
              <a:t>Get total gallons loaded &amp; zero meter, if equipped at your fill station, otherwise use what you get off your truck computer that you used.</a:t>
            </a:r>
          </a:p>
          <a:p>
            <a:pPr eaLnBrk="1" hangingPunct="1">
              <a:lnSpc>
                <a:spcPct val="90000"/>
              </a:lnSpc>
              <a:buClr>
                <a:schemeClr val="hlink"/>
              </a:buClr>
              <a:buFontTx/>
              <a:buNone/>
            </a:pPr>
            <a:endParaRPr lang="en-US" sz="2800" dirty="0" smtClean="0"/>
          </a:p>
          <a:p>
            <a:pPr eaLnBrk="1" hangingPunct="1">
              <a:lnSpc>
                <a:spcPct val="90000"/>
              </a:lnSpc>
              <a:buClr>
                <a:schemeClr val="hlink"/>
              </a:buClr>
            </a:pPr>
            <a:r>
              <a:rPr lang="en-US" sz="2800" dirty="0" smtClean="0"/>
              <a:t>Fill out product usage log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pPr eaLnBrk="1" hangingPunct="1">
              <a:defRPr/>
            </a:pPr>
            <a:r>
              <a:rPr lang="en-US" smtClean="0">
                <a:solidFill>
                  <a:schemeClr val="hlink"/>
                </a:solidFill>
              </a:rPr>
              <a:t>Documentation</a:t>
            </a:r>
          </a:p>
        </p:txBody>
      </p:sp>
      <p:sp>
        <p:nvSpPr>
          <p:cNvPr id="225283" name="Rectangle 3"/>
          <p:cNvSpPr>
            <a:spLocks noGrp="1" noChangeArrowheads="1"/>
          </p:cNvSpPr>
          <p:nvPr>
            <p:ph type="body" sz="half" idx="1"/>
          </p:nvPr>
        </p:nvSpPr>
        <p:spPr>
          <a:xfrm>
            <a:off x="457200" y="1371600"/>
            <a:ext cx="4038600" cy="4953000"/>
          </a:xfrm>
        </p:spPr>
        <p:txBody>
          <a:bodyPr/>
          <a:lstStyle/>
          <a:p>
            <a:pPr eaLnBrk="1" hangingPunct="1">
              <a:buClr>
                <a:schemeClr val="hlink"/>
              </a:buClr>
            </a:pPr>
            <a:r>
              <a:rPr lang="en-US" sz="3200" smtClean="0"/>
              <a:t>SAP Workorders</a:t>
            </a:r>
          </a:p>
          <a:p>
            <a:pPr eaLnBrk="1" hangingPunct="1">
              <a:buClr>
                <a:schemeClr val="hlink"/>
              </a:buClr>
            </a:pPr>
            <a:endParaRPr lang="en-US" sz="3200" smtClean="0"/>
          </a:p>
          <a:p>
            <a:pPr eaLnBrk="1" hangingPunct="1">
              <a:buClr>
                <a:schemeClr val="hlink"/>
              </a:buClr>
            </a:pPr>
            <a:r>
              <a:rPr lang="en-US" sz="3200" smtClean="0"/>
              <a:t>Patrol log</a:t>
            </a:r>
          </a:p>
          <a:p>
            <a:pPr eaLnBrk="1" hangingPunct="1">
              <a:buClr>
                <a:schemeClr val="hlink"/>
              </a:buClr>
              <a:buFontTx/>
              <a:buNone/>
            </a:pPr>
            <a:r>
              <a:rPr lang="en-US" sz="3200" smtClean="0"/>
              <a:t> </a:t>
            </a:r>
          </a:p>
          <a:p>
            <a:pPr eaLnBrk="1" hangingPunct="1">
              <a:buClr>
                <a:schemeClr val="hlink"/>
              </a:buClr>
            </a:pPr>
            <a:r>
              <a:rPr lang="en-US" sz="3200" smtClean="0"/>
              <a:t>Material usage log</a:t>
            </a:r>
          </a:p>
          <a:p>
            <a:pPr eaLnBrk="1" hangingPunct="1">
              <a:buClr>
                <a:schemeClr val="hlink"/>
              </a:buClr>
            </a:pPr>
            <a:endParaRPr lang="en-US" sz="3200" smtClean="0"/>
          </a:p>
          <a:p>
            <a:pPr eaLnBrk="1" hangingPunct="1">
              <a:buClr>
                <a:schemeClr val="hlink"/>
              </a:buClr>
            </a:pPr>
            <a:r>
              <a:rPr lang="en-US" sz="3200" smtClean="0"/>
              <a:t>Equipment work orders</a:t>
            </a:r>
          </a:p>
        </p:txBody>
      </p:sp>
      <p:sp>
        <p:nvSpPr>
          <p:cNvPr id="225284" name="Rectangle 4"/>
          <p:cNvSpPr>
            <a:spLocks noGrp="1" noChangeArrowheads="1"/>
          </p:cNvSpPr>
          <p:nvPr>
            <p:ph type="body" sz="half" idx="2"/>
          </p:nvPr>
        </p:nvSpPr>
        <p:spPr>
          <a:xfrm>
            <a:off x="4572000" y="1295400"/>
            <a:ext cx="4038600" cy="4495800"/>
          </a:xfrm>
        </p:spPr>
        <p:txBody>
          <a:bodyPr/>
          <a:lstStyle/>
          <a:p>
            <a:pPr eaLnBrk="1" hangingPunct="1">
              <a:buClr>
                <a:schemeClr val="hlink"/>
              </a:buClr>
            </a:pPr>
            <a:r>
              <a:rPr lang="en-US" sz="3200" smtClean="0"/>
              <a:t>Fuel logs</a:t>
            </a:r>
          </a:p>
          <a:p>
            <a:pPr eaLnBrk="1" hangingPunct="1">
              <a:buClr>
                <a:schemeClr val="hlink"/>
              </a:buClr>
            </a:pPr>
            <a:endParaRPr lang="en-US" sz="3200" smtClean="0"/>
          </a:p>
          <a:p>
            <a:pPr eaLnBrk="1" hangingPunct="1">
              <a:buClr>
                <a:schemeClr val="hlink"/>
              </a:buClr>
            </a:pPr>
            <a:r>
              <a:rPr lang="en-US" sz="3200" smtClean="0"/>
              <a:t>Time sheets</a:t>
            </a:r>
          </a:p>
          <a:p>
            <a:pPr eaLnBrk="1" hangingPunct="1">
              <a:buClr>
                <a:schemeClr val="hlink"/>
              </a:buClr>
            </a:pPr>
            <a:endParaRPr lang="en-US" sz="3200" smtClean="0"/>
          </a:p>
          <a:p>
            <a:pPr eaLnBrk="1" hangingPunct="1">
              <a:buClr>
                <a:schemeClr val="hlink"/>
              </a:buClr>
            </a:pPr>
            <a:r>
              <a:rPr lang="en-US" sz="3200" smtClean="0"/>
              <a:t>Diary</a:t>
            </a:r>
          </a:p>
          <a:p>
            <a:pPr eaLnBrk="1" hangingPunct="1">
              <a:buClr>
                <a:schemeClr val="hlink"/>
              </a:buClr>
            </a:pPr>
            <a:endParaRPr lang="en-US" sz="3200" smtClean="0"/>
          </a:p>
          <a:p>
            <a:pPr eaLnBrk="1" hangingPunct="1">
              <a:buClr>
                <a:schemeClr val="hlink"/>
              </a:buClr>
            </a:pPr>
            <a:r>
              <a:rPr lang="en-US" sz="3200" smtClean="0"/>
              <a:t>TAPER log</a:t>
            </a:r>
          </a:p>
          <a:p>
            <a:pPr eaLnBrk="1" hangingPunct="1"/>
            <a:endParaRPr lang="en-US"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lIns="90488" tIns="44450" rIns="90488" bIns="44450"/>
          <a:lstStyle/>
          <a:p>
            <a:pPr eaLnBrk="1" hangingPunct="1">
              <a:defRPr/>
            </a:pPr>
            <a:r>
              <a:rPr lang="en-US" sz="6600" smtClean="0">
                <a:solidFill>
                  <a:schemeClr val="hlink"/>
                </a:solidFill>
              </a:rPr>
              <a:t>T A P E R</a:t>
            </a:r>
          </a:p>
        </p:txBody>
      </p:sp>
      <p:sp>
        <p:nvSpPr>
          <p:cNvPr id="226307" name="Rectangle 3"/>
          <p:cNvSpPr>
            <a:spLocks noGrp="1" noChangeArrowheads="1"/>
          </p:cNvSpPr>
          <p:nvPr>
            <p:ph type="body" idx="1"/>
          </p:nvPr>
        </p:nvSpPr>
        <p:spPr>
          <a:xfrm>
            <a:off x="2590800" y="1371600"/>
            <a:ext cx="4114800" cy="4495800"/>
          </a:xfrm>
          <a:noFill/>
        </p:spPr>
        <p:txBody>
          <a:bodyPr lIns="90488" tIns="44450" rIns="90488" bIns="44450"/>
          <a:lstStyle/>
          <a:p>
            <a:pPr eaLnBrk="1" hangingPunct="1">
              <a:buFontTx/>
              <a:buNone/>
            </a:pPr>
            <a:r>
              <a:rPr lang="en-US" sz="4000" smtClean="0">
                <a:solidFill>
                  <a:schemeClr val="hlink"/>
                </a:solidFill>
              </a:rPr>
              <a:t>T</a:t>
            </a:r>
            <a:r>
              <a:rPr lang="en-US" sz="4000" smtClean="0"/>
              <a:t>=	</a:t>
            </a:r>
            <a:r>
              <a:rPr lang="en-US" sz="4000" smtClean="0">
                <a:solidFill>
                  <a:schemeClr val="hlink"/>
                </a:solidFill>
              </a:rPr>
              <a:t>T</a:t>
            </a:r>
            <a:r>
              <a:rPr lang="en-US" sz="4000" smtClean="0"/>
              <a:t>emperature</a:t>
            </a:r>
          </a:p>
          <a:p>
            <a:pPr eaLnBrk="1" hangingPunct="1">
              <a:buFontTx/>
              <a:buNone/>
            </a:pPr>
            <a:r>
              <a:rPr lang="en-US" sz="4000" smtClean="0">
                <a:solidFill>
                  <a:schemeClr val="hlink"/>
                </a:solidFill>
              </a:rPr>
              <a:t>A</a:t>
            </a:r>
            <a:r>
              <a:rPr lang="en-US" sz="4000" smtClean="0"/>
              <a:t>=	</a:t>
            </a:r>
            <a:r>
              <a:rPr lang="en-US" sz="4000" smtClean="0">
                <a:solidFill>
                  <a:schemeClr val="hlink"/>
                </a:solidFill>
              </a:rPr>
              <a:t>A</a:t>
            </a:r>
            <a:r>
              <a:rPr lang="en-US" sz="4000" smtClean="0"/>
              <a:t>pplication</a:t>
            </a:r>
          </a:p>
          <a:p>
            <a:pPr eaLnBrk="1" hangingPunct="1">
              <a:buFontTx/>
              <a:buNone/>
            </a:pPr>
            <a:r>
              <a:rPr lang="en-US" sz="4000" smtClean="0">
                <a:solidFill>
                  <a:schemeClr val="hlink"/>
                </a:solidFill>
              </a:rPr>
              <a:t>P</a:t>
            </a:r>
            <a:r>
              <a:rPr lang="en-US" sz="4000" smtClean="0"/>
              <a:t>=	</a:t>
            </a:r>
            <a:r>
              <a:rPr lang="en-US" sz="4000" smtClean="0">
                <a:solidFill>
                  <a:schemeClr val="hlink"/>
                </a:solidFill>
              </a:rPr>
              <a:t>P</a:t>
            </a:r>
            <a:r>
              <a:rPr lang="en-US" sz="4000" smtClean="0"/>
              <a:t>roduct</a:t>
            </a:r>
          </a:p>
          <a:p>
            <a:pPr eaLnBrk="1" hangingPunct="1">
              <a:buFontTx/>
              <a:buNone/>
            </a:pPr>
            <a:r>
              <a:rPr lang="en-US" sz="4000" smtClean="0">
                <a:solidFill>
                  <a:schemeClr val="hlink"/>
                </a:solidFill>
              </a:rPr>
              <a:t>E</a:t>
            </a:r>
            <a:r>
              <a:rPr lang="en-US" sz="4000" smtClean="0"/>
              <a:t>=	</a:t>
            </a:r>
            <a:r>
              <a:rPr lang="en-US" sz="4000" smtClean="0">
                <a:solidFill>
                  <a:schemeClr val="hlink"/>
                </a:solidFill>
              </a:rPr>
              <a:t>E</a:t>
            </a:r>
            <a:r>
              <a:rPr lang="en-US" sz="4000" smtClean="0"/>
              <a:t>vent</a:t>
            </a:r>
          </a:p>
          <a:p>
            <a:pPr eaLnBrk="1" hangingPunct="1">
              <a:buFontTx/>
              <a:buNone/>
            </a:pPr>
            <a:r>
              <a:rPr lang="en-US" sz="4000" smtClean="0">
                <a:solidFill>
                  <a:schemeClr val="hlink"/>
                </a:solidFill>
              </a:rPr>
              <a:t>R</a:t>
            </a:r>
            <a:r>
              <a:rPr lang="en-US" sz="4000" smtClean="0"/>
              <a:t>=	</a:t>
            </a:r>
            <a:r>
              <a:rPr lang="en-US" sz="4000" smtClean="0">
                <a:solidFill>
                  <a:schemeClr val="hlink"/>
                </a:solidFill>
              </a:rPr>
              <a:t>R</a:t>
            </a:r>
            <a:r>
              <a:rPr lang="en-US" sz="4000" smtClean="0"/>
              <a:t>esults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Object 2"/>
          <p:cNvGraphicFramePr>
            <a:graphicFrameLocks noChangeAspect="1"/>
          </p:cNvGraphicFramePr>
          <p:nvPr/>
        </p:nvGraphicFramePr>
        <p:xfrm>
          <a:off x="0" y="304800"/>
          <a:ext cx="9144000" cy="5969000"/>
        </p:xfrm>
        <a:graphic>
          <a:graphicData uri="http://schemas.openxmlformats.org/presentationml/2006/ole">
            <p:oleObj spid="_x0000_s1026" name="Document" r:id="rId4" imgW="9650160" imgH="6297480" progId="Word.Document.8">
              <p:embed/>
            </p:oleObj>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395</Words>
  <Application>Microsoft Office PowerPoint</Application>
  <PresentationFormat>On-screen Show (4:3)</PresentationFormat>
  <Paragraphs>45</Paragraphs>
  <Slides>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Microsoft Word Document</vt:lpstr>
      <vt:lpstr>Quality Control</vt:lpstr>
      <vt:lpstr>Paper Work</vt:lpstr>
      <vt:lpstr>Documentation</vt:lpstr>
      <vt:lpstr>T A P E R</vt:lpstr>
      <vt:lpstr>Slide 5</vt:lpstr>
    </vt:vector>
  </TitlesOfParts>
  <Company>Wisconsin Department of Transportation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Work</dc:title>
  <dc:creator>peter wisniewski</dc:creator>
  <cp:lastModifiedBy>peter wisniewski</cp:lastModifiedBy>
  <cp:revision>3</cp:revision>
  <dcterms:created xsi:type="dcterms:W3CDTF">2013-08-12T15:56:14Z</dcterms:created>
  <dcterms:modified xsi:type="dcterms:W3CDTF">2013-08-15T13:10:08Z</dcterms:modified>
</cp:coreProperties>
</file>