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4E903CF-0C23-449B-B857-CDC78B134E45}" type="datetimeFigureOut">
              <a:rPr lang="en-US" smtClean="0"/>
              <a:t>8/12/2013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19732E-E853-42D1-B7C3-9575E309190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E903CF-0C23-449B-B857-CDC78B134E45}" type="datetimeFigureOut">
              <a:rPr lang="en-US" smtClean="0"/>
              <a:t>8/12/2013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19732E-E853-42D1-B7C3-9575E309190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E903CF-0C23-449B-B857-CDC78B134E45}" type="datetimeFigureOut">
              <a:rPr lang="en-US" smtClean="0"/>
              <a:t>8/12/2013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19732E-E853-42D1-B7C3-9575E309190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E903CF-0C23-449B-B857-CDC78B134E45}" type="datetimeFigureOut">
              <a:rPr lang="en-US" smtClean="0"/>
              <a:t>8/12/2013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19732E-E853-42D1-B7C3-9575E309190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4E903CF-0C23-449B-B857-CDC78B134E45}" type="datetimeFigureOut">
              <a:rPr lang="en-US" smtClean="0"/>
              <a:t>8/12/2013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19732E-E853-42D1-B7C3-9575E309190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4E903CF-0C23-449B-B857-CDC78B134E45}" type="datetimeFigureOut">
              <a:rPr lang="en-US" smtClean="0"/>
              <a:t>8/12/2013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19732E-E853-42D1-B7C3-9575E309190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4E903CF-0C23-449B-B857-CDC78B134E45}" type="datetimeFigureOut">
              <a:rPr lang="en-US" smtClean="0"/>
              <a:t>8/12/2013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A19732E-E853-42D1-B7C3-9575E309190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4E903CF-0C23-449B-B857-CDC78B134E45}" type="datetimeFigureOut">
              <a:rPr lang="en-US" smtClean="0"/>
              <a:t>8/12/2013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19732E-E853-42D1-B7C3-9575E309190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E903CF-0C23-449B-B857-CDC78B134E45}" type="datetimeFigureOut">
              <a:rPr lang="en-US" smtClean="0"/>
              <a:t>8/12/2013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A19732E-E853-42D1-B7C3-9575E309190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E903CF-0C23-449B-B857-CDC78B134E45}" type="datetimeFigureOut">
              <a:rPr lang="en-US" smtClean="0"/>
              <a:t>8/12/2013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19732E-E853-42D1-B7C3-9575E309190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E903CF-0C23-449B-B857-CDC78B134E45}" type="datetimeFigureOut">
              <a:rPr lang="en-US" smtClean="0"/>
              <a:t>8/12/2013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19732E-E853-42D1-B7C3-9575E309190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E903CF-0C23-449B-B857-CDC78B134E45}" type="datetimeFigureOut">
              <a:rPr lang="en-US" smtClean="0"/>
              <a:t>8/12/2013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19732E-E853-42D1-B7C3-9575E309190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65602" name="Rectangle 2"/>
          <p:cNvSpPr>
            <a:spLocks noGrp="1" noChangeArrowheads="1"/>
          </p:cNvSpPr>
          <p:nvPr>
            <p:ph type="title"/>
          </p:nvPr>
        </p:nvSpPr>
        <p:spPr>
          <a:xfrm>
            <a:off x="457200" y="0"/>
            <a:ext cx="8229600" cy="1143000"/>
          </a:xfrm>
        </p:spPr>
        <p:txBody>
          <a:bodyPr/>
          <a:lstStyle/>
          <a:p>
            <a:pPr eaLnBrk="1" hangingPunct="1">
              <a:defRPr/>
            </a:pPr>
            <a:r>
              <a:rPr lang="en-US" dirty="0" smtClean="0">
                <a:solidFill>
                  <a:schemeClr val="hlink"/>
                </a:solidFill>
              </a:rPr>
              <a:t>Anti-Icing Strategy</a:t>
            </a:r>
          </a:p>
        </p:txBody>
      </p:sp>
      <p:sp>
        <p:nvSpPr>
          <p:cNvPr id="125955" name="Rectangle 3"/>
          <p:cNvSpPr>
            <a:spLocks noGrp="1" noChangeArrowheads="1"/>
          </p:cNvSpPr>
          <p:nvPr>
            <p:ph type="body" idx="1"/>
          </p:nvPr>
        </p:nvSpPr>
        <p:spPr>
          <a:xfrm>
            <a:off x="457200" y="1219200"/>
            <a:ext cx="8229600" cy="4495800"/>
          </a:xfrm>
        </p:spPr>
        <p:txBody>
          <a:bodyPr/>
          <a:lstStyle/>
          <a:p>
            <a:pPr eaLnBrk="1" hangingPunct="1">
              <a:lnSpc>
                <a:spcPct val="90000"/>
              </a:lnSpc>
              <a:buClr>
                <a:schemeClr val="hlink"/>
              </a:buClr>
            </a:pPr>
            <a:r>
              <a:rPr lang="en-US" smtClean="0">
                <a:solidFill>
                  <a:srgbClr val="0D0129"/>
                </a:solidFill>
              </a:rPr>
              <a:t>ANTI-ICING  is a concept in which a chemical, either in a liquid or pre-wetted solid form, is spread directly onto the pavement before snow or ice begins to stick to the surface of the road or during the storm immediately after plowing.  This action prevents snow or ice from bonding to the pavement and, thus, prevents a hard-to-remove ice or snow pack from forming during the storm.  </a:t>
            </a:r>
          </a:p>
          <a:p>
            <a:pPr eaLnBrk="1" hangingPunct="1">
              <a:lnSpc>
                <a:spcPct val="90000"/>
              </a:lnSpc>
            </a:pPr>
            <a:endParaRPr lang="en-US" smtClean="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7650" name="Rectangle 2"/>
          <p:cNvSpPr>
            <a:spLocks noGrp="1" noChangeArrowheads="1"/>
          </p:cNvSpPr>
          <p:nvPr>
            <p:ph type="title"/>
          </p:nvPr>
        </p:nvSpPr>
        <p:spPr>
          <a:xfrm>
            <a:off x="457200" y="0"/>
            <a:ext cx="8229600" cy="1143000"/>
          </a:xfrm>
        </p:spPr>
        <p:txBody>
          <a:bodyPr/>
          <a:lstStyle/>
          <a:p>
            <a:pPr eaLnBrk="1" hangingPunct="1">
              <a:defRPr/>
            </a:pPr>
            <a:r>
              <a:rPr lang="en-US" smtClean="0">
                <a:solidFill>
                  <a:schemeClr val="hlink"/>
                </a:solidFill>
              </a:rPr>
              <a:t>De-icing</a:t>
            </a:r>
          </a:p>
        </p:txBody>
      </p:sp>
      <p:sp>
        <p:nvSpPr>
          <p:cNvPr id="129027" name="Rectangle 3"/>
          <p:cNvSpPr>
            <a:spLocks noGrp="1" noChangeArrowheads="1"/>
          </p:cNvSpPr>
          <p:nvPr>
            <p:ph type="body" idx="1"/>
          </p:nvPr>
        </p:nvSpPr>
        <p:spPr>
          <a:xfrm>
            <a:off x="533400" y="1219200"/>
            <a:ext cx="8229600" cy="4495800"/>
          </a:xfrm>
        </p:spPr>
        <p:txBody>
          <a:bodyPr/>
          <a:lstStyle/>
          <a:p>
            <a:pPr eaLnBrk="1" hangingPunct="1">
              <a:lnSpc>
                <a:spcPct val="90000"/>
              </a:lnSpc>
              <a:buClr>
                <a:schemeClr val="hlink"/>
              </a:buClr>
            </a:pPr>
            <a:r>
              <a:rPr lang="en-US" smtClean="0"/>
              <a:t>De-icing is simply removing snow and ice that has bonded to the road surface</a:t>
            </a:r>
          </a:p>
          <a:p>
            <a:pPr eaLnBrk="1" hangingPunct="1">
              <a:lnSpc>
                <a:spcPct val="90000"/>
              </a:lnSpc>
              <a:buClr>
                <a:schemeClr val="hlink"/>
              </a:buClr>
            </a:pPr>
            <a:r>
              <a:rPr lang="en-US" smtClean="0"/>
              <a:t>De-icing is more difficult</a:t>
            </a:r>
          </a:p>
          <a:p>
            <a:pPr lvl="1" eaLnBrk="1" hangingPunct="1">
              <a:lnSpc>
                <a:spcPct val="90000"/>
              </a:lnSpc>
              <a:buClr>
                <a:schemeClr val="hlink"/>
              </a:buClr>
            </a:pPr>
            <a:r>
              <a:rPr lang="en-US" smtClean="0"/>
              <a:t>Quantities depend on Conditions</a:t>
            </a:r>
          </a:p>
          <a:p>
            <a:pPr lvl="1" eaLnBrk="1" hangingPunct="1">
              <a:lnSpc>
                <a:spcPct val="90000"/>
              </a:lnSpc>
              <a:buClr>
                <a:schemeClr val="hlink"/>
              </a:buClr>
            </a:pPr>
            <a:r>
              <a:rPr lang="en-US" smtClean="0"/>
              <a:t>Temperature dependent</a:t>
            </a:r>
          </a:p>
          <a:p>
            <a:pPr lvl="1" eaLnBrk="1" hangingPunct="1">
              <a:lnSpc>
                <a:spcPct val="90000"/>
              </a:lnSpc>
              <a:buClr>
                <a:schemeClr val="hlink"/>
              </a:buClr>
            </a:pPr>
            <a:r>
              <a:rPr lang="en-US" smtClean="0"/>
              <a:t>Moisture dependent</a:t>
            </a:r>
          </a:p>
          <a:p>
            <a:pPr lvl="2" eaLnBrk="1" hangingPunct="1">
              <a:lnSpc>
                <a:spcPct val="90000"/>
              </a:lnSpc>
              <a:buClr>
                <a:schemeClr val="hlink"/>
              </a:buClr>
            </a:pPr>
            <a:r>
              <a:rPr lang="en-US" smtClean="0"/>
              <a:t>Product May dilute and Refreeze</a:t>
            </a:r>
          </a:p>
          <a:p>
            <a:pPr lvl="2" eaLnBrk="1" hangingPunct="1">
              <a:lnSpc>
                <a:spcPct val="90000"/>
              </a:lnSpc>
              <a:buClr>
                <a:schemeClr val="hlink"/>
              </a:buClr>
            </a:pPr>
            <a:r>
              <a:rPr lang="en-US" smtClean="0"/>
              <a:t>Additional Storage May be Needed</a:t>
            </a:r>
          </a:p>
          <a:p>
            <a:pPr lvl="2" eaLnBrk="1" hangingPunct="1">
              <a:lnSpc>
                <a:spcPct val="90000"/>
              </a:lnSpc>
              <a:buClr>
                <a:schemeClr val="hlink"/>
              </a:buClr>
            </a:pPr>
            <a:r>
              <a:rPr lang="en-US" smtClean="0"/>
              <a:t>And if goal is to maintain wet roads regardless, Cost will be a Factor</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127</Words>
  <Application>Microsoft Office PowerPoint</Application>
  <PresentationFormat>On-screen Show (4:3)</PresentationFormat>
  <Paragraphs>11</Paragraphs>
  <Slides>2</Slides>
  <Notes>0</Notes>
  <HiddenSlides>1</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Anti-Icing Strategy</vt:lpstr>
      <vt:lpstr>De-icing</vt:lpstr>
    </vt:vector>
  </TitlesOfParts>
  <Company>Wisconsin Department of Transportation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Anti-Icing Strategy</dc:title>
  <dc:creator>peter wisniewski</dc:creator>
  <cp:lastModifiedBy>peter wisniewski</cp:lastModifiedBy>
  <cp:revision>1</cp:revision>
  <dcterms:created xsi:type="dcterms:W3CDTF">2013-08-12T14:39:09Z</dcterms:created>
  <dcterms:modified xsi:type="dcterms:W3CDTF">2013-08-12T14:39:57Z</dcterms:modified>
</cp:coreProperties>
</file>