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C9F93-09F0-4BBD-987D-987713A60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46C5C-3409-4CD3-BC0A-CF116526CB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66D2E-AF90-49C7-ACE6-A87FE851B1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1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theory is that straight water will freeze. As liquid de-icers dilute out, they will freeze also, this is why you have to reapply.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01E13-440D-43CA-AE4B-4986BFD5034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4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 the optimum working/effective percentage. Know that if you use 30% it will take longer to dilute to that point, but it will stay on the road longer, where 27% will get there quicker but dilute out and need a follow up application sooner.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5FEC-E229-4825-84C5-FEC08CE612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266B-0381-4D12-910A-3925ECA16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</a:rPr>
              <a:t>How Do Deicers Work?</a:t>
            </a:r>
            <a:endParaRPr lang="en-US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914400" y="838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800" b="1">
                <a:latin typeface="Times New Roman" pitchFamily="18" charset="0"/>
              </a:rPr>
              <a:t>Radiator Example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304800" y="1524000"/>
            <a:ext cx="1219200" cy="18288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2438400" y="1524000"/>
            <a:ext cx="1219200" cy="14478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2971800" y="14478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990600" y="14478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2438400" y="2743200"/>
            <a:ext cx="1219200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4038600" y="1600200"/>
            <a:ext cx="1219200" cy="9906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AutoShape 10"/>
          <p:cNvSpPr>
            <a:spLocks noChangeArrowheads="1"/>
          </p:cNvSpPr>
          <p:nvPr/>
        </p:nvSpPr>
        <p:spPr bwMode="auto">
          <a:xfrm>
            <a:off x="4038600" y="2362200"/>
            <a:ext cx="12192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4572000" y="1524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>
            <a:off x="5486400" y="1600200"/>
            <a:ext cx="1219200" cy="9906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>
            <a:off x="5486400" y="2057400"/>
            <a:ext cx="1219200" cy="1295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6019800" y="1524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5" name="AutoShape 15"/>
          <p:cNvSpPr>
            <a:spLocks noChangeArrowheads="1"/>
          </p:cNvSpPr>
          <p:nvPr/>
        </p:nvSpPr>
        <p:spPr bwMode="auto">
          <a:xfrm>
            <a:off x="7010400" y="1600200"/>
            <a:ext cx="1219200" cy="182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7620000" y="1524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0" y="3429000"/>
            <a:ext cx="1981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Anti-Freeze</a:t>
            </a:r>
          </a:p>
          <a:p>
            <a:pPr algn="ctr">
              <a:spcBef>
                <a:spcPct val="100000"/>
              </a:spcBef>
            </a:pPr>
            <a:r>
              <a:rPr lang="en-US" sz="1400" b="1">
                <a:latin typeface="Times New Roman" pitchFamily="18" charset="0"/>
              </a:rPr>
              <a:t>FP = 30F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981200" y="3352800"/>
            <a:ext cx="1981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3 Qt Water &amp;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9 Qt Anti-Freeze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10F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3733800" y="3429000"/>
            <a:ext cx="1981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6 Qt Water &amp;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6 Qt Anti-Freeze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-34F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5257800" y="3429000"/>
            <a:ext cx="1981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9 Qt Water &amp;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3 Qt Anti-Freeze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10F.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858000" y="3429000"/>
            <a:ext cx="1981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Water</a:t>
            </a:r>
          </a:p>
          <a:p>
            <a:pPr algn="ctr">
              <a:spcBef>
                <a:spcPct val="100000"/>
              </a:spcBef>
            </a:pPr>
            <a:r>
              <a:rPr lang="en-US" sz="1400" b="1">
                <a:latin typeface="Times New Roman" pitchFamily="18" charset="0"/>
              </a:rPr>
              <a:t>FP = 32F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3124200" y="48006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Freeze Protected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1752600" y="5216525"/>
            <a:ext cx="5791200" cy="879475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Just like anti-freeze, chemical deicers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depress the freeze point of water.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Magnesium Chloride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27% to 30% Magnesium Chloride and 70% to 73% water.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1.5 % by weight corrosion inhibitor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Specific gravity of  27% is 1.271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Material freeze point of -3</a:t>
            </a:r>
            <a:r>
              <a:rPr lang="en-US" baseline="30000" smtClean="0"/>
              <a:t>0</a:t>
            </a:r>
            <a:r>
              <a:rPr lang="en-US" smtClean="0"/>
              <a:t> F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Working temperature range &gt; 16 </a:t>
            </a:r>
            <a:r>
              <a:rPr lang="en-US" baseline="30000" smtClean="0"/>
              <a:t>0 </a:t>
            </a:r>
            <a:r>
              <a:rPr lang="en-US" smtClean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Mag-Chloride</a:t>
            </a:r>
          </a:p>
        </p:txBody>
      </p:sp>
      <p:sp>
        <p:nvSpPr>
          <p:cNvPr id="12493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PRO’S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Can be utilized for ant-icing and de-icing  applications.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Sand.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Accidents.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Sand Clean up by Maintenance Personal.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Improved Levels of Service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Personal and Public Property Damage</a:t>
            </a: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CON’S	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Use care during heavy precipitation and cold temperatures.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Use care on snow pack.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Public concerns.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Increased material costs.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Avoid using before crack pouring operations.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May increase Vehicle Problems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Increases Traffic Speed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Perception of Pre-wetting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De-icing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De-icing is simply removing snow and ice that has bonded to the road surface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De-icing is more difficult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Quantities depend on Conditions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Temperature dependent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Moisture dependent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Product May dilute and Refreeze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Additional Storage May be Needed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And if goal is to maintain wet roads regardless, Cost will be a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28600"/>
            <a:ext cx="9372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hlink"/>
                </a:solidFill>
              </a:rPr>
              <a:t>De-Icing </a:t>
            </a:r>
            <a:br>
              <a:rPr lang="en-US" sz="3600" smtClean="0">
                <a:solidFill>
                  <a:schemeClr val="hlink"/>
                </a:solidFill>
              </a:rPr>
            </a:br>
            <a:r>
              <a:rPr lang="en-US" sz="3600" smtClean="0">
                <a:solidFill>
                  <a:schemeClr val="hlink"/>
                </a:solidFill>
              </a:rPr>
              <a:t>30 to 80 Gallons</a:t>
            </a:r>
            <a:br>
              <a:rPr lang="en-US" sz="3600" smtClean="0">
                <a:solidFill>
                  <a:schemeClr val="hlink"/>
                </a:solidFill>
              </a:rPr>
            </a:br>
            <a:r>
              <a:rPr lang="en-US" sz="3600" smtClean="0">
                <a:solidFill>
                  <a:schemeClr val="hlink"/>
                </a:solidFill>
              </a:rPr>
              <a:t>Per –Lane Mile</a:t>
            </a:r>
          </a:p>
        </p:txBody>
      </p:sp>
      <p:pic>
        <p:nvPicPr>
          <p:cNvPr id="130051" name="Picture 4" descr="MAG-TRU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70038"/>
            <a:ext cx="78486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Cold Temperature Modified Mag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 90% Mag Chloride (27-30% solution)</a:t>
            </a:r>
          </a:p>
          <a:p>
            <a:pPr eaLnBrk="1" hangingPunct="1">
              <a:buClr>
                <a:schemeClr val="hlink"/>
              </a:buClr>
              <a:buFontTx/>
              <a:buNone/>
            </a:pPr>
            <a:endParaRPr lang="en-US" smtClean="0"/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10% Corn by-product</a:t>
            </a:r>
          </a:p>
          <a:p>
            <a:pPr eaLnBrk="1" hangingPunct="1">
              <a:buClr>
                <a:schemeClr val="hlink"/>
              </a:buClr>
              <a:buFontTx/>
              <a:buNone/>
            </a:pPr>
            <a:endParaRPr lang="en-US" smtClean="0"/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 Works at lower temperature than straight Mag Chloride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800" b="1">
                <a:solidFill>
                  <a:schemeClr val="hlink"/>
                </a:solidFill>
                <a:latin typeface="Times New Roman" pitchFamily="18" charset="0"/>
              </a:rPr>
              <a:t>Example: Magnesium Chloride Specific Gravity Chart</a:t>
            </a:r>
          </a:p>
        </p:txBody>
      </p:sp>
      <p:sp>
        <p:nvSpPr>
          <p:cNvPr id="133123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2438"/>
            <a:r>
              <a:rPr lang="en-US" sz="1600" b="1" u="sng">
                <a:latin typeface="Times New Roman" pitchFamily="18" charset="0"/>
              </a:rPr>
              <a:t>% </a:t>
            </a:r>
            <a:r>
              <a:rPr lang="en-US" b="1" u="sng">
                <a:latin typeface="Times New Roman" pitchFamily="18" charset="0"/>
              </a:rPr>
              <a:t>By Weight		Specific Gravity		Freezing Point F 		Freezing Point C</a:t>
            </a:r>
            <a:endParaRPr lang="en-US">
              <a:latin typeface="Times New Roman" pitchFamily="18" charset="0"/>
            </a:endParaRPr>
          </a:p>
          <a:p>
            <a:pPr defTabSz="452438"/>
            <a:endParaRPr lang="en-US" b="1">
              <a:latin typeface="Times New Roman" pitchFamily="18" charset="0"/>
            </a:endParaRPr>
          </a:p>
        </p:txBody>
      </p:sp>
      <p:sp>
        <p:nvSpPr>
          <p:cNvPr id="133124" name="Text Box 5"/>
          <p:cNvSpPr txBox="1">
            <a:spLocks noChangeArrowheads="1"/>
          </p:cNvSpPr>
          <p:nvPr/>
        </p:nvSpPr>
        <p:spPr bwMode="auto">
          <a:xfrm>
            <a:off x="685800" y="685800"/>
            <a:ext cx="914400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</a:rPr>
              <a:t>22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CC00"/>
                </a:solidFill>
                <a:latin typeface="Times New Roman" pitchFamily="18" charset="0"/>
              </a:rPr>
              <a:t>27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30</a:t>
            </a:r>
          </a:p>
        </p:txBody>
      </p:sp>
      <p:sp>
        <p:nvSpPr>
          <p:cNvPr id="133125" name="Text Box 6"/>
          <p:cNvSpPr txBox="1">
            <a:spLocks noChangeArrowheads="1"/>
          </p:cNvSpPr>
          <p:nvPr/>
        </p:nvSpPr>
        <p:spPr bwMode="auto">
          <a:xfrm>
            <a:off x="2590800" y="685800"/>
            <a:ext cx="914400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1.086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1.096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1.105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1.114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1.123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1.142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1.151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1.161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1.170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1.180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1.190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</a:rPr>
              <a:t>1.200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1.210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1.220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1.230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1.241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CC00"/>
                </a:solidFill>
                <a:latin typeface="Times New Roman" pitchFamily="18" charset="0"/>
              </a:rPr>
              <a:t>1.251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1.262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1.273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1.283</a:t>
            </a:r>
          </a:p>
        </p:txBody>
      </p:sp>
      <p:sp>
        <p:nvSpPr>
          <p:cNvPr id="133126" name="Text Box 7"/>
          <p:cNvSpPr txBox="1">
            <a:spLocks noChangeArrowheads="1"/>
          </p:cNvSpPr>
          <p:nvPr/>
        </p:nvSpPr>
        <p:spPr bwMode="auto">
          <a:xfrm>
            <a:off x="4648200" y="685800"/>
            <a:ext cx="914400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17.9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15.7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13.1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10.3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7.3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4.0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0.4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-3.5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-7.7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-12.2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-17.2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-23.0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</a:rPr>
              <a:t>-27.0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-20.0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-14.0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-10.0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-6.0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CC00"/>
                </a:solidFill>
                <a:latin typeface="Times New Roman" pitchFamily="18" charset="0"/>
              </a:rPr>
              <a:t>-3.0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1.0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3.0</a:t>
            </a:r>
          </a:p>
        </p:txBody>
      </p:sp>
      <p:sp>
        <p:nvSpPr>
          <p:cNvPr id="133127" name="Text Box 8"/>
          <p:cNvSpPr txBox="1">
            <a:spLocks noChangeArrowheads="1"/>
          </p:cNvSpPr>
          <p:nvPr/>
        </p:nvSpPr>
        <p:spPr bwMode="auto">
          <a:xfrm>
            <a:off x="7010400" y="685800"/>
            <a:ext cx="914400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-7.8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-9.1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-10.5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-12.1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-13.7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-15.9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-17.6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-19.7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-22.1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-25.6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-27.4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-30.5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</a:rPr>
              <a:t>-32.8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-28.9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-25.6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-23.3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-21.1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CC00"/>
                </a:solidFill>
                <a:latin typeface="Times New Roman" pitchFamily="18" charset="0"/>
              </a:rPr>
              <a:t>-19.4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-18.3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-17.2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-16.7</a:t>
            </a:r>
          </a:p>
        </p:txBody>
      </p:sp>
      <p:sp>
        <p:nvSpPr>
          <p:cNvPr id="133128" name="Text Box 9"/>
          <p:cNvSpPr txBox="1">
            <a:spLocks noChangeArrowheads="1"/>
          </p:cNvSpPr>
          <p:nvPr/>
        </p:nvSpPr>
        <p:spPr bwMode="auto">
          <a:xfrm>
            <a:off x="1143000" y="6038850"/>
            <a:ext cx="6934200" cy="514350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Concentration testing is just one use for the chart.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470</Words>
  <Application>Microsoft Office PowerPoint</Application>
  <PresentationFormat>On-screen Show (4:3)</PresentationFormat>
  <Paragraphs>162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Magnesium Chloride</vt:lpstr>
      <vt:lpstr>Mag-Chloride</vt:lpstr>
      <vt:lpstr>De-icing</vt:lpstr>
      <vt:lpstr>De-Icing  30 to 80 Gallons Per –Lane Mile</vt:lpstr>
      <vt:lpstr>Cold Temperature Modified Mag</vt:lpstr>
      <vt:lpstr>Slide 7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wisniewski</dc:creator>
  <cp:lastModifiedBy>peter wisniewski</cp:lastModifiedBy>
  <cp:revision>1</cp:revision>
  <dcterms:created xsi:type="dcterms:W3CDTF">2013-08-13T15:46:53Z</dcterms:created>
  <dcterms:modified xsi:type="dcterms:W3CDTF">2013-08-13T15:47:54Z</dcterms:modified>
</cp:coreProperties>
</file>